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367"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 id="366" r:id="rId112"/>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4A70DBB3-328F-40F2-8756-384615C7BE26}" type="datetimeFigureOut">
              <a:rPr lang="ar-IQ" smtClean="0"/>
              <a:t>01/08/1445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9B62CD3-0B3B-4F65-87A7-C7D446EECB4F}" type="slidenum">
              <a:rPr lang="ar-IQ" smtClean="0"/>
              <a:t>‹#›</a:t>
            </a:fld>
            <a:endParaRPr lang="ar-IQ"/>
          </a:p>
        </p:txBody>
      </p:sp>
    </p:spTree>
    <p:extLst>
      <p:ext uri="{BB962C8B-B14F-4D97-AF65-F5344CB8AC3E}">
        <p14:creationId xmlns:p14="http://schemas.microsoft.com/office/powerpoint/2010/main" val="352612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4A70DBB3-328F-40F2-8756-384615C7BE26}" type="datetimeFigureOut">
              <a:rPr lang="ar-IQ" smtClean="0"/>
              <a:t>01/08/1445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9B62CD3-0B3B-4F65-87A7-C7D446EECB4F}" type="slidenum">
              <a:rPr lang="ar-IQ" smtClean="0"/>
              <a:t>‹#›</a:t>
            </a:fld>
            <a:endParaRPr lang="ar-IQ"/>
          </a:p>
        </p:txBody>
      </p:sp>
    </p:spTree>
    <p:extLst>
      <p:ext uri="{BB962C8B-B14F-4D97-AF65-F5344CB8AC3E}">
        <p14:creationId xmlns:p14="http://schemas.microsoft.com/office/powerpoint/2010/main" val="2310279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4A70DBB3-328F-40F2-8756-384615C7BE26}" type="datetimeFigureOut">
              <a:rPr lang="ar-IQ" smtClean="0"/>
              <a:t>01/08/1445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9B62CD3-0B3B-4F65-87A7-C7D446EECB4F}" type="slidenum">
              <a:rPr lang="ar-IQ" smtClean="0"/>
              <a:t>‹#›</a:t>
            </a:fld>
            <a:endParaRPr lang="ar-IQ"/>
          </a:p>
        </p:txBody>
      </p:sp>
    </p:spTree>
    <p:extLst>
      <p:ext uri="{BB962C8B-B14F-4D97-AF65-F5344CB8AC3E}">
        <p14:creationId xmlns:p14="http://schemas.microsoft.com/office/powerpoint/2010/main" val="1229387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4A70DBB3-328F-40F2-8756-384615C7BE26}" type="datetimeFigureOut">
              <a:rPr lang="ar-IQ" smtClean="0"/>
              <a:t>01/08/1445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9B62CD3-0B3B-4F65-87A7-C7D446EECB4F}" type="slidenum">
              <a:rPr lang="ar-IQ" smtClean="0"/>
              <a:t>‹#›</a:t>
            </a:fld>
            <a:endParaRPr lang="ar-IQ"/>
          </a:p>
        </p:txBody>
      </p:sp>
    </p:spTree>
    <p:extLst>
      <p:ext uri="{BB962C8B-B14F-4D97-AF65-F5344CB8AC3E}">
        <p14:creationId xmlns:p14="http://schemas.microsoft.com/office/powerpoint/2010/main" val="2025738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70DBB3-328F-40F2-8756-384615C7BE26}" type="datetimeFigureOut">
              <a:rPr lang="ar-IQ" smtClean="0"/>
              <a:t>01/08/1445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9B62CD3-0B3B-4F65-87A7-C7D446EECB4F}" type="slidenum">
              <a:rPr lang="ar-IQ" smtClean="0"/>
              <a:t>‹#›</a:t>
            </a:fld>
            <a:endParaRPr lang="ar-IQ"/>
          </a:p>
        </p:txBody>
      </p:sp>
    </p:spTree>
    <p:extLst>
      <p:ext uri="{BB962C8B-B14F-4D97-AF65-F5344CB8AC3E}">
        <p14:creationId xmlns:p14="http://schemas.microsoft.com/office/powerpoint/2010/main" val="2426502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4A70DBB3-328F-40F2-8756-384615C7BE26}" type="datetimeFigureOut">
              <a:rPr lang="ar-IQ" smtClean="0"/>
              <a:t>01/08/1445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D9B62CD3-0B3B-4F65-87A7-C7D446EECB4F}" type="slidenum">
              <a:rPr lang="ar-IQ" smtClean="0"/>
              <a:t>‹#›</a:t>
            </a:fld>
            <a:endParaRPr lang="ar-IQ"/>
          </a:p>
        </p:txBody>
      </p:sp>
    </p:spTree>
    <p:extLst>
      <p:ext uri="{BB962C8B-B14F-4D97-AF65-F5344CB8AC3E}">
        <p14:creationId xmlns:p14="http://schemas.microsoft.com/office/powerpoint/2010/main" val="436010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4A70DBB3-328F-40F2-8756-384615C7BE26}" type="datetimeFigureOut">
              <a:rPr lang="ar-IQ" smtClean="0"/>
              <a:t>01/08/1445</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D9B62CD3-0B3B-4F65-87A7-C7D446EECB4F}" type="slidenum">
              <a:rPr lang="ar-IQ" smtClean="0"/>
              <a:t>‹#›</a:t>
            </a:fld>
            <a:endParaRPr lang="ar-IQ"/>
          </a:p>
        </p:txBody>
      </p:sp>
    </p:spTree>
    <p:extLst>
      <p:ext uri="{BB962C8B-B14F-4D97-AF65-F5344CB8AC3E}">
        <p14:creationId xmlns:p14="http://schemas.microsoft.com/office/powerpoint/2010/main" val="2557083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4A70DBB3-328F-40F2-8756-384615C7BE26}" type="datetimeFigureOut">
              <a:rPr lang="ar-IQ" smtClean="0"/>
              <a:t>01/08/1445</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D9B62CD3-0B3B-4F65-87A7-C7D446EECB4F}" type="slidenum">
              <a:rPr lang="ar-IQ" smtClean="0"/>
              <a:t>‹#›</a:t>
            </a:fld>
            <a:endParaRPr lang="ar-IQ"/>
          </a:p>
        </p:txBody>
      </p:sp>
    </p:spTree>
    <p:extLst>
      <p:ext uri="{BB962C8B-B14F-4D97-AF65-F5344CB8AC3E}">
        <p14:creationId xmlns:p14="http://schemas.microsoft.com/office/powerpoint/2010/main" val="11155028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70DBB3-328F-40F2-8756-384615C7BE26}" type="datetimeFigureOut">
              <a:rPr lang="ar-IQ" smtClean="0"/>
              <a:t>01/08/1445</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D9B62CD3-0B3B-4F65-87A7-C7D446EECB4F}" type="slidenum">
              <a:rPr lang="ar-IQ" smtClean="0"/>
              <a:t>‹#›</a:t>
            </a:fld>
            <a:endParaRPr lang="ar-IQ"/>
          </a:p>
        </p:txBody>
      </p:sp>
    </p:spTree>
    <p:extLst>
      <p:ext uri="{BB962C8B-B14F-4D97-AF65-F5344CB8AC3E}">
        <p14:creationId xmlns:p14="http://schemas.microsoft.com/office/powerpoint/2010/main" val="1670424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70DBB3-328F-40F2-8756-384615C7BE26}" type="datetimeFigureOut">
              <a:rPr lang="ar-IQ" smtClean="0"/>
              <a:t>01/08/1445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D9B62CD3-0B3B-4F65-87A7-C7D446EECB4F}" type="slidenum">
              <a:rPr lang="ar-IQ" smtClean="0"/>
              <a:t>‹#›</a:t>
            </a:fld>
            <a:endParaRPr lang="ar-IQ"/>
          </a:p>
        </p:txBody>
      </p:sp>
    </p:spTree>
    <p:extLst>
      <p:ext uri="{BB962C8B-B14F-4D97-AF65-F5344CB8AC3E}">
        <p14:creationId xmlns:p14="http://schemas.microsoft.com/office/powerpoint/2010/main" val="4046810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70DBB3-328F-40F2-8756-384615C7BE26}" type="datetimeFigureOut">
              <a:rPr lang="ar-IQ" smtClean="0"/>
              <a:t>01/08/1445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D9B62CD3-0B3B-4F65-87A7-C7D446EECB4F}" type="slidenum">
              <a:rPr lang="ar-IQ" smtClean="0"/>
              <a:t>‹#›</a:t>
            </a:fld>
            <a:endParaRPr lang="ar-IQ"/>
          </a:p>
        </p:txBody>
      </p:sp>
    </p:spTree>
    <p:extLst>
      <p:ext uri="{BB962C8B-B14F-4D97-AF65-F5344CB8AC3E}">
        <p14:creationId xmlns:p14="http://schemas.microsoft.com/office/powerpoint/2010/main" val="449827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A70DBB3-328F-40F2-8756-384615C7BE26}" type="datetimeFigureOut">
              <a:rPr lang="ar-IQ" smtClean="0"/>
              <a:t>01/08/1445</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9B62CD3-0B3B-4F65-87A7-C7D446EECB4F}" type="slidenum">
              <a:rPr lang="ar-IQ" smtClean="0"/>
              <a:t>‹#›</a:t>
            </a:fld>
            <a:endParaRPr lang="ar-IQ"/>
          </a:p>
        </p:txBody>
      </p:sp>
    </p:spTree>
    <p:extLst>
      <p:ext uri="{BB962C8B-B14F-4D97-AF65-F5344CB8AC3E}">
        <p14:creationId xmlns:p14="http://schemas.microsoft.com/office/powerpoint/2010/main" val="23958575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2729"/>
            <a:ext cx="10515600" cy="5854234"/>
          </a:xfrm>
        </p:spPr>
        <p:txBody>
          <a:bodyPr/>
          <a:lstStyle/>
          <a:p>
            <a:pPr marL="0" indent="0" algn="l" rtl="0">
              <a:buNone/>
            </a:pPr>
            <a:endParaRPr lang="en-US" b="1" dirty="0" smtClean="0"/>
          </a:p>
          <a:p>
            <a:pPr marL="0" indent="0" algn="l" rtl="0">
              <a:buNone/>
            </a:pPr>
            <a:endParaRPr lang="en-US" b="1" dirty="0"/>
          </a:p>
          <a:p>
            <a:pPr marL="0" indent="0" algn="l" rtl="0">
              <a:buNone/>
            </a:pPr>
            <a:endParaRPr lang="en-US" b="1" dirty="0" smtClean="0"/>
          </a:p>
          <a:p>
            <a:pPr marL="0" indent="0" algn="l" rtl="0">
              <a:buNone/>
            </a:pPr>
            <a:r>
              <a:rPr lang="en-US" sz="5400" b="1" dirty="0" smtClean="0"/>
              <a:t>Renal disorders </a:t>
            </a:r>
          </a:p>
          <a:p>
            <a:pPr marL="0" indent="0" algn="l" rtl="0">
              <a:buNone/>
            </a:pPr>
            <a:r>
              <a:rPr lang="en-US" sz="3200" b="1" dirty="0" smtClean="0"/>
              <a:t> </a:t>
            </a:r>
            <a:r>
              <a:rPr lang="en-US" sz="3200" b="1" dirty="0"/>
              <a:t/>
            </a:r>
            <a:br>
              <a:rPr lang="en-US" sz="3200" b="1" dirty="0"/>
            </a:br>
            <a:r>
              <a:rPr lang="en-US" sz="3200" b="1" dirty="0"/>
              <a:t>Dr. </a:t>
            </a:r>
            <a:r>
              <a:rPr lang="en-US" sz="3200" b="1" dirty="0" err="1"/>
              <a:t>Harith</a:t>
            </a:r>
            <a:r>
              <a:rPr lang="en-US" sz="3200" b="1" dirty="0"/>
              <a:t> F, </a:t>
            </a:r>
            <a:r>
              <a:rPr lang="en-US" sz="3200" b="1" dirty="0" smtClean="0"/>
              <a:t>Al-</a:t>
            </a:r>
            <a:r>
              <a:rPr lang="en-US" sz="3200" b="1" dirty="0" err="1" smtClean="0"/>
              <a:t>Aubaidy</a:t>
            </a:r>
            <a:endParaRPr lang="en-US" sz="3200" b="1" dirty="0" smtClean="0"/>
          </a:p>
          <a:p>
            <a:pPr marL="0" indent="0" algn="l" rtl="0">
              <a:buNone/>
            </a:pPr>
            <a:r>
              <a:rPr lang="ar-SA" sz="3600" b="1" dirty="0" smtClean="0">
                <a:solidFill>
                  <a:srgbClr val="FF0000"/>
                </a:solidFill>
              </a:rPr>
              <a:t>الدكتور       </a:t>
            </a:r>
          </a:p>
          <a:p>
            <a:pPr marL="0" indent="0" algn="l" rtl="0">
              <a:buNone/>
            </a:pPr>
            <a:r>
              <a:rPr lang="ar-SA" sz="3600" b="1" dirty="0" smtClean="0">
                <a:solidFill>
                  <a:srgbClr val="FF0000"/>
                </a:solidFill>
              </a:rPr>
              <a:t>حارث فتحي العبيدي </a:t>
            </a:r>
            <a:r>
              <a:rPr lang="en-US" sz="3600" b="1" dirty="0" smtClean="0">
                <a:solidFill>
                  <a:srgbClr val="FF0000"/>
                </a:solidFill>
              </a:rPr>
              <a:t>     </a:t>
            </a:r>
            <a:endParaRPr lang="ar-IQ" sz="3600" b="1" dirty="0">
              <a:solidFill>
                <a:srgbClr val="FF00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74659" y="457200"/>
            <a:ext cx="5951443" cy="5719763"/>
          </a:xfrm>
          <a:prstGeom prst="rect">
            <a:avLst/>
          </a:prstGeom>
        </p:spPr>
      </p:pic>
    </p:spTree>
    <p:extLst>
      <p:ext uri="{BB962C8B-B14F-4D97-AF65-F5344CB8AC3E}">
        <p14:creationId xmlns:p14="http://schemas.microsoft.com/office/powerpoint/2010/main" val="12298679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282"/>
            <a:ext cx="10515600" cy="5867681"/>
          </a:xfrm>
        </p:spPr>
        <p:txBody>
          <a:bodyPr/>
          <a:lstStyle/>
          <a:p>
            <a:pPr marL="0" indent="0" algn="just" rtl="0">
              <a:buNone/>
            </a:pPr>
            <a:r>
              <a:rPr lang="en-US" b="1" dirty="0" smtClean="0"/>
              <a:t>Renal Function Tests </a:t>
            </a:r>
          </a:p>
          <a:p>
            <a:pPr marL="0" indent="0" algn="just" rtl="0">
              <a:buNone/>
            </a:pPr>
            <a:r>
              <a:rPr lang="en-US" dirty="0" smtClean="0"/>
              <a:t>Renal function tests are used to evaluate the severity of kidney disease and to assess the status of the patient’s kidney function. These tests also provide information about the effectiveness of the kidney in carrying out its excretory function. Renal function test results may be within normal limits until the GFR is reduced to less than 50% of normal. Renal function can be assessed </a:t>
            </a:r>
            <a:r>
              <a:rPr lang="en-US" dirty="0" smtClean="0"/>
              <a:t>most </a:t>
            </a:r>
            <a:r>
              <a:rPr lang="en-US" dirty="0" smtClean="0"/>
              <a:t>accurately if several tests are performed and their results are analyzed together. Common tests of renal function include renal concentration tests, creatinine clearance, and serum creatinine and blood urea nitrogen (end product of protein metabolism) levels (see Table 47-5). </a:t>
            </a:r>
            <a:endParaRPr lang="ar-IQ" dirty="0"/>
          </a:p>
        </p:txBody>
      </p:sp>
    </p:spTree>
    <p:extLst>
      <p:ext uri="{BB962C8B-B14F-4D97-AF65-F5344CB8AC3E}">
        <p14:creationId xmlns:p14="http://schemas.microsoft.com/office/powerpoint/2010/main" val="341733346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7200"/>
            <a:ext cx="10515600" cy="5719763"/>
          </a:xfrm>
        </p:spPr>
        <p:txBody>
          <a:bodyPr/>
          <a:lstStyle/>
          <a:p>
            <a:pPr marL="0" indent="0" algn="just" rtl="0">
              <a:buNone/>
            </a:pPr>
            <a:r>
              <a:rPr lang="en-US" dirty="0"/>
              <a:t>Promoting Nutritional and Fluid Therapy </a:t>
            </a:r>
            <a:endParaRPr lang="en-US" dirty="0" smtClean="0"/>
          </a:p>
          <a:p>
            <a:pPr marL="0" indent="0" algn="just" rtl="0">
              <a:buNone/>
            </a:pPr>
            <a:r>
              <a:rPr lang="en-US" dirty="0" smtClean="0"/>
              <a:t>Diet </a:t>
            </a:r>
            <a:r>
              <a:rPr lang="en-US" dirty="0"/>
              <a:t>is important for patients on HD. Goals of nutritional therapy are to minimize uremic symptoms and fluid and electrolyte imbalances; to maintain good nutritional status through adequate protein, calorie, vitamin, and mineral intake; and to enable the patient to eat a palatable and enjoyable diet</a:t>
            </a:r>
            <a:endParaRPr lang="ar-IQ" dirty="0"/>
          </a:p>
        </p:txBody>
      </p:sp>
    </p:spTree>
    <p:extLst>
      <p:ext uri="{BB962C8B-B14F-4D97-AF65-F5344CB8AC3E}">
        <p14:creationId xmlns:p14="http://schemas.microsoft.com/office/powerpoint/2010/main" val="7618266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2729"/>
            <a:ext cx="10515600" cy="5854234"/>
          </a:xfrm>
        </p:spPr>
        <p:txBody>
          <a:bodyPr/>
          <a:lstStyle/>
          <a:p>
            <a:pPr marL="0" indent="0" algn="just" rtl="0">
              <a:buNone/>
            </a:pPr>
            <a:r>
              <a:rPr lang="en-US" dirty="0"/>
              <a:t>Peritoneal Dialysis (PD) </a:t>
            </a:r>
            <a:endParaRPr lang="en-US" dirty="0" smtClean="0"/>
          </a:p>
          <a:p>
            <a:pPr marL="0" indent="0" algn="just" rtl="0">
              <a:buNone/>
            </a:pPr>
            <a:r>
              <a:rPr lang="en-US" dirty="0" smtClean="0"/>
              <a:t>The </a:t>
            </a:r>
            <a:r>
              <a:rPr lang="en-US" dirty="0"/>
              <a:t>goals of PD are to remove toxic substances and metabolic wastes and to reestablish normal fluid and electrolyte balance. PD may be the treatment of choice for patients with kidney disease who are unable or unwilling to undergo HD or kidney transplantation. Patients who are susceptible to the rapid fluid, electrolyte, and metabolic changes that occur during HD experience fewer of these problems with the slower rate of PD. Therefore, patients with diabetes or cardiovascular disease, many older patients, and those who may be at risk for adverse effects of systemic heparin are likely candidates for PD. In addition, severe hypertension, heart failure, and pulmonary edema not responsive to usual treatment regimens have been successfully treated with PD. Fewer than 8% of patients with ESKD receive PD as their treatment modality (USRDS, 2019). Chart 48-11 discusses suitability for PD</a:t>
            </a:r>
            <a:endParaRPr lang="ar-IQ" dirty="0"/>
          </a:p>
        </p:txBody>
      </p:sp>
    </p:spTree>
    <p:extLst>
      <p:ext uri="{BB962C8B-B14F-4D97-AF65-F5344CB8AC3E}">
        <p14:creationId xmlns:p14="http://schemas.microsoft.com/office/powerpoint/2010/main" val="10143568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30306"/>
            <a:ext cx="10515600" cy="5746657"/>
          </a:xfrm>
        </p:spPr>
        <p:txBody>
          <a:bodyPr/>
          <a:lstStyle/>
          <a:p>
            <a:pPr marL="0" indent="0" algn="just" rtl="0">
              <a:buNone/>
            </a:pPr>
            <a:r>
              <a:rPr lang="en-US" dirty="0"/>
              <a:t>Advantages Freedom from a hemodialysis (HD) machine More control over daily activities Opportunities to eat a more liberal diet than allowed with HD; usually increased fluid allowance; improved serum hematocrit values; improved blood pressure control; avoidance of venipuncture; and improved sense of well-being. </a:t>
            </a:r>
            <a:endParaRPr lang="en-US" dirty="0" smtClean="0"/>
          </a:p>
          <a:p>
            <a:pPr marL="0" indent="0" algn="just" rtl="0">
              <a:buNone/>
            </a:pPr>
            <a:r>
              <a:rPr lang="en-US" dirty="0" smtClean="0"/>
              <a:t>Disadvantages </a:t>
            </a:r>
            <a:r>
              <a:rPr lang="en-US" dirty="0"/>
              <a:t>Need for dialysis 7 days a week Dietary alterations related to protein and potassium losses. Patients may be encouraged to increase the intake of protein and potassium in the diet due to these losses with PD fluid exchanges </a:t>
            </a:r>
            <a:endParaRPr lang="ar-IQ" dirty="0"/>
          </a:p>
        </p:txBody>
      </p:sp>
    </p:spTree>
    <p:extLst>
      <p:ext uri="{BB962C8B-B14F-4D97-AF65-F5344CB8AC3E}">
        <p14:creationId xmlns:p14="http://schemas.microsoft.com/office/powerpoint/2010/main" val="43528398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1306" y="400236"/>
            <a:ext cx="10515600" cy="5664388"/>
          </a:xfrm>
        </p:spPr>
        <p:txBody>
          <a:bodyPr/>
          <a:lstStyle/>
          <a:p>
            <a:pPr marL="0" indent="0" algn="just" rtl="0">
              <a:buNone/>
            </a:pPr>
            <a:r>
              <a:rPr lang="en-US" dirty="0"/>
              <a:t>Indications </a:t>
            </a:r>
            <a:endParaRPr lang="en-US" dirty="0" smtClean="0"/>
          </a:p>
          <a:p>
            <a:pPr marL="0" indent="0" algn="just" rtl="0">
              <a:buNone/>
            </a:pPr>
            <a:r>
              <a:rPr lang="en-US" dirty="0" smtClean="0"/>
              <a:t>Patient’s </a:t>
            </a:r>
            <a:r>
              <a:rPr lang="en-US" dirty="0"/>
              <a:t>willingness, motivation, and ability to perform dialysis at home Strong family or community support system (essential for success), particularly if the patient is an older adult Special problems with long-term HD, such as dysfunctional or failing vascular access devices, excessive thirst, severe hypertension, </a:t>
            </a:r>
            <a:r>
              <a:rPr lang="en-US" dirty="0" err="1"/>
              <a:t>postdialysis</a:t>
            </a:r>
            <a:r>
              <a:rPr lang="en-US" dirty="0"/>
              <a:t> headaches, and severe anemia requiring frequent transfusion Interim therapy while awaiting kidney transplantation ESKD secondary to diabetes because hypertension, uremia, and hyperglycemia are easier to manage with PD than with HD </a:t>
            </a:r>
            <a:endParaRPr lang="ar-IQ" dirty="0"/>
          </a:p>
        </p:txBody>
      </p:sp>
    </p:spTree>
    <p:extLst>
      <p:ext uri="{BB962C8B-B14F-4D97-AF65-F5344CB8AC3E}">
        <p14:creationId xmlns:p14="http://schemas.microsoft.com/office/powerpoint/2010/main" val="161689606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9965"/>
            <a:ext cx="10515600" cy="5786998"/>
          </a:xfrm>
        </p:spPr>
        <p:txBody>
          <a:bodyPr/>
          <a:lstStyle/>
          <a:p>
            <a:pPr marL="0" indent="0" algn="just" rtl="0">
              <a:buNone/>
            </a:pPr>
            <a:r>
              <a:rPr lang="en-US" dirty="0"/>
              <a:t>Contraindications </a:t>
            </a:r>
            <a:endParaRPr lang="en-US" dirty="0" smtClean="0"/>
          </a:p>
          <a:p>
            <a:pPr marL="0" indent="0" algn="just" rtl="0">
              <a:buNone/>
            </a:pPr>
            <a:r>
              <a:rPr lang="en-US" dirty="0" smtClean="0"/>
              <a:t>Adhesions </a:t>
            </a:r>
            <a:r>
              <a:rPr lang="en-US" dirty="0"/>
              <a:t>from previous surgery (adhesions reduce clearance of solutes) or systemic inflammatory disease Chronic backache and preexisting disc disease, which could be aggravated by the continuous pressure of dialysis fluid in the abdomen Severe arthritis or poor hand strength necessitating assistance in performing the exchange. However, patients who are blind or partially blind and those with other physical limitations can learn to perform </a:t>
            </a:r>
            <a:r>
              <a:rPr lang="en-US" dirty="0" smtClean="0"/>
              <a:t>PD </a:t>
            </a:r>
            <a:endParaRPr lang="ar-IQ" dirty="0"/>
          </a:p>
        </p:txBody>
      </p:sp>
    </p:spTree>
    <p:extLst>
      <p:ext uri="{BB962C8B-B14F-4D97-AF65-F5344CB8AC3E}">
        <p14:creationId xmlns:p14="http://schemas.microsoft.com/office/powerpoint/2010/main" val="129209947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8941"/>
            <a:ext cx="10515600" cy="5908022"/>
          </a:xfrm>
        </p:spPr>
        <p:txBody>
          <a:bodyPr>
            <a:normAutofit lnSpcReduction="10000"/>
          </a:bodyPr>
          <a:lstStyle/>
          <a:p>
            <a:pPr marL="0" indent="0" algn="just" rtl="0">
              <a:buNone/>
            </a:pPr>
            <a:r>
              <a:rPr lang="en-US" dirty="0"/>
              <a:t>Inserting the Catheter </a:t>
            </a:r>
            <a:endParaRPr lang="en-US" dirty="0" smtClean="0"/>
          </a:p>
          <a:p>
            <a:pPr marL="0" indent="0" algn="just" rtl="0">
              <a:buNone/>
            </a:pPr>
            <a:r>
              <a:rPr lang="en-US" dirty="0" smtClean="0"/>
              <a:t>In </a:t>
            </a:r>
            <a:r>
              <a:rPr lang="en-US" dirty="0"/>
              <a:t>most cases, the peritoneal catheter is inserted in the operating room or radiology suite to maintain surgical asepsis and minimize the risk of contamination. Catheters for long-term use are usually soft and flexible and made of silicone with a radiopaque strip to permit visualization on x-ray. These catheters have three sections: an </a:t>
            </a:r>
            <a:r>
              <a:rPr lang="en-US" dirty="0" err="1"/>
              <a:t>intraperitoneal</a:t>
            </a:r>
            <a:r>
              <a:rPr lang="en-US" dirty="0"/>
              <a:t> section, with numerous openings and an open tip to allow dialysate to flow freely; a subcutaneous section that passes from the peritoneal membrane and tunnels through muscle and subcutaneous fat to the skin; and an external section for connection to the manufacturer specific transfer set which then connects to the dialysate tubing with attached dialysate. Most adult catheters have 2 cuffs made of Dacron polyester. The cuffs stabilize the catheter, limit movement, prevent leaks, and provide a barrier against microorganisms. One cuff is placed just distal to the peritoneum, and the other cuff is placed subcutaneously</a:t>
            </a:r>
            <a:endParaRPr lang="ar-IQ" dirty="0"/>
          </a:p>
        </p:txBody>
      </p:sp>
    </p:spTree>
    <p:extLst>
      <p:ext uri="{BB962C8B-B14F-4D97-AF65-F5344CB8AC3E}">
        <p14:creationId xmlns:p14="http://schemas.microsoft.com/office/powerpoint/2010/main" val="2592425579"/>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8941"/>
            <a:ext cx="10515600" cy="5908022"/>
          </a:xfrm>
        </p:spPr>
        <p:txBody>
          <a:bodyPr>
            <a:normAutofit/>
          </a:bodyPr>
          <a:lstStyle/>
          <a:p>
            <a:pPr marL="0" indent="0" algn="just" rtl="0">
              <a:buNone/>
            </a:pPr>
            <a:r>
              <a:rPr lang="en-US" dirty="0"/>
              <a:t>Performing the Exchange All types of PD involve a series of exchanges or cycles. An exchange is the entire cycle including drainage of the effluent (fluid), instillation of the dialysate, and dwell. This cycle is repeated throughout the course of the dialysis. At the end of the dwell time, the drainage portion of the exchange begins. The dialysate is infused by gravity into the peritoneal cavity. A period of about 10 minutes is usually required to infuse 2 to 3 L of fluid. A sterile cap is applied to the transfer set and the patient can perform ADLs. The prescribed dwell, or equilibration time, allows diffusion and osmosis to occur. At the end of the </a:t>
            </a:r>
            <a:r>
              <a:rPr lang="en-US" dirty="0" err="1" smtClean="0"/>
              <a:t>caprescribed</a:t>
            </a:r>
            <a:r>
              <a:rPr lang="en-US" dirty="0" smtClean="0"/>
              <a:t> </a:t>
            </a:r>
            <a:r>
              <a:rPr lang="en-US" dirty="0"/>
              <a:t>dwell, </a:t>
            </a:r>
            <a:endParaRPr lang="ar-IQ" dirty="0"/>
          </a:p>
        </p:txBody>
      </p:sp>
    </p:spTree>
    <p:extLst>
      <p:ext uri="{BB962C8B-B14F-4D97-AF65-F5344CB8AC3E}">
        <p14:creationId xmlns:p14="http://schemas.microsoft.com/office/powerpoint/2010/main" val="214669314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9965"/>
            <a:ext cx="10515600" cy="5786998"/>
          </a:xfrm>
        </p:spPr>
        <p:txBody>
          <a:bodyPr/>
          <a:lstStyle/>
          <a:p>
            <a:pPr marL="0" indent="0" algn="just" rtl="0">
              <a:buNone/>
            </a:pPr>
            <a:r>
              <a:rPr lang="en-US" dirty="0"/>
              <a:t>the patient performs hand hygiene, dons a mask, removes the sterile p, unclamps the transfer set, and the solution drains from the peritoneal cavity by gravity through a closed system. Drainage is usually completed in 20 to 30 minutes. The drainage fluid is normally colorless or straw-colored and should not be cloudy. Bloody or pink-colored drainage may be seen in the first few exchanges after insertion of a new catheter, but should not occur after that time</a:t>
            </a:r>
            <a:endParaRPr lang="ar-IQ" dirty="0"/>
          </a:p>
          <a:p>
            <a:pPr marL="0" indent="0" algn="just" rtl="0">
              <a:buNone/>
            </a:pPr>
            <a:endParaRPr lang="ar-IQ" dirty="0"/>
          </a:p>
        </p:txBody>
      </p:sp>
    </p:spTree>
    <p:extLst>
      <p:ext uri="{BB962C8B-B14F-4D97-AF65-F5344CB8AC3E}">
        <p14:creationId xmlns:p14="http://schemas.microsoft.com/office/powerpoint/2010/main" val="277213933"/>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9965"/>
            <a:ext cx="10515600" cy="5786998"/>
          </a:xfrm>
        </p:spPr>
        <p:txBody>
          <a:bodyPr/>
          <a:lstStyle/>
          <a:p>
            <a:pPr marL="0" indent="0" algn="just" rtl="0">
              <a:buNone/>
            </a:pPr>
            <a:r>
              <a:rPr lang="en-US" dirty="0" smtClean="0"/>
              <a:t>Complications</a:t>
            </a:r>
          </a:p>
          <a:p>
            <a:pPr marL="0" indent="0" algn="just" rtl="0">
              <a:buNone/>
            </a:pPr>
            <a:r>
              <a:rPr lang="en-US" dirty="0"/>
              <a:t>Acute Complications </a:t>
            </a:r>
            <a:endParaRPr lang="en-US" dirty="0" smtClean="0"/>
          </a:p>
          <a:p>
            <a:pPr marL="0" indent="0" algn="just" rtl="0">
              <a:buNone/>
            </a:pPr>
            <a:r>
              <a:rPr lang="en-US" dirty="0" smtClean="0"/>
              <a:t>Peritonitis</a:t>
            </a:r>
          </a:p>
          <a:p>
            <a:pPr marL="0" indent="0" algn="just" rtl="0">
              <a:buNone/>
            </a:pPr>
            <a:r>
              <a:rPr lang="en-US" dirty="0"/>
              <a:t>Leakage In general, use of the PD catheter is delayed for at least 2 weeks post insertion to allow healing to occur and to prevent leakage through the tunnel and exit </a:t>
            </a:r>
            <a:r>
              <a:rPr lang="en-US" dirty="0" smtClean="0"/>
              <a:t>site</a:t>
            </a:r>
          </a:p>
          <a:p>
            <a:pPr marL="0" indent="0" algn="just" rtl="0">
              <a:buNone/>
            </a:pPr>
            <a:r>
              <a:rPr lang="en-US" dirty="0"/>
              <a:t>Bleeding Bloody effluent may be observed occasionally, especially in young, menstruating women. (The hypertonic fluid pulls blood from the uterus, through the opening in the fallopian tubes, and into the peritoneal cavity</a:t>
            </a:r>
            <a:r>
              <a:rPr lang="en-US" dirty="0" smtClean="0"/>
              <a:t>.)</a:t>
            </a:r>
          </a:p>
          <a:p>
            <a:pPr marL="0" indent="0" algn="just" rtl="0">
              <a:buNone/>
            </a:pPr>
            <a:endParaRPr lang="en-US" dirty="0"/>
          </a:p>
          <a:p>
            <a:pPr marL="0" indent="0" algn="just" rtl="0">
              <a:buNone/>
            </a:pPr>
            <a:endParaRPr lang="ar-IQ" dirty="0"/>
          </a:p>
        </p:txBody>
      </p:sp>
    </p:spTree>
    <p:extLst>
      <p:ext uri="{BB962C8B-B14F-4D97-AF65-F5344CB8AC3E}">
        <p14:creationId xmlns:p14="http://schemas.microsoft.com/office/powerpoint/2010/main" val="58902706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buNone/>
            </a:pPr>
            <a:r>
              <a:rPr lang="en-US" dirty="0"/>
              <a:t>Long-Term Complications </a:t>
            </a:r>
            <a:endParaRPr lang="en-US" dirty="0" smtClean="0"/>
          </a:p>
          <a:p>
            <a:pPr marL="0" indent="0" algn="just" rtl="0">
              <a:buNone/>
            </a:pPr>
            <a:r>
              <a:rPr lang="en-US" dirty="0" smtClean="0"/>
              <a:t>Hypertriglyceridemia</a:t>
            </a:r>
            <a:r>
              <a:rPr lang="en-US" dirty="0"/>
              <a:t>, likely due to the use of glucose containing dialysate, is common in patients on long-term PD, suggesting that the therapy may contribute to </a:t>
            </a:r>
            <a:r>
              <a:rPr lang="en-US" dirty="0" err="1"/>
              <a:t>atherogenesis</a:t>
            </a:r>
            <a:r>
              <a:rPr lang="en-US" dirty="0"/>
              <a:t>. Cardiovascular disease is the leading cause of morbidity and mortality in patients with both CKD and ESKD, and many patients have suboptimal blood pressure control which contributes to cardiovascular disease. Beta-blockers and ACE inhibitors are often used to control hypertension, decrease proteinuria, and protect the heart, and the use of aspirin and statins should be considered (</a:t>
            </a:r>
            <a:r>
              <a:rPr lang="en-US" dirty="0" err="1"/>
              <a:t>Schonder</a:t>
            </a:r>
            <a:r>
              <a:rPr lang="en-US" dirty="0"/>
              <a:t>, 2017). Other complications that may occur with long-term PD include abdominal hernias (incisional, inguinal, diaphragmatic, and umbilical), likely resulting from continuously increased intra-abdominal pressure</a:t>
            </a:r>
            <a:endParaRPr lang="ar-IQ" dirty="0"/>
          </a:p>
        </p:txBody>
      </p:sp>
    </p:spTree>
    <p:extLst>
      <p:ext uri="{BB962C8B-B14F-4D97-AF65-F5344CB8AC3E}">
        <p14:creationId xmlns:p14="http://schemas.microsoft.com/office/powerpoint/2010/main" val="1064945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9624"/>
            <a:ext cx="10515600" cy="5827339"/>
          </a:xfrm>
        </p:spPr>
        <p:txBody>
          <a:bodyPr/>
          <a:lstStyle/>
          <a:p>
            <a:pPr marL="0" indent="0" algn="l" rtl="0">
              <a:buNone/>
            </a:pPr>
            <a:r>
              <a:rPr lang="en-US" b="1" dirty="0" smtClean="0"/>
              <a:t>Diagnostic Imaging</a:t>
            </a:r>
          </a:p>
          <a:p>
            <a:pPr marL="0" indent="0" algn="l" rtl="0">
              <a:buNone/>
            </a:pPr>
            <a:r>
              <a:rPr lang="en-US" dirty="0" smtClean="0"/>
              <a:t>Kidney, Ureter, and Bladder Studies An x-ray study of the abdomen or kidneys, ureters, and bladder (KUB) may be performed to delineate the size, shape, and position of the kidneys and to reveal urinary system abnormalities</a:t>
            </a:r>
          </a:p>
          <a:p>
            <a:pPr marL="0" indent="0" algn="l" rtl="0">
              <a:buNone/>
            </a:pPr>
            <a:endParaRPr lang="en-US" dirty="0"/>
          </a:p>
          <a:p>
            <a:pPr marL="0" indent="0" algn="l" rtl="0">
              <a:buNone/>
            </a:pPr>
            <a:r>
              <a:rPr lang="en-US" b="1" dirty="0" smtClean="0"/>
              <a:t>General Ultrasonography </a:t>
            </a:r>
            <a:r>
              <a:rPr lang="en-US" dirty="0" err="1" smtClean="0"/>
              <a:t>Ultrasonography</a:t>
            </a:r>
            <a:r>
              <a:rPr lang="en-US" dirty="0" smtClean="0"/>
              <a:t> is a noninvasive procedure that uses sound waves passed into the body through a transducer to detect abnormalities of internal tissues and organs. </a:t>
            </a:r>
          </a:p>
          <a:p>
            <a:pPr marL="0" indent="0" algn="l" rtl="0">
              <a:buNone/>
            </a:pPr>
            <a:endParaRPr lang="en-US" dirty="0"/>
          </a:p>
          <a:p>
            <a:pPr marL="0" indent="0" algn="l" rtl="0">
              <a:buNone/>
            </a:pPr>
            <a:r>
              <a:rPr lang="en-US" b="1" dirty="0" smtClean="0"/>
              <a:t>Bladder Ultrasonography </a:t>
            </a:r>
            <a:r>
              <a:rPr lang="en-US" dirty="0" smtClean="0"/>
              <a:t>Bladder ultrasonography is a noninvasive method of measuring urine volume in the bladder.</a:t>
            </a:r>
            <a:endParaRPr lang="ar-IQ" dirty="0"/>
          </a:p>
        </p:txBody>
      </p:sp>
    </p:spTree>
    <p:extLst>
      <p:ext uri="{BB962C8B-B14F-4D97-AF65-F5344CB8AC3E}">
        <p14:creationId xmlns:p14="http://schemas.microsoft.com/office/powerpoint/2010/main" val="2561554839"/>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0623" y="564776"/>
            <a:ext cx="10515600" cy="5840787"/>
          </a:xfrm>
        </p:spPr>
        <p:txBody>
          <a:bodyPr>
            <a:normAutofit fontScale="92500" lnSpcReduction="10000"/>
          </a:bodyPr>
          <a:lstStyle/>
          <a:p>
            <a:pPr marL="0" indent="0" algn="just" rtl="0">
              <a:buNone/>
            </a:pPr>
            <a:r>
              <a:rPr lang="en-US" dirty="0"/>
              <a:t>Special Considerations: Nursing Management of the Patient on Dialysis Who Is </a:t>
            </a:r>
            <a:r>
              <a:rPr lang="en-US" dirty="0" smtClean="0"/>
              <a:t>Hospitalized</a:t>
            </a:r>
          </a:p>
          <a:p>
            <a:pPr marL="0" indent="0" algn="just" rtl="0">
              <a:buNone/>
            </a:pPr>
            <a:r>
              <a:rPr lang="en-US" dirty="0"/>
              <a:t>Protecting Vascular </a:t>
            </a:r>
            <a:r>
              <a:rPr lang="en-US" dirty="0" smtClean="0"/>
              <a:t>Access</a:t>
            </a:r>
          </a:p>
          <a:p>
            <a:pPr marL="0" indent="0" algn="just" rtl="0">
              <a:buNone/>
            </a:pPr>
            <a:r>
              <a:rPr lang="en-US" dirty="0"/>
              <a:t>Taking Precautions during Intravenous </a:t>
            </a:r>
            <a:r>
              <a:rPr lang="en-US" dirty="0" smtClean="0"/>
              <a:t>Therapy</a:t>
            </a:r>
          </a:p>
          <a:p>
            <a:pPr marL="0" indent="0" algn="just" rtl="0">
              <a:buNone/>
            </a:pPr>
            <a:r>
              <a:rPr lang="en-US" dirty="0"/>
              <a:t>Monitoring Symptoms of </a:t>
            </a:r>
            <a:r>
              <a:rPr lang="en-US" dirty="0" smtClean="0"/>
              <a:t>Uremia</a:t>
            </a:r>
          </a:p>
          <a:p>
            <a:pPr marL="0" indent="0" algn="just" rtl="0">
              <a:buNone/>
            </a:pPr>
            <a:r>
              <a:rPr lang="en-US" dirty="0"/>
              <a:t>Detecting Cardiac and Respiratory </a:t>
            </a:r>
            <a:r>
              <a:rPr lang="en-US" dirty="0" smtClean="0"/>
              <a:t>Complications</a:t>
            </a:r>
          </a:p>
          <a:p>
            <a:pPr marL="0" indent="0" algn="just" rtl="0">
              <a:buNone/>
            </a:pPr>
            <a:r>
              <a:rPr lang="en-US" dirty="0"/>
              <a:t>Controlling Electrolyte Levels and </a:t>
            </a:r>
            <a:r>
              <a:rPr lang="en-US" dirty="0" smtClean="0"/>
              <a:t>Diet</a:t>
            </a:r>
          </a:p>
          <a:p>
            <a:pPr marL="0" indent="0" algn="just" rtl="0">
              <a:buNone/>
            </a:pPr>
            <a:r>
              <a:rPr lang="en-US" dirty="0"/>
              <a:t>Managing Discomfort and </a:t>
            </a:r>
            <a:r>
              <a:rPr lang="en-US" dirty="0" smtClean="0"/>
              <a:t>Pain</a:t>
            </a:r>
          </a:p>
          <a:p>
            <a:pPr marL="0" indent="0" algn="just" rtl="0">
              <a:buNone/>
            </a:pPr>
            <a:r>
              <a:rPr lang="en-US" dirty="0"/>
              <a:t>Monitoring Blood Pressure </a:t>
            </a:r>
            <a:endParaRPr lang="en-US" dirty="0" smtClean="0"/>
          </a:p>
          <a:p>
            <a:pPr marL="0" indent="0" algn="just" rtl="0">
              <a:buNone/>
            </a:pPr>
            <a:r>
              <a:rPr lang="en-US" dirty="0"/>
              <a:t>Preventing </a:t>
            </a:r>
            <a:r>
              <a:rPr lang="en-US" dirty="0" smtClean="0"/>
              <a:t>Infection</a:t>
            </a:r>
          </a:p>
          <a:p>
            <a:pPr marL="0" indent="0" algn="just" rtl="0">
              <a:buNone/>
            </a:pPr>
            <a:r>
              <a:rPr lang="en-US" dirty="0"/>
              <a:t>Caring for the Catheter </a:t>
            </a:r>
            <a:r>
              <a:rPr lang="en-US" dirty="0" smtClean="0"/>
              <a:t>Site</a:t>
            </a:r>
          </a:p>
          <a:p>
            <a:pPr marL="0" indent="0" algn="just" rtl="0">
              <a:buNone/>
            </a:pPr>
            <a:r>
              <a:rPr lang="en-US" dirty="0"/>
              <a:t>Administering </a:t>
            </a:r>
            <a:r>
              <a:rPr lang="en-US" dirty="0" smtClean="0"/>
              <a:t>Medications</a:t>
            </a:r>
          </a:p>
          <a:p>
            <a:pPr marL="0" indent="0" algn="just" rtl="0">
              <a:buNone/>
            </a:pPr>
            <a:r>
              <a:rPr lang="en-US" dirty="0"/>
              <a:t>Providing Psychological Support</a:t>
            </a:r>
            <a:endParaRPr lang="ar-IQ" dirty="0"/>
          </a:p>
        </p:txBody>
      </p:sp>
    </p:spTree>
    <p:extLst>
      <p:ext uri="{BB962C8B-B14F-4D97-AF65-F5344CB8AC3E}">
        <p14:creationId xmlns:p14="http://schemas.microsoft.com/office/powerpoint/2010/main" val="1127492991"/>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2388"/>
            <a:ext cx="10515600" cy="5894575"/>
          </a:xfrm>
        </p:spPr>
        <p:txBody>
          <a:bodyPr>
            <a:normAutofit/>
          </a:bodyPr>
          <a:lstStyle/>
          <a:p>
            <a:pPr marL="0" indent="0" algn="ctr">
              <a:buNone/>
            </a:pPr>
            <a:endParaRPr lang="en-US" sz="7200" b="1" dirty="0" smtClean="0">
              <a:solidFill>
                <a:srgbClr val="FF0000"/>
              </a:solidFill>
            </a:endParaRPr>
          </a:p>
          <a:p>
            <a:pPr marL="0" indent="0" algn="ctr">
              <a:buNone/>
            </a:pPr>
            <a:endParaRPr lang="en-US" sz="7200" b="1" dirty="0">
              <a:solidFill>
                <a:srgbClr val="FF0000"/>
              </a:solidFill>
            </a:endParaRPr>
          </a:p>
          <a:p>
            <a:pPr marL="0" indent="0" algn="ctr">
              <a:buNone/>
            </a:pPr>
            <a:r>
              <a:rPr lang="en-US" sz="7200" b="1" dirty="0" smtClean="0">
                <a:solidFill>
                  <a:srgbClr val="FF0000"/>
                </a:solidFill>
              </a:rPr>
              <a:t>Thank you </a:t>
            </a:r>
            <a:endParaRPr lang="ar-IQ" sz="7200" b="1" dirty="0">
              <a:solidFill>
                <a:srgbClr val="FF0000"/>
              </a:solidFill>
            </a:endParaRPr>
          </a:p>
        </p:txBody>
      </p:sp>
    </p:spTree>
    <p:extLst>
      <p:ext uri="{BB962C8B-B14F-4D97-AF65-F5344CB8AC3E}">
        <p14:creationId xmlns:p14="http://schemas.microsoft.com/office/powerpoint/2010/main" val="2420774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2388"/>
            <a:ext cx="10515600" cy="5894575"/>
          </a:xfrm>
        </p:spPr>
        <p:txBody>
          <a:bodyPr/>
          <a:lstStyle/>
          <a:p>
            <a:pPr marL="0" indent="0" algn="just" rtl="0">
              <a:buNone/>
            </a:pPr>
            <a:r>
              <a:rPr lang="en-US" b="1" dirty="0" smtClean="0"/>
              <a:t>Computed Tomography and Magnetic Resonance Imaging</a:t>
            </a:r>
          </a:p>
          <a:p>
            <a:pPr marL="0" indent="0" algn="just" rtl="0">
              <a:buNone/>
            </a:pPr>
            <a:r>
              <a:rPr lang="en-US" dirty="0" smtClean="0"/>
              <a:t> Computed tomography (CT) and magnetic resonance imaging (MRI) are noninvasive techniques that provide excellent cross-sectional views of the </a:t>
            </a:r>
            <a:r>
              <a:rPr lang="en-US" dirty="0" smtClean="0"/>
              <a:t> </a:t>
            </a:r>
            <a:r>
              <a:rPr lang="en-US" dirty="0" smtClean="0"/>
              <a:t>anatomy of the kidney and urinary tract.</a:t>
            </a:r>
            <a:endParaRPr lang="ar-IQ" dirty="0"/>
          </a:p>
        </p:txBody>
      </p:sp>
    </p:spTree>
    <p:extLst>
      <p:ext uri="{BB962C8B-B14F-4D97-AF65-F5344CB8AC3E}">
        <p14:creationId xmlns:p14="http://schemas.microsoft.com/office/powerpoint/2010/main" val="3169002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3412"/>
            <a:ext cx="10515600" cy="5773551"/>
          </a:xfrm>
        </p:spPr>
        <p:txBody>
          <a:bodyPr/>
          <a:lstStyle/>
          <a:p>
            <a:pPr marL="0" indent="0" algn="just" rtl="0">
              <a:buNone/>
            </a:pPr>
            <a:r>
              <a:rPr lang="en-US" b="1" dirty="0" smtClean="0"/>
              <a:t>Intravenous Urography </a:t>
            </a:r>
          </a:p>
          <a:p>
            <a:pPr marL="0" indent="0" algn="just" rtl="0">
              <a:buNone/>
            </a:pPr>
            <a:r>
              <a:rPr lang="en-US" dirty="0" smtClean="0"/>
              <a:t>IV urography includes various tests such as excretory urography, intravenous pyelography (IVP), and infusion drip pyelography. A radiopaque contrast agent is given IV. An IVP shows the kidneys, ureter, and bladder via x-ray imaging as the dye moves through the upper and then the lower urinary system</a:t>
            </a:r>
          </a:p>
          <a:p>
            <a:pPr marL="0" indent="0" algn="just" rtl="0">
              <a:buNone/>
            </a:pPr>
            <a:endParaRPr lang="ar-IQ" dirty="0"/>
          </a:p>
        </p:txBody>
      </p:sp>
    </p:spTree>
    <p:extLst>
      <p:ext uri="{BB962C8B-B14F-4D97-AF65-F5344CB8AC3E}">
        <p14:creationId xmlns:p14="http://schemas.microsoft.com/office/powerpoint/2010/main" val="4784776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buNone/>
            </a:pPr>
            <a:r>
              <a:rPr lang="en-US" b="1" dirty="0" smtClean="0"/>
              <a:t>Retrograde Pyelography </a:t>
            </a:r>
          </a:p>
          <a:p>
            <a:pPr marL="0" indent="0" algn="just" rtl="0">
              <a:buNone/>
            </a:pPr>
            <a:r>
              <a:rPr lang="en-US" dirty="0" smtClean="0"/>
              <a:t>In retrograde pyelography, catheters are advanced through the ureters into the renal pelvis by means of cystoscopy. A contrast agent is then injected. Retrograde pyelography is usually performed if IV urography provides inadequate visualization of the collecting systems.</a:t>
            </a:r>
          </a:p>
          <a:p>
            <a:pPr marL="0" indent="0" algn="just" rtl="0">
              <a:buNone/>
            </a:pPr>
            <a:endParaRPr lang="en-US" dirty="0"/>
          </a:p>
          <a:p>
            <a:pPr marL="0" indent="0" algn="just" rtl="0">
              <a:buNone/>
            </a:pPr>
            <a:r>
              <a:rPr lang="en-US" b="1" dirty="0" smtClean="0"/>
              <a:t>Cystography</a:t>
            </a:r>
            <a:r>
              <a:rPr lang="en-US" dirty="0" smtClean="0"/>
              <a:t> </a:t>
            </a:r>
            <a:r>
              <a:rPr lang="en-US" dirty="0" err="1" smtClean="0"/>
              <a:t>Cystography</a:t>
            </a:r>
            <a:r>
              <a:rPr lang="en-US" dirty="0" smtClean="0"/>
              <a:t> aids in evaluating </a:t>
            </a:r>
            <a:r>
              <a:rPr lang="en-US" dirty="0" err="1" smtClean="0"/>
              <a:t>vesicoureteral</a:t>
            </a:r>
            <a:r>
              <a:rPr lang="en-US" dirty="0" smtClean="0"/>
              <a:t> reflux (backflow of urine from the bladder into one or both ureters) and in assessing for bladder injury. A catheter is inserted into the bladder, and a contrast agent is instilled to outline </a:t>
            </a:r>
            <a:r>
              <a:rPr lang="en-US" dirty="0" smtClean="0"/>
              <a:t>the </a:t>
            </a:r>
            <a:r>
              <a:rPr lang="en-US" dirty="0" smtClean="0"/>
              <a:t>bladder wall.</a:t>
            </a:r>
            <a:endParaRPr lang="ar-IQ" dirty="0"/>
          </a:p>
        </p:txBody>
      </p:sp>
    </p:spTree>
    <p:extLst>
      <p:ext uri="{BB962C8B-B14F-4D97-AF65-F5344CB8AC3E}">
        <p14:creationId xmlns:p14="http://schemas.microsoft.com/office/powerpoint/2010/main" val="23192727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2388"/>
            <a:ext cx="10515600" cy="5894575"/>
          </a:xfrm>
        </p:spPr>
        <p:txBody>
          <a:bodyPr/>
          <a:lstStyle/>
          <a:p>
            <a:pPr marL="0" indent="0" algn="just" rtl="0">
              <a:buNone/>
            </a:pPr>
            <a:r>
              <a:rPr lang="en-US" b="1" dirty="0" smtClean="0"/>
              <a:t>Voiding </a:t>
            </a:r>
            <a:r>
              <a:rPr lang="en-US" b="1" dirty="0" err="1" smtClean="0"/>
              <a:t>Cystourethrography</a:t>
            </a:r>
            <a:r>
              <a:rPr lang="en-US" b="1" dirty="0" smtClean="0"/>
              <a:t> </a:t>
            </a:r>
            <a:r>
              <a:rPr lang="en-US" dirty="0" smtClean="0"/>
              <a:t>Voiding </a:t>
            </a:r>
            <a:r>
              <a:rPr lang="en-US" dirty="0" err="1" smtClean="0"/>
              <a:t>cystourethrography</a:t>
            </a:r>
            <a:r>
              <a:rPr lang="en-US" dirty="0" smtClean="0"/>
              <a:t> uses fluoroscopy to visualize the lower urinary tract and assess urine storage in the bladder. It is commonly used as a diagnostic tool to identify </a:t>
            </a:r>
            <a:r>
              <a:rPr lang="en-US" dirty="0" err="1" smtClean="0"/>
              <a:t>vesicoureteral</a:t>
            </a:r>
            <a:r>
              <a:rPr lang="en-US" dirty="0" smtClean="0"/>
              <a:t> reflux</a:t>
            </a:r>
          </a:p>
          <a:p>
            <a:pPr marL="0" indent="0" algn="just" rtl="0">
              <a:buNone/>
            </a:pPr>
            <a:endParaRPr lang="en-US" dirty="0"/>
          </a:p>
          <a:p>
            <a:pPr marL="0" indent="0" algn="just" rtl="0">
              <a:buNone/>
            </a:pPr>
            <a:r>
              <a:rPr lang="en-US" b="1" dirty="0" smtClean="0"/>
              <a:t>Renal Angiography </a:t>
            </a:r>
            <a:r>
              <a:rPr lang="en-US" dirty="0" smtClean="0"/>
              <a:t>A renal angiogram, or renal arteriogram, provides an image of the renal arteries. The femoral (or axillary) artery is pierced with a needle, and a catheter is threaded up through the femoral and iliac arteries into the aorta or renal artery</a:t>
            </a:r>
          </a:p>
          <a:p>
            <a:pPr marL="0" indent="0" algn="just" rtl="0">
              <a:buNone/>
            </a:pPr>
            <a:endParaRPr lang="ar-IQ" dirty="0"/>
          </a:p>
        </p:txBody>
      </p:sp>
    </p:spTree>
    <p:extLst>
      <p:ext uri="{BB962C8B-B14F-4D97-AF65-F5344CB8AC3E}">
        <p14:creationId xmlns:p14="http://schemas.microsoft.com/office/powerpoint/2010/main" val="29283359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5494"/>
            <a:ext cx="10515600" cy="5921469"/>
          </a:xfrm>
        </p:spPr>
        <p:txBody>
          <a:bodyPr/>
          <a:lstStyle/>
          <a:p>
            <a:pPr marL="0" indent="0" algn="just" rtl="0">
              <a:buNone/>
            </a:pPr>
            <a:r>
              <a:rPr lang="en-US" b="1" dirty="0" smtClean="0"/>
              <a:t>Urologic Endoscopic Procedures </a:t>
            </a:r>
          </a:p>
          <a:p>
            <a:pPr marL="0" indent="0" algn="just" rtl="0">
              <a:buNone/>
            </a:pPr>
            <a:r>
              <a:rPr lang="en-US" dirty="0" err="1" smtClean="0"/>
              <a:t>Endourology</a:t>
            </a:r>
            <a:r>
              <a:rPr lang="en-US" dirty="0" smtClean="0"/>
              <a:t>, or urologic endoscopic procedures, can be performed in one of two ways: using a </a:t>
            </a:r>
            <a:r>
              <a:rPr lang="en-US" dirty="0" err="1" smtClean="0"/>
              <a:t>cystoscope</a:t>
            </a:r>
            <a:r>
              <a:rPr lang="en-US" dirty="0" smtClean="0"/>
              <a:t> inserted into the urethra, or </a:t>
            </a:r>
            <a:r>
              <a:rPr lang="en-US" dirty="0" err="1" smtClean="0"/>
              <a:t>percutaneously</a:t>
            </a:r>
            <a:r>
              <a:rPr lang="en-US" dirty="0" smtClean="0"/>
              <a:t>, through a small incision. The </a:t>
            </a:r>
            <a:r>
              <a:rPr lang="en-US" dirty="0" err="1" smtClean="0"/>
              <a:t>cystoscopic</a:t>
            </a:r>
            <a:r>
              <a:rPr lang="en-US" dirty="0" smtClean="0"/>
              <a:t> examination is used to directly visualize the urethra and bladder. The </a:t>
            </a:r>
            <a:r>
              <a:rPr lang="en-US" dirty="0" err="1" smtClean="0"/>
              <a:t>cystoscope</a:t>
            </a:r>
            <a:r>
              <a:rPr lang="en-US" dirty="0" smtClean="0"/>
              <a:t>, which is inserted through the urethra into the bladder, has an optical lens system that provides a magnified, illuminated view of the bladder (see Fig. 47-9). The use of high-intensity light and interchangeable lenses allows excellent visualization and permits still and motion pictures to be taken. The </a:t>
            </a:r>
            <a:r>
              <a:rPr lang="en-US" dirty="0" err="1" smtClean="0"/>
              <a:t>cystoscope</a:t>
            </a:r>
            <a:r>
              <a:rPr lang="en-US" dirty="0" smtClean="0"/>
              <a:t> is manipulated to allow complete visualization of the urethra and bladder as well as the ureteral orifices and prostatic urethra. Small ureteral catheters can be passed through the </a:t>
            </a:r>
            <a:r>
              <a:rPr lang="en-US" dirty="0" err="1" smtClean="0"/>
              <a:t>cystoscope</a:t>
            </a:r>
            <a:r>
              <a:rPr lang="en-US" dirty="0" smtClean="0"/>
              <a:t> for assessment of the ureters and the pelvis of each kidney</a:t>
            </a:r>
            <a:endParaRPr lang="ar-IQ" dirty="0"/>
          </a:p>
        </p:txBody>
      </p:sp>
    </p:spTree>
    <p:extLst>
      <p:ext uri="{BB962C8B-B14F-4D97-AF65-F5344CB8AC3E}">
        <p14:creationId xmlns:p14="http://schemas.microsoft.com/office/powerpoint/2010/main" val="751392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15153"/>
            <a:ext cx="10515600" cy="5961810"/>
          </a:xfrm>
        </p:spPr>
        <p:txBody>
          <a:bodyPr/>
          <a:lstStyle/>
          <a:p>
            <a:pPr marL="0" indent="0" algn="just" rtl="0">
              <a:buNone/>
            </a:pPr>
            <a:r>
              <a:rPr lang="en-US" dirty="0" smtClean="0"/>
              <a:t>Biopsy</a:t>
            </a:r>
          </a:p>
          <a:p>
            <a:pPr marL="0" indent="0" algn="just" rtl="0">
              <a:buNone/>
            </a:pPr>
            <a:r>
              <a:rPr lang="en-US" dirty="0" smtClean="0"/>
              <a:t> </a:t>
            </a:r>
            <a:r>
              <a:rPr lang="en-US" dirty="0" smtClean="0"/>
              <a:t>Renal and Ureteral Brush Biopsy Brush biopsy techniques provide specific information when abnormal x-ray findings of the ureter or renal pelvis raise questions about whether a defect is a tumor, a stone, a blood clot, or an artifact </a:t>
            </a:r>
            <a:endParaRPr lang="ar-IQ" dirty="0"/>
          </a:p>
        </p:txBody>
      </p:sp>
    </p:spTree>
    <p:extLst>
      <p:ext uri="{BB962C8B-B14F-4D97-AF65-F5344CB8AC3E}">
        <p14:creationId xmlns:p14="http://schemas.microsoft.com/office/powerpoint/2010/main" val="4040048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5494"/>
            <a:ext cx="10515600" cy="5921469"/>
          </a:xfrm>
        </p:spPr>
        <p:txBody>
          <a:bodyPr>
            <a:normAutofit/>
          </a:bodyPr>
          <a:lstStyle/>
          <a:p>
            <a:pPr marL="0" indent="0" algn="just" rtl="0">
              <a:buNone/>
            </a:pPr>
            <a:r>
              <a:rPr lang="en-US" b="1" dirty="0" smtClean="0"/>
              <a:t>INFECTIONS OF THE URINARY TRACT</a:t>
            </a:r>
          </a:p>
          <a:p>
            <a:pPr marL="0" indent="0" algn="just" rtl="0">
              <a:buNone/>
            </a:pPr>
            <a:r>
              <a:rPr lang="en-US" b="1" dirty="0" smtClean="0"/>
              <a:t>Clinical Manifestations </a:t>
            </a:r>
          </a:p>
          <a:p>
            <a:pPr marL="0" indent="0" algn="just" rtl="0">
              <a:buNone/>
            </a:pPr>
            <a:r>
              <a:rPr lang="en-US" dirty="0" smtClean="0"/>
              <a:t>Signs and symptoms of UTI depend on whether the infection involves the lower (bladder) or upper (kidney) urinary tract and whether the infection is acute or chronic. Signs and symptoms of an uncomplicated lower UTI include burning on urination, urinary frequency (voiding more than every 3 hours), urgency, </a:t>
            </a:r>
            <a:r>
              <a:rPr lang="en-US" dirty="0" err="1" smtClean="0"/>
              <a:t>nocturia</a:t>
            </a:r>
            <a:r>
              <a:rPr lang="en-US" dirty="0" smtClean="0"/>
              <a:t> (awakening at night to urinate), incontinence, and </a:t>
            </a:r>
            <a:r>
              <a:rPr lang="en-US" dirty="0" err="1" smtClean="0"/>
              <a:t>suprapubic</a:t>
            </a:r>
            <a:r>
              <a:rPr lang="en-US" dirty="0" smtClean="0"/>
              <a:t> or pelvic pain. Hematuria and back pain may also be present (Martin, </a:t>
            </a:r>
            <a:r>
              <a:rPr lang="en-US" dirty="0" err="1" smtClean="0"/>
              <a:t>Wingo</a:t>
            </a:r>
            <a:r>
              <a:rPr lang="en-US" dirty="0" smtClean="0"/>
              <a:t>, &amp; Holland, 2019). In older adults, these symptoms are less </a:t>
            </a:r>
            <a:r>
              <a:rPr lang="en-US" dirty="0" smtClean="0"/>
              <a:t>common. </a:t>
            </a:r>
            <a:r>
              <a:rPr lang="en-US" dirty="0" smtClean="0"/>
              <a:t>In patients with complicated UTIs, manifestations can range from asymptomatic </a:t>
            </a:r>
            <a:r>
              <a:rPr lang="en-US" dirty="0" err="1" smtClean="0"/>
              <a:t>bacteriuria</a:t>
            </a:r>
            <a:r>
              <a:rPr lang="en-US" dirty="0" smtClean="0"/>
              <a:t> to gram-negative sepsis with shock. </a:t>
            </a:r>
          </a:p>
        </p:txBody>
      </p:sp>
    </p:spTree>
    <p:extLst>
      <p:ext uri="{BB962C8B-B14F-4D97-AF65-F5344CB8AC3E}">
        <p14:creationId xmlns:p14="http://schemas.microsoft.com/office/powerpoint/2010/main" val="1521378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9624"/>
            <a:ext cx="10515600" cy="5827339"/>
          </a:xfrm>
        </p:spPr>
        <p:txBody>
          <a:bodyPr/>
          <a:lstStyle/>
          <a:p>
            <a:pPr marL="0" indent="0" algn="just" rtl="0">
              <a:lnSpc>
                <a:spcPct val="150000"/>
              </a:lnSpc>
              <a:buNone/>
            </a:pPr>
            <a:r>
              <a:rPr lang="en-US" dirty="0" smtClean="0"/>
              <a:t>Complicated UTIs often are caused by a broader spectrum of organisms, have a lower response rate to treatment, and tend to recur. Many patients with CAUTIs are asymptomatic; however, any patient with a catheter who suddenly develops signs and symptoms of septic shock should be evaluated for </a:t>
            </a:r>
            <a:r>
              <a:rPr lang="en-US" dirty="0" err="1" smtClean="0"/>
              <a:t>urosepsis</a:t>
            </a:r>
            <a:r>
              <a:rPr lang="en-US" dirty="0" smtClean="0"/>
              <a:t> (the spread of infection from the urinary tract to the bloodstream that results in a systemic infection)</a:t>
            </a:r>
          </a:p>
          <a:p>
            <a:pPr marL="0" indent="0" algn="just" rtl="0">
              <a:lnSpc>
                <a:spcPct val="150000"/>
              </a:lnSpc>
              <a:buNone/>
            </a:pPr>
            <a:endParaRPr lang="ar-IQ" dirty="0"/>
          </a:p>
        </p:txBody>
      </p:sp>
    </p:spTree>
    <p:extLst>
      <p:ext uri="{BB962C8B-B14F-4D97-AF65-F5344CB8AC3E}">
        <p14:creationId xmlns:p14="http://schemas.microsoft.com/office/powerpoint/2010/main" val="3907987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2729"/>
            <a:ext cx="10515600" cy="5854234"/>
          </a:xfrm>
        </p:spPr>
        <p:txBody>
          <a:bodyPr/>
          <a:lstStyle/>
          <a:p>
            <a:pPr marL="0" indent="0" algn="just" rtl="0">
              <a:buNone/>
            </a:pPr>
            <a:r>
              <a:rPr lang="en-US" b="1" dirty="0" smtClean="0"/>
              <a:t>Assessment of the Kidney and Urinary Systems</a:t>
            </a:r>
          </a:p>
          <a:p>
            <a:pPr marL="0" indent="0" algn="just" rtl="0">
              <a:buNone/>
            </a:pPr>
            <a:r>
              <a:rPr lang="en-US" dirty="0" smtClean="0"/>
              <a:t>Health History </a:t>
            </a:r>
          </a:p>
          <a:p>
            <a:pPr marL="0" indent="0" algn="just" rtl="0">
              <a:buNone/>
            </a:pPr>
            <a:r>
              <a:rPr lang="en-US" dirty="0" smtClean="0"/>
              <a:t>Obtaining a urologic health history requires excellent communication skills, because many patients are embarrassed or uncomfortable discussing genitourinary function or symptoms (Ball, </a:t>
            </a:r>
            <a:r>
              <a:rPr lang="en-US" dirty="0" err="1" smtClean="0"/>
              <a:t>Dains</a:t>
            </a:r>
            <a:r>
              <a:rPr lang="en-US" dirty="0" smtClean="0"/>
              <a:t>, Flynn, et al., 2019; Weber &amp; Kelley, 2018).</a:t>
            </a:r>
          </a:p>
          <a:p>
            <a:pPr marL="0" indent="0" algn="just" rtl="0">
              <a:buNone/>
            </a:pPr>
            <a:endParaRPr lang="en-US" dirty="0"/>
          </a:p>
          <a:p>
            <a:pPr marL="0" indent="0" algn="just" rtl="0">
              <a:buNone/>
            </a:pPr>
            <a:endParaRPr lang="ar-IQ" dirty="0"/>
          </a:p>
        </p:txBody>
      </p:sp>
    </p:spTree>
    <p:extLst>
      <p:ext uri="{BB962C8B-B14F-4D97-AF65-F5344CB8AC3E}">
        <p14:creationId xmlns:p14="http://schemas.microsoft.com/office/powerpoint/2010/main" val="27333463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3412"/>
            <a:ext cx="10515600" cy="5773551"/>
          </a:xfrm>
        </p:spPr>
        <p:txBody>
          <a:bodyPr/>
          <a:lstStyle/>
          <a:p>
            <a:pPr marL="0" indent="0" algn="just" rtl="0">
              <a:buNone/>
            </a:pPr>
            <a:r>
              <a:rPr lang="en-US" b="1" dirty="0" smtClean="0"/>
              <a:t>Lower Urinary Tract Infections</a:t>
            </a:r>
          </a:p>
          <a:p>
            <a:pPr marL="0" indent="0" algn="just" rtl="0">
              <a:buNone/>
            </a:pPr>
            <a:r>
              <a:rPr lang="en-US" dirty="0" smtClean="0"/>
              <a:t>Pathophysiology </a:t>
            </a:r>
          </a:p>
          <a:p>
            <a:pPr marL="0" indent="0" algn="just" rtl="0">
              <a:buNone/>
            </a:pPr>
            <a:r>
              <a:rPr lang="en-US" dirty="0" smtClean="0"/>
              <a:t>For infection to occur, bacteria must gain access to the bladder, attach to and colonize the epithelium of the urinary tract to avoid being washed out with voiding, evade host defense mechanisms, and initiate inflammation. Many UTIs result from fecal organisms ascending from the perineum to the urethra and the bladder and then adhering to the mucosal surfaces. </a:t>
            </a:r>
            <a:endParaRPr lang="ar-IQ" dirty="0" smtClean="0"/>
          </a:p>
          <a:p>
            <a:pPr marL="0" indent="0" algn="just" rtl="0">
              <a:buNone/>
            </a:pPr>
            <a:endParaRPr lang="ar-IQ" dirty="0"/>
          </a:p>
        </p:txBody>
      </p:sp>
    </p:spTree>
    <p:extLst>
      <p:ext uri="{BB962C8B-B14F-4D97-AF65-F5344CB8AC3E}">
        <p14:creationId xmlns:p14="http://schemas.microsoft.com/office/powerpoint/2010/main" val="10021273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282"/>
            <a:ext cx="10515600" cy="5867681"/>
          </a:xfrm>
        </p:spPr>
        <p:txBody>
          <a:bodyPr/>
          <a:lstStyle/>
          <a:p>
            <a:pPr marL="0" indent="0" algn="just" rtl="0">
              <a:buNone/>
            </a:pPr>
            <a:r>
              <a:rPr lang="en-US" b="1" dirty="0" smtClean="0"/>
              <a:t>Assessment and Diagnostic Findings </a:t>
            </a:r>
          </a:p>
          <a:p>
            <a:pPr marL="0" indent="0" algn="just" rtl="0">
              <a:buNone/>
            </a:pPr>
            <a:r>
              <a:rPr lang="en-US" dirty="0" smtClean="0"/>
              <a:t>Urine Cultures Urine cultures are useful for documenting a UTI and identifying the specific organism present. UTI is diagnosed by bacteria in the urine culture. A colony count greater than 100,000 CFU/mL </a:t>
            </a:r>
            <a:r>
              <a:rPr lang="en-US" dirty="0" smtClean="0"/>
              <a:t>(colony </a:t>
            </a:r>
            <a:r>
              <a:rPr lang="en-US" dirty="0" err="1" smtClean="0"/>
              <a:t>Foming</a:t>
            </a:r>
            <a:r>
              <a:rPr lang="en-US" dirty="0" smtClean="0"/>
              <a:t> Unit) of </a:t>
            </a:r>
            <a:r>
              <a:rPr lang="en-US" dirty="0" smtClean="0"/>
              <a:t>urine on a clean-catch midstream or catheterized specimen indicates infection</a:t>
            </a:r>
          </a:p>
          <a:p>
            <a:pPr marL="0" indent="0" algn="just" rtl="0">
              <a:buNone/>
            </a:pPr>
            <a:endParaRPr lang="en-US" dirty="0"/>
          </a:p>
          <a:p>
            <a:pPr marL="0" indent="0" algn="just" rtl="0">
              <a:buNone/>
            </a:pPr>
            <a:r>
              <a:rPr lang="en-US" dirty="0" smtClean="0"/>
              <a:t>Cellular Studies Microscopic hematuria is present in about half of patients with an acute UTI (see Chapter 47). </a:t>
            </a:r>
            <a:r>
              <a:rPr lang="en-US" dirty="0" err="1" smtClean="0"/>
              <a:t>Pyuria</a:t>
            </a:r>
            <a:r>
              <a:rPr lang="en-US" dirty="0" smtClean="0"/>
              <a:t> (white blood cells [WBCs] in the urine) occurs in all patients with UTI; however, it is not specific for bacterial infection. </a:t>
            </a:r>
            <a:r>
              <a:rPr lang="en-US" dirty="0" err="1" smtClean="0"/>
              <a:t>Pyuria</a:t>
            </a:r>
            <a:r>
              <a:rPr lang="en-US" dirty="0" smtClean="0"/>
              <a:t> can also be seen with renal calculi, interstitial nephritis, and renal tuberculosis.</a:t>
            </a:r>
            <a:endParaRPr lang="ar-IQ" dirty="0"/>
          </a:p>
        </p:txBody>
      </p:sp>
    </p:spTree>
    <p:extLst>
      <p:ext uri="{BB962C8B-B14F-4D97-AF65-F5344CB8AC3E}">
        <p14:creationId xmlns:p14="http://schemas.microsoft.com/office/powerpoint/2010/main" val="36054746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6176"/>
            <a:ext cx="10515600" cy="5840787"/>
          </a:xfrm>
        </p:spPr>
        <p:txBody>
          <a:bodyPr/>
          <a:lstStyle/>
          <a:p>
            <a:pPr marL="0" indent="0" algn="l" rtl="0">
              <a:buNone/>
            </a:pPr>
            <a:r>
              <a:rPr lang="en-US" b="1" dirty="0" smtClean="0"/>
              <a:t>Medical Management </a:t>
            </a:r>
          </a:p>
          <a:p>
            <a:pPr marL="0" indent="0" algn="l" rtl="0">
              <a:buNone/>
            </a:pPr>
            <a:r>
              <a:rPr lang="en-US" dirty="0" smtClean="0"/>
              <a:t>Management of UTIs typically involves pharmacologic therapy and patient education</a:t>
            </a:r>
          </a:p>
          <a:p>
            <a:pPr marL="0" indent="0" algn="l" rtl="0">
              <a:buNone/>
            </a:pPr>
            <a:endParaRPr lang="en-US" dirty="0" smtClean="0"/>
          </a:p>
          <a:p>
            <a:pPr marL="0" indent="0" algn="l" rtl="0">
              <a:buNone/>
            </a:pPr>
            <a:endParaRPr lang="ar-IQ" dirty="0"/>
          </a:p>
        </p:txBody>
      </p:sp>
    </p:spTree>
    <p:extLst>
      <p:ext uri="{BB962C8B-B14F-4D97-AF65-F5344CB8AC3E}">
        <p14:creationId xmlns:p14="http://schemas.microsoft.com/office/powerpoint/2010/main" val="18691718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5494"/>
            <a:ext cx="10515600" cy="5921469"/>
          </a:xfrm>
        </p:spPr>
        <p:txBody>
          <a:bodyPr/>
          <a:lstStyle/>
          <a:p>
            <a:pPr marL="0" indent="0" algn="l" rtl="0">
              <a:buNone/>
            </a:pPr>
            <a:r>
              <a:rPr lang="en-US" b="1" dirty="0" smtClean="0"/>
              <a:t>Cephalosporin </a:t>
            </a:r>
            <a:r>
              <a:rPr lang="en-US" b="1" dirty="0" err="1" smtClean="0"/>
              <a:t>Cefadroxil</a:t>
            </a:r>
            <a:r>
              <a:rPr lang="en-US" b="1" dirty="0" smtClean="0"/>
              <a:t> UTI </a:t>
            </a:r>
          </a:p>
          <a:p>
            <a:pPr marL="0" indent="0" algn="l" rtl="0">
              <a:buNone/>
            </a:pPr>
            <a:r>
              <a:rPr lang="en-US" b="1" dirty="0" err="1" smtClean="0"/>
              <a:t>Fluoroquinolone</a:t>
            </a:r>
            <a:r>
              <a:rPr lang="en-US" dirty="0" smtClean="0"/>
              <a:t>: Ciprofloxacin </a:t>
            </a:r>
            <a:r>
              <a:rPr lang="en-US" dirty="0" err="1" smtClean="0"/>
              <a:t>Ofloxacin</a:t>
            </a:r>
            <a:r>
              <a:rPr lang="en-US" dirty="0" smtClean="0"/>
              <a:t> </a:t>
            </a:r>
            <a:r>
              <a:rPr lang="en-US" dirty="0" err="1" smtClean="0"/>
              <a:t>Norfloxacin</a:t>
            </a:r>
            <a:r>
              <a:rPr lang="en-US" dirty="0" smtClean="0"/>
              <a:t> </a:t>
            </a:r>
            <a:r>
              <a:rPr lang="en-US" dirty="0" err="1" smtClean="0"/>
              <a:t>Gatifloxacin</a:t>
            </a:r>
            <a:r>
              <a:rPr lang="en-US" dirty="0" smtClean="0"/>
              <a:t> (UTI Pyelonephritis) </a:t>
            </a:r>
          </a:p>
          <a:p>
            <a:pPr marL="0" indent="0" algn="l" rtl="0">
              <a:buNone/>
            </a:pPr>
            <a:r>
              <a:rPr lang="en-US" dirty="0" smtClean="0"/>
              <a:t> </a:t>
            </a:r>
            <a:r>
              <a:rPr lang="en-US" b="1" dirty="0" err="1" smtClean="0"/>
              <a:t>Fluoroquinolone</a:t>
            </a:r>
            <a:r>
              <a:rPr lang="en-US" dirty="0" smtClean="0"/>
              <a:t> :levofloxacin (Uncomplicated UTI )</a:t>
            </a:r>
          </a:p>
          <a:p>
            <a:pPr marL="0" indent="0" algn="l" rtl="0">
              <a:buNone/>
            </a:pPr>
            <a:r>
              <a:rPr lang="en-US" b="1" dirty="0" smtClean="0"/>
              <a:t>Penicillin </a:t>
            </a:r>
            <a:r>
              <a:rPr lang="en-US" dirty="0" smtClean="0"/>
              <a:t>ampicillin amoxicillin (UTI—not commonly used alone due to Escherichia coli resistance Pyelonephritis UTI—not commonly used alone due to E. coli resistance)  </a:t>
            </a:r>
          </a:p>
          <a:p>
            <a:pPr marL="0" indent="0" algn="l" rtl="0">
              <a:buNone/>
            </a:pPr>
            <a:r>
              <a:rPr lang="en-US" b="1" dirty="0" smtClean="0"/>
              <a:t>Trimethoprim</a:t>
            </a:r>
            <a:r>
              <a:rPr lang="en-US" dirty="0" smtClean="0"/>
              <a:t>– </a:t>
            </a:r>
            <a:r>
              <a:rPr lang="en-US" dirty="0" err="1" smtClean="0"/>
              <a:t>sulfamethoxazole</a:t>
            </a:r>
            <a:r>
              <a:rPr lang="en-US" dirty="0" smtClean="0"/>
              <a:t> combination Co-</a:t>
            </a:r>
            <a:r>
              <a:rPr lang="en-US" dirty="0" err="1" smtClean="0"/>
              <a:t>trimoxazole</a:t>
            </a:r>
            <a:r>
              <a:rPr lang="en-US" dirty="0" smtClean="0"/>
              <a:t> (UTI Pyelonephritis) </a:t>
            </a:r>
          </a:p>
          <a:p>
            <a:pPr marL="0" indent="0" algn="l" rtl="0">
              <a:buNone/>
            </a:pPr>
            <a:r>
              <a:rPr lang="en-US" b="1" dirty="0" smtClean="0"/>
              <a:t>Urinary analgesic agent </a:t>
            </a:r>
            <a:r>
              <a:rPr lang="en-US" dirty="0" smtClean="0"/>
              <a:t>:</a:t>
            </a:r>
            <a:r>
              <a:rPr lang="en-US" dirty="0" err="1" smtClean="0"/>
              <a:t>Phenazopyridine</a:t>
            </a:r>
            <a:r>
              <a:rPr lang="en-US" dirty="0" smtClean="0"/>
              <a:t> For (relief of burning, pain, and other symptoms associated with UTI) </a:t>
            </a:r>
            <a:endParaRPr lang="ar-IQ" dirty="0"/>
          </a:p>
        </p:txBody>
      </p:sp>
    </p:spTree>
    <p:extLst>
      <p:ext uri="{BB962C8B-B14F-4D97-AF65-F5344CB8AC3E}">
        <p14:creationId xmlns:p14="http://schemas.microsoft.com/office/powerpoint/2010/main" val="38594989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l" rtl="0">
              <a:buNone/>
            </a:pPr>
            <a:r>
              <a:rPr lang="en-US" dirty="0" smtClean="0"/>
              <a:t>Anti-infective, urinary tract Bactericidal :</a:t>
            </a:r>
            <a:r>
              <a:rPr lang="en-US" dirty="0" err="1" smtClean="0"/>
              <a:t>Nitrofurantoin</a:t>
            </a:r>
            <a:r>
              <a:rPr lang="en-US" dirty="0" smtClean="0"/>
              <a:t> Cephalexin( UTI Genitourinary infection) </a:t>
            </a:r>
            <a:endParaRPr lang="ar-IQ" dirty="0"/>
          </a:p>
        </p:txBody>
      </p:sp>
    </p:spTree>
    <p:extLst>
      <p:ext uri="{BB962C8B-B14F-4D97-AF65-F5344CB8AC3E}">
        <p14:creationId xmlns:p14="http://schemas.microsoft.com/office/powerpoint/2010/main" val="25264330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lnSpc>
                <a:spcPct val="150000"/>
              </a:lnSpc>
              <a:buNone/>
            </a:pPr>
            <a:r>
              <a:rPr lang="en-US" b="1" dirty="0" smtClean="0"/>
              <a:t>NURSING PROCESS The Patient with a Lower Urinary Tract Infection</a:t>
            </a:r>
          </a:p>
          <a:p>
            <a:pPr marL="0" indent="0" algn="just" rtl="0">
              <a:lnSpc>
                <a:spcPct val="150000"/>
              </a:lnSpc>
              <a:buNone/>
            </a:pPr>
            <a:r>
              <a:rPr lang="en-US" dirty="0" smtClean="0"/>
              <a:t>Acute </a:t>
            </a:r>
            <a:r>
              <a:rPr lang="en-US" dirty="0" smtClean="0"/>
              <a:t>pain associated with infection within the urinary </a:t>
            </a:r>
            <a:r>
              <a:rPr lang="en-US" dirty="0" smtClean="0"/>
              <a:t>tract</a:t>
            </a:r>
          </a:p>
          <a:p>
            <a:pPr marL="0" indent="0" algn="just" rtl="0">
              <a:lnSpc>
                <a:spcPct val="150000"/>
              </a:lnSpc>
              <a:buNone/>
            </a:pPr>
            <a:r>
              <a:rPr lang="en-US" dirty="0" smtClean="0"/>
              <a:t> </a:t>
            </a:r>
            <a:r>
              <a:rPr lang="en-US" dirty="0" smtClean="0"/>
              <a:t>Lack of knowledge about factors predisposing the patient to infection and recurrence, detection and prevention of recurrence, and pharmacologic therapy </a:t>
            </a:r>
          </a:p>
          <a:p>
            <a:pPr marL="0" indent="0" algn="just" rtl="0">
              <a:lnSpc>
                <a:spcPct val="150000"/>
              </a:lnSpc>
              <a:buNone/>
            </a:pPr>
            <a:endParaRPr lang="ar-IQ" dirty="0"/>
          </a:p>
        </p:txBody>
      </p:sp>
    </p:spTree>
    <p:extLst>
      <p:ext uri="{BB962C8B-B14F-4D97-AF65-F5344CB8AC3E}">
        <p14:creationId xmlns:p14="http://schemas.microsoft.com/office/powerpoint/2010/main" val="32530046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5494"/>
            <a:ext cx="10515600" cy="5921469"/>
          </a:xfrm>
        </p:spPr>
        <p:txBody>
          <a:bodyPr/>
          <a:lstStyle/>
          <a:p>
            <a:pPr marL="0" indent="0" algn="just" rtl="0">
              <a:buNone/>
            </a:pPr>
            <a:r>
              <a:rPr lang="en-US" b="1" dirty="0" smtClean="0"/>
              <a:t>Nursing Interventions </a:t>
            </a:r>
          </a:p>
          <a:p>
            <a:pPr marL="0" indent="0" algn="just" rtl="0">
              <a:buNone/>
            </a:pPr>
            <a:r>
              <a:rPr lang="en-US" dirty="0" smtClean="0"/>
              <a:t>RELIEVING PAIN The pain associated with a UTI is quickly relieved once effective antimicrobial therapy is initiated. Antispasmodic agents may also be useful in relieving bladder irritability and pain</a:t>
            </a:r>
          </a:p>
          <a:p>
            <a:pPr marL="0" indent="0" algn="just" rtl="0">
              <a:buNone/>
            </a:pPr>
            <a:endParaRPr lang="en-US" dirty="0"/>
          </a:p>
          <a:p>
            <a:pPr marL="0" indent="0" algn="just" rtl="0">
              <a:buNone/>
            </a:pPr>
            <a:r>
              <a:rPr lang="en-US" dirty="0" smtClean="0"/>
              <a:t>MONITORING AND MANAGING POTENTIAL COMPLICATIONS Early recognition of UTI and prompt treatment are essential to prevent recurrent infection and the possibility of complications, such as kidney disease, sepsis (</a:t>
            </a:r>
            <a:r>
              <a:rPr lang="en-US" dirty="0" err="1" smtClean="0"/>
              <a:t>urosepsis</a:t>
            </a:r>
            <a:r>
              <a:rPr lang="en-US" dirty="0" smtClean="0"/>
              <a:t>), strictures, and obstructions</a:t>
            </a:r>
            <a:endParaRPr lang="ar-IQ" dirty="0"/>
          </a:p>
        </p:txBody>
      </p:sp>
    </p:spTree>
    <p:extLst>
      <p:ext uri="{BB962C8B-B14F-4D97-AF65-F5344CB8AC3E}">
        <p14:creationId xmlns:p14="http://schemas.microsoft.com/office/powerpoint/2010/main" val="27141811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1988" y="510988"/>
            <a:ext cx="10515600" cy="5881128"/>
          </a:xfrm>
        </p:spPr>
        <p:txBody>
          <a:bodyPr/>
          <a:lstStyle/>
          <a:p>
            <a:pPr marL="0" indent="0" algn="just" rtl="0">
              <a:lnSpc>
                <a:spcPct val="150000"/>
              </a:lnSpc>
              <a:buNone/>
            </a:pPr>
            <a:r>
              <a:rPr lang="en-US" dirty="0" smtClean="0"/>
              <a:t>PROMOTING HOME, COMMUNITY-BASED, AND TRANSITIONAL CARE Educating Patients About Self-Care. In helping patients learn about and prevent or manage a recurrent UTI, the nurse implements education that meets the patient’s needs. </a:t>
            </a:r>
            <a:r>
              <a:rPr lang="en-US" dirty="0" smtClean="0"/>
              <a:t>Health related </a:t>
            </a:r>
            <a:r>
              <a:rPr lang="en-US" dirty="0" smtClean="0"/>
              <a:t>behaviors that help prevent recurrent UTIs include practicing careful personal hygiene, increasing fluid intake to promote voiding and dilution of urine, urinating regularly and more frequently, and adhering to the therapeutic regimen</a:t>
            </a:r>
            <a:endParaRPr lang="ar-IQ" dirty="0"/>
          </a:p>
        </p:txBody>
      </p:sp>
    </p:spTree>
    <p:extLst>
      <p:ext uri="{BB962C8B-B14F-4D97-AF65-F5344CB8AC3E}">
        <p14:creationId xmlns:p14="http://schemas.microsoft.com/office/powerpoint/2010/main" val="35764990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2388"/>
            <a:ext cx="10515600" cy="5894575"/>
          </a:xfrm>
        </p:spPr>
        <p:txBody>
          <a:bodyPr/>
          <a:lstStyle/>
          <a:p>
            <a:pPr marL="0" indent="0" algn="just" rtl="0">
              <a:buNone/>
            </a:pPr>
            <a:r>
              <a:rPr lang="en-US" dirty="0" smtClean="0"/>
              <a:t>Upper Urinary Tract Infections </a:t>
            </a:r>
          </a:p>
          <a:p>
            <a:pPr marL="0" indent="0" algn="just" rtl="0">
              <a:buNone/>
            </a:pPr>
            <a:r>
              <a:rPr lang="en-US" dirty="0" smtClean="0"/>
              <a:t>Upper UTIs are much less common than those in the lower urinary tract. Acute pyelonephritis and chronic pyelonephritis are thought to be the most likely type, with interstitial nephritis (inflammation of the kidney) and kidney abscesses also a potential cause. Upper UTIs are a common cause of </a:t>
            </a:r>
            <a:r>
              <a:rPr lang="en-US" dirty="0" err="1" smtClean="0"/>
              <a:t>urosepsis</a:t>
            </a:r>
            <a:endParaRPr lang="en-US" dirty="0" smtClean="0"/>
          </a:p>
          <a:p>
            <a:pPr marL="0" indent="0" algn="just" rtl="0">
              <a:buNone/>
            </a:pPr>
            <a:endParaRPr lang="en-US" dirty="0"/>
          </a:p>
          <a:p>
            <a:pPr marL="0" indent="0" algn="just" rtl="0">
              <a:buNone/>
            </a:pPr>
            <a:endParaRPr lang="ar-IQ" dirty="0"/>
          </a:p>
        </p:txBody>
      </p:sp>
    </p:spTree>
    <p:extLst>
      <p:ext uri="{BB962C8B-B14F-4D97-AF65-F5344CB8AC3E}">
        <p14:creationId xmlns:p14="http://schemas.microsoft.com/office/powerpoint/2010/main" val="31490856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2047"/>
            <a:ext cx="10515600" cy="5934916"/>
          </a:xfrm>
        </p:spPr>
        <p:txBody>
          <a:bodyPr/>
          <a:lstStyle/>
          <a:p>
            <a:pPr marL="0" indent="0" algn="just" rtl="0">
              <a:lnSpc>
                <a:spcPct val="150000"/>
              </a:lnSpc>
              <a:buNone/>
            </a:pPr>
            <a:r>
              <a:rPr lang="en-US" b="1" dirty="0" smtClean="0"/>
              <a:t>Acute Pyelonephritis </a:t>
            </a:r>
          </a:p>
          <a:p>
            <a:pPr marL="0" indent="0" algn="just" rtl="0">
              <a:lnSpc>
                <a:spcPct val="150000"/>
              </a:lnSpc>
              <a:buNone/>
            </a:pPr>
            <a:r>
              <a:rPr lang="en-US" dirty="0" smtClean="0"/>
              <a:t>Acute pyelonephritis is the cause of more than 25,000 hospital admissions annually and usually leads to enlargement of the kidneys with interstitial infiltrations of inflammatory cells (Freeman et al., 2017; Norris, 2019). Abscesses may be noted on or within the renal capsule and at the </a:t>
            </a:r>
            <a:r>
              <a:rPr lang="en-US" dirty="0" err="1" smtClean="0"/>
              <a:t>corticomedullary</a:t>
            </a:r>
            <a:r>
              <a:rPr lang="en-US" dirty="0" smtClean="0"/>
              <a:t> junction. Eventually, atrophy and destruction of tubules and the glomeruli may result. </a:t>
            </a:r>
            <a:endParaRPr lang="ar-IQ" dirty="0"/>
          </a:p>
        </p:txBody>
      </p:sp>
    </p:spTree>
    <p:extLst>
      <p:ext uri="{BB962C8B-B14F-4D97-AF65-F5344CB8AC3E}">
        <p14:creationId xmlns:p14="http://schemas.microsoft.com/office/powerpoint/2010/main" val="2237462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282"/>
            <a:ext cx="10515600" cy="5867681"/>
          </a:xfrm>
        </p:spPr>
        <p:txBody>
          <a:bodyPr>
            <a:normAutofit fontScale="92500" lnSpcReduction="10000"/>
          </a:bodyPr>
          <a:lstStyle/>
          <a:p>
            <a:pPr marL="0" indent="0" algn="just" rtl="0">
              <a:buNone/>
            </a:pPr>
            <a:r>
              <a:rPr lang="en-US" b="1" dirty="0" smtClean="0"/>
              <a:t>Cardinal or Common Symptoms</a:t>
            </a:r>
          </a:p>
          <a:p>
            <a:pPr marL="0" indent="0" algn="just" rtl="0">
              <a:buNone/>
            </a:pPr>
            <a:r>
              <a:rPr lang="en-US" dirty="0" smtClean="0"/>
              <a:t>Pain </a:t>
            </a:r>
            <a:endParaRPr lang="en-US" dirty="0" smtClean="0"/>
          </a:p>
          <a:p>
            <a:pPr marL="0" indent="0" algn="just" rtl="0">
              <a:buNone/>
            </a:pPr>
            <a:r>
              <a:rPr lang="en-US" dirty="0" smtClean="0"/>
              <a:t>Genitourinary </a:t>
            </a:r>
            <a:r>
              <a:rPr lang="en-US" dirty="0" smtClean="0"/>
              <a:t>pain is usually caused by distention of some portion of the urinary tract as a result of obstructed urine flow or inflammation and swelling of tissues. Severity of pain is related to the sudden onset, rather than the extent of distention. </a:t>
            </a:r>
          </a:p>
          <a:p>
            <a:pPr marL="0" indent="0" algn="just" rtl="0">
              <a:buNone/>
            </a:pPr>
            <a:endParaRPr lang="en-US" dirty="0"/>
          </a:p>
          <a:p>
            <a:pPr marL="0" indent="0" algn="just" rtl="0">
              <a:buNone/>
            </a:pPr>
            <a:r>
              <a:rPr lang="en-US" b="1" dirty="0" smtClean="0"/>
              <a:t>Changes in Voiding </a:t>
            </a:r>
          </a:p>
          <a:p>
            <a:pPr marL="0" indent="0" algn="just" rtl="0">
              <a:buNone/>
            </a:pPr>
            <a:r>
              <a:rPr lang="en-US" dirty="0" smtClean="0"/>
              <a:t>Micturition is normally a painless function that occurs approximately eight times in a 24-hour period. The average person voids 1 to 2 L of urine in 24 hours, although this amount varies depending on fluid intake, sweating, environmental temperature, vomiting, or diarrhea. Common </a:t>
            </a:r>
            <a:r>
              <a:rPr lang="en-US" dirty="0" smtClean="0"/>
              <a:t>problems </a:t>
            </a:r>
            <a:r>
              <a:rPr lang="en-US" dirty="0" smtClean="0"/>
              <a:t>associated with voiding include urinary frequency (voiding more frequently than every 3 hours), urgency, dysuria, hesitancy, incontinence, enuresis, polyuria, oliguria (urine output less than 400 mL in 24 hours or less than 0.5 mL/kg/h over 6 hours), and hematuria</a:t>
            </a:r>
            <a:endParaRPr lang="ar-IQ" dirty="0"/>
          </a:p>
        </p:txBody>
      </p:sp>
    </p:spTree>
    <p:extLst>
      <p:ext uri="{BB962C8B-B14F-4D97-AF65-F5344CB8AC3E}">
        <p14:creationId xmlns:p14="http://schemas.microsoft.com/office/powerpoint/2010/main" val="14146806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2729"/>
            <a:ext cx="10515600" cy="5854234"/>
          </a:xfrm>
        </p:spPr>
        <p:txBody>
          <a:bodyPr>
            <a:normAutofit/>
          </a:bodyPr>
          <a:lstStyle/>
          <a:p>
            <a:pPr marL="0" indent="0" algn="just" rtl="0">
              <a:lnSpc>
                <a:spcPct val="150000"/>
              </a:lnSpc>
              <a:buNone/>
            </a:pPr>
            <a:r>
              <a:rPr lang="en-US" dirty="0" smtClean="0"/>
              <a:t>Clinical Manifestations </a:t>
            </a:r>
          </a:p>
          <a:p>
            <a:pPr marL="0" indent="0" algn="just" rtl="0">
              <a:lnSpc>
                <a:spcPct val="150000"/>
              </a:lnSpc>
              <a:buNone/>
            </a:pPr>
            <a:r>
              <a:rPr lang="en-US" dirty="0" smtClean="0"/>
              <a:t>The patient with acute pyelonephritis has chills, fever, leukocytosis, </a:t>
            </a:r>
            <a:r>
              <a:rPr lang="en-US" dirty="0" err="1" smtClean="0"/>
              <a:t>bacteriuria</a:t>
            </a:r>
            <a:r>
              <a:rPr lang="en-US" dirty="0" smtClean="0"/>
              <a:t>, and </a:t>
            </a:r>
            <a:r>
              <a:rPr lang="en-US" dirty="0" err="1" smtClean="0"/>
              <a:t>pyuria</a:t>
            </a:r>
            <a:r>
              <a:rPr lang="en-US" dirty="0" smtClean="0"/>
              <a:t>. Low back pain, flank pain, nausea and vomiting, headache, malaise, and painful urination are common findings. Physical examination reveals pain and tenderness in the area of the </a:t>
            </a:r>
            <a:r>
              <a:rPr lang="en-US" dirty="0" err="1" smtClean="0"/>
              <a:t>costovertebral</a:t>
            </a:r>
            <a:r>
              <a:rPr lang="en-US" dirty="0" smtClean="0"/>
              <a:t> angle</a:t>
            </a:r>
          </a:p>
          <a:p>
            <a:pPr marL="0" indent="0" algn="just" rtl="0">
              <a:lnSpc>
                <a:spcPct val="150000"/>
              </a:lnSpc>
              <a:buNone/>
            </a:pPr>
            <a:endParaRPr lang="en-US" dirty="0"/>
          </a:p>
        </p:txBody>
      </p:sp>
    </p:spTree>
    <p:extLst>
      <p:ext uri="{BB962C8B-B14F-4D97-AF65-F5344CB8AC3E}">
        <p14:creationId xmlns:p14="http://schemas.microsoft.com/office/powerpoint/2010/main" val="3235154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2729"/>
            <a:ext cx="10515600" cy="5854234"/>
          </a:xfrm>
        </p:spPr>
        <p:txBody>
          <a:bodyPr>
            <a:normAutofit fontScale="92500" lnSpcReduction="10000"/>
          </a:bodyPr>
          <a:lstStyle/>
          <a:p>
            <a:pPr marL="0" indent="0" algn="just" rtl="0">
              <a:lnSpc>
                <a:spcPct val="150000"/>
              </a:lnSpc>
              <a:buNone/>
            </a:pPr>
            <a:r>
              <a:rPr lang="en-US" dirty="0" smtClean="0"/>
              <a:t>Assessment and Diagnostic Findings</a:t>
            </a:r>
          </a:p>
          <a:p>
            <a:pPr marL="0" indent="0" algn="just" rtl="0">
              <a:lnSpc>
                <a:spcPct val="150000"/>
              </a:lnSpc>
              <a:buNone/>
            </a:pPr>
            <a:r>
              <a:rPr lang="en-US" dirty="0" smtClean="0"/>
              <a:t> An ultrasound study or a CT scan may be performed to locate an obstruction in the urinary tract. Relief of obstruction is essential to prevent complications and eventual kidney damage. An IV </a:t>
            </a:r>
            <a:r>
              <a:rPr lang="en-US" dirty="0" err="1" smtClean="0"/>
              <a:t>pyelogram</a:t>
            </a:r>
            <a:r>
              <a:rPr lang="en-US" dirty="0" smtClean="0"/>
              <a:t> may be indicated if functional and structural renal abnormalities are suspected (</a:t>
            </a:r>
            <a:r>
              <a:rPr lang="en-US" dirty="0" err="1" smtClean="0"/>
              <a:t>Fischbach</a:t>
            </a:r>
            <a:r>
              <a:rPr lang="en-US" dirty="0" smtClean="0"/>
              <a:t> &amp; </a:t>
            </a:r>
            <a:r>
              <a:rPr lang="en-US" dirty="0" err="1" smtClean="0"/>
              <a:t>Fischbach</a:t>
            </a:r>
            <a:r>
              <a:rPr lang="en-US" dirty="0" smtClean="0"/>
              <a:t>, 2018). Radionuclide imaging with gallium citrate and indium-111 (111In)–labeled WBCs may be useful to identify sites of infection that may not be visualized on CT scan or ultrasound. Urine culture and sensitivity tests are performed to determine the causative organism so that appropriate antimicrobial agents can be prescribed </a:t>
            </a:r>
            <a:endParaRPr lang="ar-IQ" dirty="0" smtClean="0"/>
          </a:p>
          <a:p>
            <a:pPr marL="0" indent="0" algn="just" rtl="0">
              <a:lnSpc>
                <a:spcPct val="150000"/>
              </a:lnSpc>
              <a:buNone/>
            </a:pPr>
            <a:endParaRPr lang="ar-IQ" dirty="0"/>
          </a:p>
        </p:txBody>
      </p:sp>
    </p:spTree>
    <p:extLst>
      <p:ext uri="{BB962C8B-B14F-4D97-AF65-F5344CB8AC3E}">
        <p14:creationId xmlns:p14="http://schemas.microsoft.com/office/powerpoint/2010/main" val="1161456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97541"/>
            <a:ext cx="10515600" cy="5679422"/>
          </a:xfrm>
        </p:spPr>
        <p:txBody>
          <a:bodyPr>
            <a:normAutofit fontScale="92500"/>
          </a:bodyPr>
          <a:lstStyle/>
          <a:p>
            <a:pPr marL="0" indent="0" algn="just" rtl="0">
              <a:lnSpc>
                <a:spcPct val="150000"/>
              </a:lnSpc>
              <a:buNone/>
            </a:pPr>
            <a:r>
              <a:rPr lang="en-US" dirty="0" smtClean="0"/>
              <a:t>Medical Management</a:t>
            </a:r>
          </a:p>
          <a:p>
            <a:pPr marL="0" indent="0" algn="just" rtl="0">
              <a:lnSpc>
                <a:spcPct val="150000"/>
              </a:lnSpc>
              <a:buNone/>
            </a:pPr>
            <a:r>
              <a:rPr lang="en-US" dirty="0" smtClean="0"/>
              <a:t>Patients with acute uncomplicated pyelonephritis are most often treated on an outpatient basis if they are not exhibiting acute symptoms of sepsis, dehydration, nausea, or vomiting. Patients treated on an outpatient basis must be willing and able to take their medications as prescribed. For outpatients, a 2-week course of antibiotic agents is recommended because renal parenchymal disease is more difficult to eradicate than mucosal bladder infections. Commonly prescribed agents include many of the same medications prescribed for the treatment of UTIs </a:t>
            </a:r>
            <a:endParaRPr lang="ar-IQ" dirty="0"/>
          </a:p>
        </p:txBody>
      </p:sp>
    </p:spTree>
    <p:extLst>
      <p:ext uri="{BB962C8B-B14F-4D97-AF65-F5344CB8AC3E}">
        <p14:creationId xmlns:p14="http://schemas.microsoft.com/office/powerpoint/2010/main" val="23754785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282"/>
            <a:ext cx="10515600" cy="5867681"/>
          </a:xfrm>
        </p:spPr>
        <p:txBody>
          <a:bodyPr/>
          <a:lstStyle/>
          <a:p>
            <a:pPr marL="0" indent="0" algn="just" rtl="0">
              <a:buNone/>
            </a:pPr>
            <a:r>
              <a:rPr lang="en-US" b="1" dirty="0" smtClean="0">
                <a:solidFill>
                  <a:srgbClr val="FF0000"/>
                </a:solidFill>
              </a:rPr>
              <a:t>Chronic Pyelonephritis </a:t>
            </a:r>
          </a:p>
          <a:p>
            <a:pPr marL="0" indent="0" algn="just" rtl="0">
              <a:buNone/>
            </a:pPr>
            <a:r>
              <a:rPr lang="en-US" dirty="0" smtClean="0"/>
              <a:t>Repeated bouts of acute pyelonephritis may lead to chronic pyelonephritis. When pyelonephritis becomes chronic, the kidneys become scarred, contracted, and nonfunctioning. Chronic pyelonephritis is a cause of chronic kidney disease that can result in the need for renal replacement therapy (RRT) such as transplantation or dialysis</a:t>
            </a:r>
            <a:endParaRPr lang="ar-IQ" dirty="0"/>
          </a:p>
        </p:txBody>
      </p:sp>
    </p:spTree>
    <p:extLst>
      <p:ext uri="{BB962C8B-B14F-4D97-AF65-F5344CB8AC3E}">
        <p14:creationId xmlns:p14="http://schemas.microsoft.com/office/powerpoint/2010/main" val="8312586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282"/>
            <a:ext cx="10515600" cy="5867681"/>
          </a:xfrm>
        </p:spPr>
        <p:txBody>
          <a:bodyPr/>
          <a:lstStyle/>
          <a:p>
            <a:pPr marL="0" indent="0" algn="just" rtl="0">
              <a:buNone/>
            </a:pPr>
            <a:r>
              <a:rPr lang="en-US" dirty="0" smtClean="0"/>
              <a:t>Clinical Manifestations </a:t>
            </a:r>
          </a:p>
          <a:p>
            <a:pPr marL="0" indent="0" algn="just" rtl="0">
              <a:buNone/>
            </a:pPr>
            <a:r>
              <a:rPr lang="en-US" dirty="0" smtClean="0"/>
              <a:t>The patient with chronic pyelonephritis usually has no symptoms of infection unless an acute exacerbation occurs. Noticeable signs and symptoms may include fatigue, headache, poor appetite, polyuria, excessive thirst, and weight loss. Persistent and recurring infection may produce progressive scarring of the kidney, resulting in chronic kidney disease</a:t>
            </a:r>
            <a:endParaRPr lang="ar-IQ" dirty="0"/>
          </a:p>
        </p:txBody>
      </p:sp>
    </p:spTree>
    <p:extLst>
      <p:ext uri="{BB962C8B-B14F-4D97-AF65-F5344CB8AC3E}">
        <p14:creationId xmlns:p14="http://schemas.microsoft.com/office/powerpoint/2010/main" val="1244397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9965"/>
            <a:ext cx="10515600" cy="5786998"/>
          </a:xfrm>
        </p:spPr>
        <p:txBody>
          <a:bodyPr/>
          <a:lstStyle/>
          <a:p>
            <a:pPr marL="0" indent="0" algn="just" rtl="0">
              <a:buNone/>
            </a:pPr>
            <a:r>
              <a:rPr lang="en-US" dirty="0" smtClean="0"/>
              <a:t>Assessment and Diagnostic Findings </a:t>
            </a:r>
          </a:p>
          <a:p>
            <a:pPr marL="0" indent="0" algn="just" rtl="0">
              <a:buNone/>
            </a:pPr>
            <a:r>
              <a:rPr lang="en-US" dirty="0" smtClean="0"/>
              <a:t>The extent of the disease is assessed by an IV </a:t>
            </a:r>
            <a:r>
              <a:rPr lang="en-US" dirty="0" err="1" smtClean="0"/>
              <a:t>urogram</a:t>
            </a:r>
            <a:r>
              <a:rPr lang="en-US" dirty="0" smtClean="0"/>
              <a:t> and measurements of creatinine clearance, blood urea nitrogen, and creatinine levels</a:t>
            </a:r>
            <a:endParaRPr lang="ar-IQ" dirty="0"/>
          </a:p>
        </p:txBody>
      </p:sp>
    </p:spTree>
    <p:extLst>
      <p:ext uri="{BB962C8B-B14F-4D97-AF65-F5344CB8AC3E}">
        <p14:creationId xmlns:p14="http://schemas.microsoft.com/office/powerpoint/2010/main" val="39783529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15153"/>
            <a:ext cx="10515600" cy="5961810"/>
          </a:xfrm>
        </p:spPr>
        <p:txBody>
          <a:bodyPr/>
          <a:lstStyle/>
          <a:p>
            <a:pPr marL="0" indent="0" algn="just" rtl="0">
              <a:buNone/>
            </a:pPr>
            <a:r>
              <a:rPr lang="en-US" dirty="0" smtClean="0"/>
              <a:t>Complications </a:t>
            </a:r>
          </a:p>
          <a:p>
            <a:pPr marL="0" indent="0" algn="just" rtl="0">
              <a:buNone/>
            </a:pPr>
            <a:r>
              <a:rPr lang="en-US" dirty="0" smtClean="0"/>
              <a:t>Complications of chronic pyelonephritis include end-stage kidney disease (from progressive loss of nephrons secondary to chronic inflammation and scarring), hypertension, and formation of renal calculi (from chronic infection with urea-splitting organisms).</a:t>
            </a:r>
          </a:p>
          <a:p>
            <a:pPr marL="0" indent="0" algn="just" rtl="0">
              <a:buNone/>
            </a:pPr>
            <a:endParaRPr lang="en-US" dirty="0"/>
          </a:p>
          <a:p>
            <a:pPr marL="0" indent="0" algn="just" rtl="0">
              <a:buNone/>
            </a:pPr>
            <a:r>
              <a:rPr lang="en-US" dirty="0" smtClean="0"/>
              <a:t>Medical Management </a:t>
            </a:r>
          </a:p>
          <a:p>
            <a:pPr marL="0" indent="0" algn="just" rtl="0">
              <a:buNone/>
            </a:pPr>
            <a:r>
              <a:rPr lang="en-US" dirty="0" smtClean="0"/>
              <a:t>Bacteria, if detected in the urine, are eradicated if possible. Long-term use of prophylactic antimicrobial therapy may help limit recurrence of infections and kidney scarring. Impaired kidney function alters the excretion of antimicrobial agents and necessitates careful monitoring of kidney function, especially if the medications are potentially toxic to the kidneys</a:t>
            </a:r>
            <a:endParaRPr lang="ar-IQ" dirty="0"/>
          </a:p>
        </p:txBody>
      </p:sp>
    </p:spTree>
    <p:extLst>
      <p:ext uri="{BB962C8B-B14F-4D97-AF65-F5344CB8AC3E}">
        <p14:creationId xmlns:p14="http://schemas.microsoft.com/office/powerpoint/2010/main" val="7412765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43753"/>
            <a:ext cx="10515600" cy="5733210"/>
          </a:xfrm>
        </p:spPr>
        <p:txBody>
          <a:bodyPr/>
          <a:lstStyle/>
          <a:p>
            <a:pPr marL="0" indent="0" algn="just" rtl="0">
              <a:buNone/>
            </a:pPr>
            <a:r>
              <a:rPr lang="en-US" dirty="0" smtClean="0"/>
              <a:t>Nursing Management </a:t>
            </a:r>
          </a:p>
          <a:p>
            <a:pPr marL="0" indent="0" algn="just" rtl="0">
              <a:buNone/>
            </a:pPr>
            <a:r>
              <a:rPr lang="en-US" dirty="0" smtClean="0"/>
              <a:t>The patient may require hospitalization or may be treated as an outpatient. When the patient requires hospitalization, fluid intake and output are carefully measured and recorded. Unless contraindicated, 3 to 4 L of fluids per day is encouraged to dilute the urine, decrease burning on urination, and prevent dehydration. The nurse assesses the patient’s temperature every 4 hours and administers antipyretic and antibiotic agents as prescribed.</a:t>
            </a:r>
            <a:endParaRPr lang="ar-IQ" dirty="0"/>
          </a:p>
        </p:txBody>
      </p:sp>
    </p:spTree>
    <p:extLst>
      <p:ext uri="{BB962C8B-B14F-4D97-AF65-F5344CB8AC3E}">
        <p14:creationId xmlns:p14="http://schemas.microsoft.com/office/powerpoint/2010/main" val="22294633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buNone/>
            </a:pPr>
            <a:r>
              <a:rPr lang="en-US" b="1" dirty="0" smtClean="0">
                <a:solidFill>
                  <a:srgbClr val="FF0000"/>
                </a:solidFill>
              </a:rPr>
              <a:t>UROLITHIASIS AND NEPHROLITHIASIS </a:t>
            </a:r>
          </a:p>
          <a:p>
            <a:pPr marL="0" indent="0" algn="just" rtl="0">
              <a:buNone/>
            </a:pPr>
            <a:r>
              <a:rPr lang="en-US" dirty="0" err="1" smtClean="0"/>
              <a:t>Urolithiasis</a:t>
            </a:r>
            <a:r>
              <a:rPr lang="en-US" dirty="0" smtClean="0"/>
              <a:t> and nephrolithiasis refer to stones (calculi) in the urinary tract and kidney, respectively. Urinary stones predominantly occur in the third to fifth decades of life and affect men twice as often as women (Norris, 2019). The prevalence of renal calculi is 10.6% for males and 7.1% for females; however, recent studies show that rates are increasing among women with estimates that the ratio of affected males-to-females is 1.3 to 1</a:t>
            </a:r>
            <a:endParaRPr lang="ar-IQ" dirty="0"/>
          </a:p>
        </p:txBody>
      </p:sp>
    </p:spTree>
    <p:extLst>
      <p:ext uri="{BB962C8B-B14F-4D97-AF65-F5344CB8AC3E}">
        <p14:creationId xmlns:p14="http://schemas.microsoft.com/office/powerpoint/2010/main" val="8102224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2729"/>
            <a:ext cx="10515600" cy="5854234"/>
          </a:xfrm>
        </p:spPr>
        <p:txBody>
          <a:bodyPr/>
          <a:lstStyle/>
          <a:p>
            <a:pPr marL="0" indent="0" algn="just" rtl="0">
              <a:buNone/>
            </a:pPr>
            <a:r>
              <a:rPr lang="en-US" dirty="0" smtClean="0"/>
              <a:t>Pathophysiology </a:t>
            </a:r>
          </a:p>
          <a:p>
            <a:pPr marL="0" indent="0" algn="just" rtl="0">
              <a:buNone/>
            </a:pPr>
            <a:r>
              <a:rPr lang="en-US" dirty="0" smtClean="0"/>
              <a:t> Stones are formed in the urinary tract when urinary concentrations of substances such as calcium oxalate, calcium phosphate, and uric acid increase. Referred to as </a:t>
            </a:r>
            <a:r>
              <a:rPr lang="en-US" dirty="0" err="1" smtClean="0"/>
              <a:t>supersaturation</a:t>
            </a:r>
            <a:r>
              <a:rPr lang="en-US" dirty="0" smtClean="0"/>
              <a:t>, this depends on the amount of the substance, ionic strength, and pH of the urine. Stones may be found anywhere from the kidney to the bladder and may vary in size from minute granular deposits, called sand or gravel, to bladder stones as large as an orange. The different sites of calculi formation in the urinary tract are shown in Figure 49-5. Certain factors favor the formation of stones, including infection, urinary stasis, and periods of immobility, all of which slow kidney drainage and alter calcium metabolism</a:t>
            </a:r>
            <a:endParaRPr lang="ar-IQ" dirty="0"/>
          </a:p>
        </p:txBody>
      </p:sp>
    </p:spTree>
    <p:extLst>
      <p:ext uri="{BB962C8B-B14F-4D97-AF65-F5344CB8AC3E}">
        <p14:creationId xmlns:p14="http://schemas.microsoft.com/office/powerpoint/2010/main" val="993575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buNone/>
            </a:pPr>
            <a:r>
              <a:rPr lang="en-US" b="1" dirty="0" smtClean="0"/>
              <a:t>Gastrointestinal Symptoms </a:t>
            </a:r>
          </a:p>
          <a:p>
            <a:pPr marL="0" indent="0" algn="just" rtl="0">
              <a:buNone/>
            </a:pPr>
            <a:r>
              <a:rPr lang="en-US" dirty="0" smtClean="0"/>
              <a:t>Gastrointestinal signs and symptoms are often associated with urologic conditions because of shared autonomic and sensory innervation and </a:t>
            </a:r>
            <a:r>
              <a:rPr lang="en-US" dirty="0" err="1" smtClean="0"/>
              <a:t>renointestinal</a:t>
            </a:r>
            <a:r>
              <a:rPr lang="en-US" dirty="0" smtClean="0"/>
              <a:t> reflexes (see Table 47-3). The proximity of the right kidney to the colon, duodenum, head of the pancreas, common bile duct, liver, and gallbladder may cause gastrointestinal disturbances. The proximity of the left kidney to the colon (splenic flexure), stomach, pancreas, and spleen may also result in intestinal symptoms. The most common signs and symptoms are nausea, vomiting, diarrhea, abdominal discomfort, and abdominal distention.</a:t>
            </a:r>
            <a:endParaRPr lang="ar-IQ" dirty="0"/>
          </a:p>
        </p:txBody>
      </p:sp>
    </p:spTree>
    <p:extLst>
      <p:ext uri="{BB962C8B-B14F-4D97-AF65-F5344CB8AC3E}">
        <p14:creationId xmlns:p14="http://schemas.microsoft.com/office/powerpoint/2010/main" val="4475506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2729"/>
            <a:ext cx="10515600" cy="5854234"/>
          </a:xfrm>
        </p:spPr>
        <p:txBody>
          <a:bodyPr/>
          <a:lstStyle/>
          <a:p>
            <a:pPr marL="0" indent="0" algn="just" rtl="0">
              <a:buNone/>
            </a:pPr>
            <a:r>
              <a:rPr lang="en-US" dirty="0" smtClean="0"/>
              <a:t>Clinical Manifestations </a:t>
            </a:r>
          </a:p>
          <a:p>
            <a:pPr marL="0" indent="0" algn="just" rtl="0">
              <a:buNone/>
            </a:pPr>
            <a:r>
              <a:rPr lang="en-US" dirty="0" smtClean="0"/>
              <a:t>Signs and symptoms of stones in the urinary system depend on the presence of obstruction, infection, and edema. When stones block the flow of urine, obstruction develops, producing an increase in hydrostatic pressure and distending the renal pelvis and proximal ureter (Norris, 2019). Infection (pyelonephritis and UTI with chills, fever, and frequency) can be a contributing factor with </a:t>
            </a:r>
            <a:r>
              <a:rPr lang="en-US" dirty="0" err="1" smtClean="0"/>
              <a:t>struvite</a:t>
            </a:r>
            <a:r>
              <a:rPr lang="en-US" dirty="0" smtClean="0"/>
              <a:t> stones. Some stones cause few, if any, symptoms while slowly destroying the functional units (nephrons) of the kidney; others cause excruciating pain and discomfort (Flagg &amp; Joiner, 2017). Stones in the renal pelvis may be associated with an intense, deep ache in the </a:t>
            </a:r>
            <a:r>
              <a:rPr lang="en-US" dirty="0" err="1" smtClean="0"/>
              <a:t>costovertebral</a:t>
            </a:r>
            <a:r>
              <a:rPr lang="en-US" dirty="0" smtClean="0"/>
              <a:t> region. Hematuria is often present; </a:t>
            </a:r>
            <a:r>
              <a:rPr lang="en-US" dirty="0" err="1" smtClean="0"/>
              <a:t>pyuria</a:t>
            </a:r>
            <a:r>
              <a:rPr lang="en-US" dirty="0" smtClean="0"/>
              <a:t> may also be noted. Pain originating in the renal area radiates anteriorly and downward toward the bladder in the female and toward the testes in the male</a:t>
            </a:r>
            <a:endParaRPr lang="ar-IQ" dirty="0"/>
          </a:p>
        </p:txBody>
      </p:sp>
    </p:spTree>
    <p:extLst>
      <p:ext uri="{BB962C8B-B14F-4D97-AF65-F5344CB8AC3E}">
        <p14:creationId xmlns:p14="http://schemas.microsoft.com/office/powerpoint/2010/main" val="23497315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28600"/>
            <a:ext cx="10515600" cy="5948363"/>
          </a:xfrm>
        </p:spPr>
        <p:txBody>
          <a:bodyPr/>
          <a:lstStyle/>
          <a:p>
            <a:pPr marL="0" indent="0" algn="just" rtl="0">
              <a:buNone/>
            </a:pPr>
            <a:r>
              <a:rPr lang="en-US" dirty="0" smtClean="0"/>
              <a:t>Assessment and Diagnostic Findings </a:t>
            </a:r>
          </a:p>
          <a:p>
            <a:pPr marL="0" indent="0" algn="just" rtl="0">
              <a:buNone/>
            </a:pPr>
            <a:r>
              <a:rPr lang="en-US" dirty="0" smtClean="0"/>
              <a:t>The diagnosis is confirmed by a </a:t>
            </a:r>
            <a:r>
              <a:rPr lang="en-US" dirty="0" err="1" smtClean="0"/>
              <a:t>noncontrast</a:t>
            </a:r>
            <a:r>
              <a:rPr lang="en-US" dirty="0" smtClean="0"/>
              <a:t> CT scan (Flagg &amp; Joiner, 2017). Blood chemistries and a 24-hour urine test for measurement of calcium, uric acid, creatinine, sodium, pH, and total volume may be part of the diagnostic workup. Dietary and medication histories and family history of renal calculi are obtained to identify factors predisposing the patient to the formation of stones.</a:t>
            </a:r>
            <a:endParaRPr lang="ar-IQ" dirty="0"/>
          </a:p>
        </p:txBody>
      </p:sp>
    </p:spTree>
    <p:extLst>
      <p:ext uri="{BB962C8B-B14F-4D97-AF65-F5344CB8AC3E}">
        <p14:creationId xmlns:p14="http://schemas.microsoft.com/office/powerpoint/2010/main" val="33777947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7176" y="561600"/>
            <a:ext cx="10515600" cy="5583705"/>
          </a:xfrm>
        </p:spPr>
        <p:txBody>
          <a:bodyPr/>
          <a:lstStyle/>
          <a:p>
            <a:pPr marL="0" indent="0" algn="just" rtl="0">
              <a:buNone/>
            </a:pPr>
            <a:r>
              <a:rPr lang="en-US" dirty="0" smtClean="0"/>
              <a:t>Medical Management </a:t>
            </a:r>
          </a:p>
          <a:p>
            <a:pPr marL="0" indent="0" algn="just" rtl="0">
              <a:buNone/>
            </a:pPr>
            <a:r>
              <a:rPr lang="en-US" dirty="0" smtClean="0"/>
              <a:t>The goals of management are to eradicate the stone, determine the stone type, prevent nephron destruction, control infection, and relieve any obstruction that may be present. The immediate objective of treatment of renal or ureteral colic is to relieve the pain until its cause can be eliminated. Opioid analgesic agents are given to prevent shock and syncope that may result from the excruciating pain. </a:t>
            </a:r>
            <a:r>
              <a:rPr lang="en-US" dirty="0" err="1" smtClean="0"/>
              <a:t>Nonsteroidal</a:t>
            </a:r>
            <a:r>
              <a:rPr lang="en-US" dirty="0" smtClean="0"/>
              <a:t> anti-inflammatory drugs (NSAIDs) are effective in treating renal calculus pain because they provide specific pain relief</a:t>
            </a:r>
            <a:endParaRPr lang="ar-IQ" dirty="0"/>
          </a:p>
        </p:txBody>
      </p:sp>
    </p:spTree>
    <p:extLst>
      <p:ext uri="{BB962C8B-B14F-4D97-AF65-F5344CB8AC3E}">
        <p14:creationId xmlns:p14="http://schemas.microsoft.com/office/powerpoint/2010/main" val="22118284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2047"/>
            <a:ext cx="10515600" cy="5934916"/>
          </a:xfrm>
        </p:spPr>
        <p:txBody>
          <a:bodyPr/>
          <a:lstStyle/>
          <a:p>
            <a:pPr marL="0" indent="0" algn="just" rtl="0">
              <a:buNone/>
            </a:pPr>
            <a:r>
              <a:rPr lang="en-US" dirty="0" smtClean="0"/>
              <a:t>Nutritional Therapy </a:t>
            </a:r>
          </a:p>
          <a:p>
            <a:pPr marL="0" indent="0" algn="just" rtl="0">
              <a:buNone/>
            </a:pPr>
            <a:r>
              <a:rPr lang="en-US" dirty="0" smtClean="0"/>
              <a:t>Nutritional therapy plays an important role in preventing renal calculi (Flagg &amp; Joiner, 2017) (see Chart 49-11). Fluid intake is the mainstay of most medical therapy for renal calculi. Unless fluids are contraindicated, patients with renal calculi should drink eight to ten 8-oz glasses of water daily or have IV fluids prescribed to keep the urine dilute. A urine output exceeding 2 L/day is advisable. </a:t>
            </a:r>
            <a:endParaRPr lang="ar-IQ" dirty="0"/>
          </a:p>
        </p:txBody>
      </p:sp>
    </p:spTree>
    <p:extLst>
      <p:ext uri="{BB962C8B-B14F-4D97-AF65-F5344CB8AC3E}">
        <p14:creationId xmlns:p14="http://schemas.microsoft.com/office/powerpoint/2010/main" val="165465370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9624"/>
            <a:ext cx="10515600" cy="5827339"/>
          </a:xfrm>
        </p:spPr>
        <p:txBody>
          <a:bodyPr/>
          <a:lstStyle/>
          <a:p>
            <a:pPr marL="0" indent="0" algn="just" rtl="0">
              <a:buNone/>
            </a:pPr>
            <a:r>
              <a:rPr lang="en-US" dirty="0" smtClean="0"/>
              <a:t>Types of renal stone </a:t>
            </a:r>
          </a:p>
          <a:p>
            <a:pPr marL="0" indent="0" algn="just" rtl="0">
              <a:buNone/>
            </a:pPr>
            <a:r>
              <a:rPr lang="en-US" dirty="0" smtClean="0"/>
              <a:t>Calcium Stones</a:t>
            </a:r>
          </a:p>
          <a:p>
            <a:pPr marL="0" indent="0" algn="just" rtl="0">
              <a:buNone/>
            </a:pPr>
            <a:r>
              <a:rPr lang="en-US" dirty="0" smtClean="0"/>
              <a:t> Historically, patients with calcium-based renal calculi were advised to restrict calcium in their diet. However, evidence has questioned this practice, except for patients with type 2 absorptive </a:t>
            </a:r>
            <a:r>
              <a:rPr lang="en-US" dirty="0" err="1" smtClean="0"/>
              <a:t>hypercalciuria</a:t>
            </a:r>
            <a:r>
              <a:rPr lang="en-US" dirty="0" smtClean="0"/>
              <a:t> (half of all patients with calcium stones), as stones in these patients are clearly the result of excess dietary calcium</a:t>
            </a:r>
            <a:endParaRPr lang="ar-IQ" dirty="0"/>
          </a:p>
        </p:txBody>
      </p:sp>
    </p:spTree>
    <p:extLst>
      <p:ext uri="{BB962C8B-B14F-4D97-AF65-F5344CB8AC3E}">
        <p14:creationId xmlns:p14="http://schemas.microsoft.com/office/powerpoint/2010/main" val="4753645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5494"/>
            <a:ext cx="10515600" cy="5921469"/>
          </a:xfrm>
        </p:spPr>
        <p:txBody>
          <a:bodyPr/>
          <a:lstStyle/>
          <a:p>
            <a:pPr marL="0" indent="0" algn="just" rtl="0">
              <a:buNone/>
            </a:pPr>
            <a:r>
              <a:rPr lang="en-US" dirty="0" smtClean="0"/>
              <a:t>Uric Acid Stones </a:t>
            </a:r>
          </a:p>
          <a:p>
            <a:pPr marL="0" indent="0" algn="just" rtl="0">
              <a:buNone/>
            </a:pPr>
            <a:r>
              <a:rPr lang="en-US" dirty="0" smtClean="0"/>
              <a:t>For uric acid stones, the patient is placed on a low-purine diet to reduce the excretion of uric acid in the urine. Foods high in purine (shellfish, anchovies, asparagus, mushrooms, and organ meats) are avoided, and other proteins may be limited</a:t>
            </a:r>
            <a:endParaRPr lang="ar-IQ" dirty="0"/>
          </a:p>
        </p:txBody>
      </p:sp>
    </p:spTree>
    <p:extLst>
      <p:ext uri="{BB962C8B-B14F-4D97-AF65-F5344CB8AC3E}">
        <p14:creationId xmlns:p14="http://schemas.microsoft.com/office/powerpoint/2010/main" val="26465809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2388"/>
            <a:ext cx="10515600" cy="5894575"/>
          </a:xfrm>
        </p:spPr>
        <p:txBody>
          <a:bodyPr/>
          <a:lstStyle/>
          <a:p>
            <a:pPr marL="0" indent="0" algn="just" rtl="0">
              <a:buNone/>
            </a:pPr>
            <a:r>
              <a:rPr lang="en-US" dirty="0" err="1" smtClean="0"/>
              <a:t>Cystine</a:t>
            </a:r>
            <a:r>
              <a:rPr lang="en-US" dirty="0" smtClean="0"/>
              <a:t> Stones A low-protein diet may be prescribed, the urine is alkalinized with potassium alkali salts, and fluid intake is increased (Norris, 2019).</a:t>
            </a:r>
          </a:p>
          <a:p>
            <a:pPr marL="0" indent="0" algn="just" rtl="0">
              <a:buNone/>
            </a:pPr>
            <a:endParaRPr lang="en-US" dirty="0"/>
          </a:p>
          <a:p>
            <a:pPr marL="0" indent="0" algn="just" rtl="0">
              <a:buNone/>
            </a:pPr>
            <a:r>
              <a:rPr lang="en-US" dirty="0" smtClean="0"/>
              <a:t>Oxalate Stones A dilute urine is maintained through increasing fluid intake, and the intake of oxalate is limited. Many foods contain oxalate including spinach, Swiss chard, chocolate, peanuts, and pecans </a:t>
            </a:r>
            <a:endParaRPr lang="ar-IQ" dirty="0"/>
          </a:p>
        </p:txBody>
      </p:sp>
    </p:spTree>
    <p:extLst>
      <p:ext uri="{BB962C8B-B14F-4D97-AF65-F5344CB8AC3E}">
        <p14:creationId xmlns:p14="http://schemas.microsoft.com/office/powerpoint/2010/main" val="380770559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282"/>
            <a:ext cx="10515600" cy="5867681"/>
          </a:xfrm>
        </p:spPr>
        <p:txBody>
          <a:bodyPr/>
          <a:lstStyle/>
          <a:p>
            <a:pPr marL="0" indent="0" algn="just" rtl="0">
              <a:buNone/>
            </a:pPr>
            <a:r>
              <a:rPr lang="en-US" dirty="0" smtClean="0"/>
              <a:t>Interventional Procedures </a:t>
            </a:r>
          </a:p>
          <a:p>
            <a:pPr marL="0" indent="0" algn="just" rtl="0">
              <a:buNone/>
            </a:pPr>
            <a:r>
              <a:rPr lang="en-US" dirty="0" smtClean="0"/>
              <a:t>If the stone does not pass spontaneously or if complications occur, common interventions include endoscopic or other procedures. For example, </a:t>
            </a:r>
            <a:r>
              <a:rPr lang="en-US" dirty="0" err="1" smtClean="0"/>
              <a:t>ureteroscopy</a:t>
            </a:r>
            <a:r>
              <a:rPr lang="en-US" dirty="0" smtClean="0"/>
              <a:t>, extracorporeal shock wave lithotripsy (ESWL), or </a:t>
            </a:r>
            <a:r>
              <a:rPr lang="en-US" dirty="0" err="1" smtClean="0"/>
              <a:t>endourologic</a:t>
            </a:r>
            <a:r>
              <a:rPr lang="en-US" dirty="0" smtClean="0"/>
              <a:t> (percutaneous) stone removal may be necessary (Norris, 2019).</a:t>
            </a:r>
            <a:endParaRPr lang="ar-IQ" dirty="0"/>
          </a:p>
        </p:txBody>
      </p:sp>
    </p:spTree>
    <p:extLst>
      <p:ext uri="{BB962C8B-B14F-4D97-AF65-F5344CB8AC3E}">
        <p14:creationId xmlns:p14="http://schemas.microsoft.com/office/powerpoint/2010/main" val="20988249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672354"/>
            <a:ext cx="10515600" cy="5827339"/>
          </a:xfrm>
        </p:spPr>
        <p:txBody>
          <a:bodyPr/>
          <a:lstStyle/>
          <a:p>
            <a:pPr marL="0" indent="0" algn="just" rtl="0">
              <a:buNone/>
            </a:pPr>
            <a:r>
              <a:rPr lang="en-US" dirty="0" smtClean="0"/>
              <a:t>NURSING PROCESS for The Patient with Renal Calculi</a:t>
            </a:r>
          </a:p>
          <a:p>
            <a:pPr marL="0" indent="0" algn="just" rtl="0">
              <a:buNone/>
            </a:pPr>
            <a:r>
              <a:rPr lang="en-US" dirty="0" smtClean="0"/>
              <a:t>Acute </a:t>
            </a:r>
            <a:r>
              <a:rPr lang="en-US" dirty="0" smtClean="0"/>
              <a:t>pain associated with inflammation, obstruction, and abrasion of the urinary </a:t>
            </a:r>
            <a:r>
              <a:rPr lang="en-US" dirty="0" smtClean="0"/>
              <a:t>tract</a:t>
            </a:r>
          </a:p>
          <a:p>
            <a:pPr marL="0" indent="0" algn="just" rtl="0">
              <a:buNone/>
            </a:pPr>
            <a:r>
              <a:rPr lang="en-US" dirty="0" smtClean="0"/>
              <a:t> </a:t>
            </a:r>
            <a:r>
              <a:rPr lang="en-US" dirty="0" smtClean="0"/>
              <a:t>Lack of knowledge regarding prevention of recurrence of renal calculi </a:t>
            </a:r>
            <a:endParaRPr lang="ar-IQ" dirty="0"/>
          </a:p>
        </p:txBody>
      </p:sp>
    </p:spTree>
    <p:extLst>
      <p:ext uri="{BB962C8B-B14F-4D97-AF65-F5344CB8AC3E}">
        <p14:creationId xmlns:p14="http://schemas.microsoft.com/office/powerpoint/2010/main" val="134602558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30306"/>
            <a:ext cx="10515600" cy="5746657"/>
          </a:xfrm>
        </p:spPr>
        <p:txBody>
          <a:bodyPr/>
          <a:lstStyle/>
          <a:p>
            <a:pPr marL="0" indent="0" algn="just" rtl="0">
              <a:buNone/>
            </a:pPr>
            <a:r>
              <a:rPr lang="en-US" dirty="0" smtClean="0"/>
              <a:t>Nursing Interventions </a:t>
            </a:r>
          </a:p>
          <a:p>
            <a:pPr marL="0" indent="0" algn="just" rtl="0">
              <a:buNone/>
            </a:pPr>
            <a:r>
              <a:rPr lang="en-US" dirty="0" smtClean="0"/>
              <a:t>RELIEVING PAIN Severe acute pain is often the presenting symptom of a patient with kidney and urinary calculi and requires immediate attention. Opioid analgesic agents may be prescribed and given to provide rapid relief along with an IV </a:t>
            </a:r>
            <a:r>
              <a:rPr lang="en-US" dirty="0" smtClean="0"/>
              <a:t>NSAID(</a:t>
            </a:r>
            <a:r>
              <a:rPr lang="en-US" dirty="0" err="1" smtClean="0"/>
              <a:t>toradol</a:t>
            </a:r>
            <a:r>
              <a:rPr lang="en-US" dirty="0" smtClean="0"/>
              <a:t>) </a:t>
            </a:r>
            <a:endParaRPr lang="ar-IQ" dirty="0"/>
          </a:p>
        </p:txBody>
      </p:sp>
    </p:spTree>
    <p:extLst>
      <p:ext uri="{BB962C8B-B14F-4D97-AF65-F5344CB8AC3E}">
        <p14:creationId xmlns:p14="http://schemas.microsoft.com/office/powerpoint/2010/main" val="1969914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2388"/>
            <a:ext cx="10515600" cy="5894575"/>
          </a:xfrm>
        </p:spPr>
        <p:txBody>
          <a:bodyPr/>
          <a:lstStyle/>
          <a:p>
            <a:pPr marL="0" indent="0" algn="just" rtl="0">
              <a:buNone/>
            </a:pPr>
            <a:r>
              <a:rPr lang="en-US" b="1" dirty="0" smtClean="0"/>
              <a:t>Unexplained Anemia </a:t>
            </a:r>
          </a:p>
          <a:p>
            <a:pPr marL="0" indent="0" algn="just" rtl="0">
              <a:buNone/>
            </a:pPr>
            <a:r>
              <a:rPr lang="en-US" dirty="0" smtClean="0"/>
              <a:t>Gradual kidney dysfunction can be insidious in its presentation, although fatigue is a common symptom. Fatigue, shortness of breath, and exercise intolerance all result from the condition known as anemia of inflammation formerly known as anemia of chronic disease. </a:t>
            </a:r>
            <a:endParaRPr lang="ar-IQ" dirty="0"/>
          </a:p>
        </p:txBody>
      </p:sp>
    </p:spTree>
    <p:extLst>
      <p:ext uri="{BB962C8B-B14F-4D97-AF65-F5344CB8AC3E}">
        <p14:creationId xmlns:p14="http://schemas.microsoft.com/office/powerpoint/2010/main" val="358118598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3071"/>
            <a:ext cx="10515600" cy="5813892"/>
          </a:xfrm>
        </p:spPr>
        <p:txBody>
          <a:bodyPr/>
          <a:lstStyle/>
          <a:p>
            <a:pPr marL="0" indent="0" algn="just" rtl="0">
              <a:buNone/>
            </a:pPr>
            <a:r>
              <a:rPr lang="en-US" dirty="0" smtClean="0"/>
              <a:t>MONITORING AND MANAGING POTENTIAL COMPLICATIONS </a:t>
            </a:r>
          </a:p>
          <a:p>
            <a:pPr marL="0" indent="0" algn="just" rtl="0">
              <a:buNone/>
            </a:pPr>
            <a:r>
              <a:rPr lang="en-US" dirty="0" smtClean="0"/>
              <a:t>Increased fluid intake is encouraged to prevent dehydration and increase hydrostatic pressure within the urinary tract to promote passage of the stone</a:t>
            </a:r>
          </a:p>
          <a:p>
            <a:pPr marL="0" indent="0" algn="just" rtl="0">
              <a:buNone/>
            </a:pPr>
            <a:endParaRPr lang="en-US" dirty="0"/>
          </a:p>
          <a:p>
            <a:pPr marL="0" indent="0" algn="just" rtl="0">
              <a:buNone/>
            </a:pPr>
            <a:r>
              <a:rPr lang="en-US" dirty="0" smtClean="0"/>
              <a:t>PROMOTING HOME, COMMUNITY-BASED, AND TRANSITIONAL CARE Educating Patients About Self-Care. Because the risk of recurring renal calculi is high, the nurse provides education about the causes of renal calculi and recommendations to prevent their recurrence</a:t>
            </a:r>
            <a:endParaRPr lang="ar-IQ" dirty="0"/>
          </a:p>
        </p:txBody>
      </p:sp>
    </p:spTree>
    <p:extLst>
      <p:ext uri="{BB962C8B-B14F-4D97-AF65-F5344CB8AC3E}">
        <p14:creationId xmlns:p14="http://schemas.microsoft.com/office/powerpoint/2010/main" val="107372386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6518"/>
            <a:ext cx="10515600" cy="5800445"/>
          </a:xfrm>
        </p:spPr>
        <p:txBody>
          <a:bodyPr/>
          <a:lstStyle/>
          <a:p>
            <a:pPr marL="0" indent="0" algn="just" rtl="0">
              <a:buNone/>
            </a:pPr>
            <a:r>
              <a:rPr lang="en-US" b="1" dirty="0" smtClean="0">
                <a:solidFill>
                  <a:srgbClr val="FF0000"/>
                </a:solidFill>
              </a:rPr>
              <a:t>Benign Prostatic Hyperplasia (Enlarged Prostate) </a:t>
            </a:r>
          </a:p>
          <a:p>
            <a:pPr marL="0" indent="0" algn="just" rtl="0">
              <a:buNone/>
            </a:pPr>
            <a:r>
              <a:rPr lang="en-US" dirty="0" smtClean="0"/>
              <a:t>Benign prostatic hyperplasia (BPH), a noncancerous enlargement or hypertrophy of the prostate, is one of the most common diseases in aging men. It can cause bothersome lower urinary tract symptoms that affect quality of life by interfering with normal daily activities and sleep patterns (Cheng et al., 2019). 4644 BPH typically occurs in men older than 40 years</a:t>
            </a:r>
            <a:endParaRPr lang="ar-IQ" dirty="0"/>
          </a:p>
        </p:txBody>
      </p:sp>
    </p:spTree>
    <p:extLst>
      <p:ext uri="{BB962C8B-B14F-4D97-AF65-F5344CB8AC3E}">
        <p14:creationId xmlns:p14="http://schemas.microsoft.com/office/powerpoint/2010/main" val="265089197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2729"/>
            <a:ext cx="10515600" cy="5854234"/>
          </a:xfrm>
        </p:spPr>
        <p:txBody>
          <a:bodyPr/>
          <a:lstStyle/>
          <a:p>
            <a:pPr marL="0" indent="0" algn="just" rtl="0">
              <a:buNone/>
            </a:pPr>
            <a:r>
              <a:rPr lang="en-US" dirty="0" smtClean="0"/>
              <a:t>Pathophysiology </a:t>
            </a:r>
          </a:p>
          <a:p>
            <a:pPr marL="0" indent="0" algn="just" rtl="0">
              <a:buNone/>
            </a:pPr>
            <a:r>
              <a:rPr lang="en-US" dirty="0" smtClean="0"/>
              <a:t>The cause of BPH is not well understood, but testicular androgens have been implicated. </a:t>
            </a:r>
            <a:r>
              <a:rPr lang="en-US" dirty="0" err="1" smtClean="0"/>
              <a:t>Dihydrotestosterone</a:t>
            </a:r>
            <a:r>
              <a:rPr lang="en-US" dirty="0" smtClean="0"/>
              <a:t> (DHT), a metabolite of testosterone, is a critical mediator of prostatic growth. Estrogens may also play a role in the cause of BPH; BPH generally occurs when men have elevated estrogen levels and when prostate tissue becomes more sensitive to estrogens and less responsive to DHT. Smoking, heavy alcohol consumption, obesity, reduced activity level, hypertension, heart disease, diabetes, and a Western diet (high in animal fat and protein and refined carbohydrates, low in fiber) are risk factors for BPH</a:t>
            </a:r>
            <a:endParaRPr lang="ar-IQ" dirty="0"/>
          </a:p>
        </p:txBody>
      </p:sp>
    </p:spTree>
    <p:extLst>
      <p:ext uri="{BB962C8B-B14F-4D97-AF65-F5344CB8AC3E}">
        <p14:creationId xmlns:p14="http://schemas.microsoft.com/office/powerpoint/2010/main" val="150362718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buNone/>
            </a:pPr>
            <a:r>
              <a:rPr lang="en-US" dirty="0" smtClean="0"/>
              <a:t>Clinical Manifestations </a:t>
            </a:r>
          </a:p>
          <a:p>
            <a:pPr marL="0" indent="0" algn="just" rtl="0">
              <a:buNone/>
            </a:pPr>
            <a:r>
              <a:rPr lang="en-US" dirty="0" smtClean="0"/>
              <a:t>BPH may or may not lead to lower urinary tract symptoms; if symptoms occur, they may range from mild to severe. Severity of symptoms increases with age, and half of men with BPH report having moderate to severe symptoms. Obstructive and </a:t>
            </a:r>
            <a:r>
              <a:rPr lang="en-US" dirty="0" err="1" smtClean="0"/>
              <a:t>irritative</a:t>
            </a:r>
            <a:r>
              <a:rPr lang="en-US" dirty="0" smtClean="0"/>
              <a:t> symptoms may include urinary frequency, urgency, </a:t>
            </a:r>
            <a:r>
              <a:rPr lang="en-US" dirty="0" err="1" smtClean="0"/>
              <a:t>nocturia</a:t>
            </a:r>
            <a:r>
              <a:rPr lang="en-US" dirty="0" smtClean="0"/>
              <a:t>, hesitancy in starting urination, decreased and intermittent force of stream and the sensation of incomplete bladder emptying, abdominal straining with urination, a decrease in the volume and force of the urinary stream, dribbling (urine dribbles out after urination), and complications of acute urinary retention and recurrent UTIs. Normally, residual urine amounts to no more than 50 mL in the middle-aged adult and less than 50 to 100 mL in the older adult </a:t>
            </a:r>
            <a:endParaRPr lang="ar-IQ" dirty="0"/>
          </a:p>
        </p:txBody>
      </p:sp>
    </p:spTree>
    <p:extLst>
      <p:ext uri="{BB962C8B-B14F-4D97-AF65-F5344CB8AC3E}">
        <p14:creationId xmlns:p14="http://schemas.microsoft.com/office/powerpoint/2010/main" val="133342001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buNone/>
            </a:pPr>
            <a:r>
              <a:rPr lang="en-US" dirty="0" smtClean="0"/>
              <a:t>Assessment and Diagnostic Findings </a:t>
            </a:r>
          </a:p>
          <a:p>
            <a:pPr marL="0" indent="0" algn="just" rtl="0">
              <a:buNone/>
            </a:pPr>
            <a:r>
              <a:rPr lang="en-US" dirty="0" smtClean="0"/>
              <a:t>The health history focuses on the urinary tract, previous surgical procedures, general health issues, family history of prostate disease, and fitness for possible surgery (</a:t>
            </a:r>
            <a:r>
              <a:rPr lang="en-US" dirty="0" err="1" smtClean="0"/>
              <a:t>DeNunzio</a:t>
            </a:r>
            <a:r>
              <a:rPr lang="en-US" dirty="0" smtClean="0"/>
              <a:t>, Lombardo, </a:t>
            </a:r>
            <a:r>
              <a:rPr lang="en-US" dirty="0" err="1" smtClean="0"/>
              <a:t>Cicione</a:t>
            </a:r>
            <a:r>
              <a:rPr lang="en-US" dirty="0" smtClean="0"/>
              <a:t>, et al., 2020). A voiding diary is used by the patient to record voiding frequency and urine volume. A DRE often reveals a large, rubbery, and </a:t>
            </a:r>
            <a:r>
              <a:rPr lang="en-US" dirty="0" err="1" smtClean="0"/>
              <a:t>nontender</a:t>
            </a:r>
            <a:r>
              <a:rPr lang="en-US" dirty="0" smtClean="0"/>
              <a:t> prostate gland. A urinalysis to screen for hematuria and UTI is recommended. A PSA level is obtained if the patient is without a terminal disease and for whom knowledge of the presence of prostate cancer would change management. </a:t>
            </a:r>
            <a:endParaRPr lang="ar-IQ" dirty="0"/>
          </a:p>
        </p:txBody>
      </p:sp>
    </p:spTree>
    <p:extLst>
      <p:ext uri="{BB962C8B-B14F-4D97-AF65-F5344CB8AC3E}">
        <p14:creationId xmlns:p14="http://schemas.microsoft.com/office/powerpoint/2010/main" val="19335747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6176"/>
            <a:ext cx="10515600" cy="5840787"/>
          </a:xfrm>
        </p:spPr>
        <p:txBody>
          <a:bodyPr/>
          <a:lstStyle/>
          <a:p>
            <a:pPr marL="0" indent="0" algn="just" rtl="0">
              <a:buNone/>
            </a:pPr>
            <a:r>
              <a:rPr lang="en-US" dirty="0" smtClean="0"/>
              <a:t>Medical Management </a:t>
            </a:r>
          </a:p>
          <a:p>
            <a:pPr marL="0" indent="0" algn="just" rtl="0">
              <a:buNone/>
            </a:pPr>
            <a:r>
              <a:rPr lang="en-US" dirty="0" smtClean="0"/>
              <a:t>The goals of medical management of BPH are to improve quality of life, improve urine flow, relieve obstruction, prevent disease progression, and minimize complications. Treatment depends on the severity of symptoms, the cause of disease, the severity of the obstruction, and the patient’s condition. </a:t>
            </a:r>
            <a:endParaRPr lang="ar-IQ" dirty="0"/>
          </a:p>
        </p:txBody>
      </p:sp>
    </p:spTree>
    <p:extLst>
      <p:ext uri="{BB962C8B-B14F-4D97-AF65-F5344CB8AC3E}">
        <p14:creationId xmlns:p14="http://schemas.microsoft.com/office/powerpoint/2010/main" val="402521413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buNone/>
            </a:pPr>
            <a:r>
              <a:rPr lang="en-US" dirty="0" smtClean="0"/>
              <a:t>Pharmacologic Therapy</a:t>
            </a:r>
          </a:p>
          <a:p>
            <a:pPr marL="0" indent="0" algn="just" rtl="0">
              <a:buNone/>
            </a:pPr>
            <a:r>
              <a:rPr lang="en-US" dirty="0" smtClean="0"/>
              <a:t>Pharmacologic treatment for BPH includes the use of alpha-adrenergic blockers and 5-alpha-reductase inhibitors (Cheng et al., 2019). Alpha-adrenergic blockers, which include </a:t>
            </a:r>
            <a:r>
              <a:rPr lang="en-US" dirty="0" err="1" smtClean="0"/>
              <a:t>alfuzosin</a:t>
            </a:r>
            <a:r>
              <a:rPr lang="en-US" dirty="0" smtClean="0"/>
              <a:t>, terazosin, </a:t>
            </a:r>
            <a:r>
              <a:rPr lang="en-US" dirty="0" err="1" smtClean="0"/>
              <a:t>doxazosin</a:t>
            </a:r>
            <a:r>
              <a:rPr lang="en-US" dirty="0" smtClean="0"/>
              <a:t>, and </a:t>
            </a:r>
            <a:r>
              <a:rPr lang="en-US" dirty="0" err="1" smtClean="0"/>
              <a:t>tamsulosin</a:t>
            </a:r>
            <a:r>
              <a:rPr lang="en-US" dirty="0" smtClean="0"/>
              <a:t>, relax the smooth muscle of the bladder neck and prostate. This improves urine flow and relieves symptoms of BPH. Side effects include dizziness, headache, asthenia/fatigue, orthostatic hypotension, rhinitis, and sexual dysfunction (</a:t>
            </a:r>
            <a:r>
              <a:rPr lang="en-US" dirty="0" err="1" smtClean="0"/>
              <a:t>Chapple</a:t>
            </a:r>
            <a:r>
              <a:rPr lang="en-US" dirty="0" smtClean="0"/>
              <a:t>, Steers, &amp; Evans, 2020; Cheng et al., 2019).</a:t>
            </a:r>
            <a:endParaRPr lang="ar-IQ" dirty="0"/>
          </a:p>
        </p:txBody>
      </p:sp>
    </p:spTree>
    <p:extLst>
      <p:ext uri="{BB962C8B-B14F-4D97-AF65-F5344CB8AC3E}">
        <p14:creationId xmlns:p14="http://schemas.microsoft.com/office/powerpoint/2010/main" val="28618182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6518"/>
            <a:ext cx="10515600" cy="5800445"/>
          </a:xfrm>
        </p:spPr>
        <p:txBody>
          <a:bodyPr/>
          <a:lstStyle/>
          <a:p>
            <a:pPr marL="0" indent="0" algn="just" rtl="0">
              <a:buNone/>
            </a:pPr>
            <a:r>
              <a:rPr lang="en-US" b="1" dirty="0" smtClean="0"/>
              <a:t>Surgery </a:t>
            </a:r>
          </a:p>
          <a:p>
            <a:pPr marL="0" indent="0" algn="just" rtl="0">
              <a:buNone/>
            </a:pPr>
            <a:r>
              <a:rPr lang="en-US" dirty="0" smtClean="0"/>
              <a:t>Transurethral resection of the prostate (TURP) remains the benchmark for surgical treatment for BPH. It involves the surgical removal of the inner portion of the prostate through an endoscope inserted through the urethra; no external skin incision is made. It can be performed with ultrasound guidance. The treated tissue either vaporizes or becomes necrotic and sloughs. The procedure is performed in the outpatient setting and usually results in less postoperative bleeding than a traditional surgical prostatectomy</a:t>
            </a:r>
            <a:endParaRPr lang="ar-IQ" dirty="0"/>
          </a:p>
        </p:txBody>
      </p:sp>
    </p:spTree>
    <p:extLst>
      <p:ext uri="{BB962C8B-B14F-4D97-AF65-F5344CB8AC3E}">
        <p14:creationId xmlns:p14="http://schemas.microsoft.com/office/powerpoint/2010/main" val="208772548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15153"/>
            <a:ext cx="10515600" cy="5961810"/>
          </a:xfrm>
        </p:spPr>
        <p:txBody>
          <a:bodyPr/>
          <a:lstStyle/>
          <a:p>
            <a:pPr marL="0" indent="0" algn="just" rtl="0">
              <a:buNone/>
            </a:pPr>
            <a:r>
              <a:rPr lang="en-US" dirty="0" smtClean="0"/>
              <a:t>Other surgical options for BPH include transurethral incision of the prostate (TUIP), transurethral </a:t>
            </a:r>
            <a:r>
              <a:rPr lang="en-US" dirty="0" err="1" smtClean="0"/>
              <a:t>electrovaporization</a:t>
            </a:r>
            <a:r>
              <a:rPr lang="en-US" dirty="0" smtClean="0"/>
              <a:t>, laser therapy, and open prostatectomy (</a:t>
            </a:r>
            <a:r>
              <a:rPr lang="en-US" dirty="0" err="1" smtClean="0"/>
              <a:t>Chapple</a:t>
            </a:r>
            <a:r>
              <a:rPr lang="en-US" dirty="0" smtClean="0"/>
              <a:t> et al., 2020; Smith et al., 2019). TUIP is an outpatient procedure used to treat smaller prostates. One or two cuts are made in the prostate and prostate capsule to reduce constriction of the urethra and decrease resistance to flow of urine out of the bladder; no tissue is removed. </a:t>
            </a:r>
          </a:p>
          <a:p>
            <a:pPr marL="0" indent="0" algn="just" rtl="0">
              <a:buNone/>
            </a:pPr>
            <a:r>
              <a:rPr lang="en-US" dirty="0" smtClean="0"/>
              <a:t>Open prostatectomy involves the surgical removal of the inner portion of the prostate via a </a:t>
            </a:r>
            <a:r>
              <a:rPr lang="en-US" dirty="0" err="1" smtClean="0"/>
              <a:t>suprapubic</a:t>
            </a:r>
            <a:r>
              <a:rPr lang="en-US" dirty="0" smtClean="0"/>
              <a:t>, </a:t>
            </a:r>
            <a:r>
              <a:rPr lang="en-US" dirty="0" err="1" smtClean="0"/>
              <a:t>retropubic</a:t>
            </a:r>
            <a:r>
              <a:rPr lang="en-US" dirty="0" smtClean="0"/>
              <a:t>, or </a:t>
            </a:r>
            <a:r>
              <a:rPr lang="en-US" dirty="0" err="1" smtClean="0"/>
              <a:t>perineal</a:t>
            </a:r>
            <a:r>
              <a:rPr lang="en-US" dirty="0" smtClean="0"/>
              <a:t> (rare) approach for large prostate glands. Prostatectomy may also be performed </a:t>
            </a:r>
            <a:r>
              <a:rPr lang="en-US" dirty="0" err="1" smtClean="0"/>
              <a:t>laparoscopically</a:t>
            </a:r>
            <a:r>
              <a:rPr lang="en-US" dirty="0" smtClean="0"/>
              <a:t> or by robotic-assisted laparoscopy</a:t>
            </a:r>
            <a:endParaRPr lang="ar-IQ" dirty="0"/>
          </a:p>
        </p:txBody>
      </p:sp>
    </p:spTree>
    <p:extLst>
      <p:ext uri="{BB962C8B-B14F-4D97-AF65-F5344CB8AC3E}">
        <p14:creationId xmlns:p14="http://schemas.microsoft.com/office/powerpoint/2010/main" val="185438133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8941"/>
            <a:ext cx="10515600" cy="5908022"/>
          </a:xfrm>
        </p:spPr>
        <p:txBody>
          <a:bodyPr/>
          <a:lstStyle/>
          <a:p>
            <a:pPr marL="0" indent="0" algn="just" rtl="0">
              <a:buNone/>
            </a:pPr>
            <a:r>
              <a:rPr lang="en-US" b="1" dirty="0" smtClean="0">
                <a:solidFill>
                  <a:srgbClr val="FF0000"/>
                </a:solidFill>
              </a:rPr>
              <a:t>Cancer of the Bladder </a:t>
            </a:r>
          </a:p>
          <a:p>
            <a:pPr marL="0" indent="0" algn="just" rtl="0">
              <a:buNone/>
            </a:pPr>
            <a:r>
              <a:rPr lang="en-US" dirty="0" smtClean="0"/>
              <a:t>Twenty-five percent of cancers of the urinary bladder occur in adults older than 65 years (Caruso, Tyler, &amp; </a:t>
            </a:r>
            <a:r>
              <a:rPr lang="en-US" dirty="0" err="1" smtClean="0"/>
              <a:t>Wolkowicz</a:t>
            </a:r>
            <a:r>
              <a:rPr lang="en-US" dirty="0" smtClean="0"/>
              <a:t>, 2017). It is the sixth most common cancer with a much higher incidence in men than women for reasons that are still not well understood (National Cancer Institute [NCI], 2020). Bladder cancer is a leading cause of death, accounting for more than 15,000 deaths in the United States annually (NCI, 2020). Cancers arising from the prostate, colon, and rectum in males and from the lower gynecologic tract in females may metastasize to the bladder. Tobacco use, especially cigarettes, continues to be a leading risk factor for all urinary tract cancers</a:t>
            </a:r>
            <a:endParaRPr lang="ar-IQ" dirty="0"/>
          </a:p>
        </p:txBody>
      </p:sp>
    </p:spTree>
    <p:extLst>
      <p:ext uri="{BB962C8B-B14F-4D97-AF65-F5344CB8AC3E}">
        <p14:creationId xmlns:p14="http://schemas.microsoft.com/office/powerpoint/2010/main" val="2479795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2388"/>
            <a:ext cx="10515600" cy="5894575"/>
          </a:xfrm>
        </p:spPr>
        <p:txBody>
          <a:bodyPr/>
          <a:lstStyle/>
          <a:p>
            <a:pPr marL="0" indent="0" algn="just" rtl="0">
              <a:buNone/>
            </a:pPr>
            <a:r>
              <a:rPr lang="en-US" b="1" dirty="0" smtClean="0"/>
              <a:t>Physical Assessment </a:t>
            </a:r>
          </a:p>
          <a:p>
            <a:pPr marL="0" indent="0" algn="just" rtl="0">
              <a:buNone/>
            </a:pPr>
            <a:r>
              <a:rPr lang="en-US" dirty="0" smtClean="0"/>
              <a:t>Several body systems can affect upper and lower urinary tract dysfunction, and conversely that dysfunction can affect several end organs; therefore, a </a:t>
            </a:r>
            <a:r>
              <a:rPr lang="en-US" dirty="0" smtClean="0"/>
              <a:t>head-to toe </a:t>
            </a:r>
            <a:r>
              <a:rPr lang="en-US" dirty="0" smtClean="0"/>
              <a:t>assessment is indicated. Areas of emphasis include the abdomen, </a:t>
            </a:r>
            <a:r>
              <a:rPr lang="en-US" dirty="0" err="1" smtClean="0"/>
              <a:t>suprapubic</a:t>
            </a:r>
            <a:r>
              <a:rPr lang="en-US" dirty="0" smtClean="0"/>
              <a:t> region, genitalia, lower back, and lower extremities. The kidneys are not usually palpable. However, palpation of the kidneys may detect an enlargement that could prove to be very important (Weber &amp; Kelley, 2018)</a:t>
            </a:r>
            <a:endParaRPr lang="ar-IQ" dirty="0"/>
          </a:p>
        </p:txBody>
      </p:sp>
    </p:spTree>
    <p:extLst>
      <p:ext uri="{BB962C8B-B14F-4D97-AF65-F5344CB8AC3E}">
        <p14:creationId xmlns:p14="http://schemas.microsoft.com/office/powerpoint/2010/main" val="404824136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9624"/>
            <a:ext cx="10515600" cy="5827339"/>
          </a:xfrm>
        </p:spPr>
        <p:txBody>
          <a:bodyPr/>
          <a:lstStyle/>
          <a:p>
            <a:pPr marL="0" indent="0" algn="just" rtl="0">
              <a:buNone/>
            </a:pPr>
            <a:r>
              <a:rPr lang="en-US" dirty="0" smtClean="0"/>
              <a:t>Clinical Manifestations </a:t>
            </a:r>
          </a:p>
          <a:p>
            <a:pPr marL="0" indent="0" algn="just" rtl="0">
              <a:buNone/>
            </a:pPr>
            <a:r>
              <a:rPr lang="en-US" dirty="0" smtClean="0"/>
              <a:t>Bladder tumors usually arise at the base of the bladder and involve the ureteral orifices and bladder neck. Visible, painless hematuria is the most common symptom of bladder cancer. Infection of the urinary tract is a common complication, producing frequency and urgency. However, any alteration in voiding or change in the urine may indicate cancer of the bladder. Pelvic or back pain may occur with metastasis.</a:t>
            </a:r>
            <a:endParaRPr lang="ar-IQ" dirty="0"/>
          </a:p>
        </p:txBody>
      </p:sp>
    </p:spTree>
    <p:extLst>
      <p:ext uri="{BB962C8B-B14F-4D97-AF65-F5344CB8AC3E}">
        <p14:creationId xmlns:p14="http://schemas.microsoft.com/office/powerpoint/2010/main" val="123065940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buNone/>
            </a:pPr>
            <a:r>
              <a:rPr lang="en-US" dirty="0" smtClean="0"/>
              <a:t>Assessment and Diagnostic Findings </a:t>
            </a:r>
          </a:p>
          <a:p>
            <a:pPr marL="0" indent="0" algn="just" rtl="0">
              <a:buNone/>
            </a:pPr>
            <a:r>
              <a:rPr lang="en-US" dirty="0" smtClean="0"/>
              <a:t>The diagnostic evaluation includes cystography, excretory urography, CT and MRI scans, ultrasonography, and bimanual examination with the patient anesthetized. Noninvasive detection using molecular markers is currently under investigation (Caruso et al., 2017). Biopsies of the tumor and adjacent mucosa are the definitive diagnostic procedures (NCI, 2020; Norris, 2019). Transitional cell carcinomas and carcinomas in situ shed recognizable cancer cells. </a:t>
            </a:r>
            <a:r>
              <a:rPr lang="en-US" dirty="0" err="1" smtClean="0"/>
              <a:t>Cytologic</a:t>
            </a:r>
            <a:r>
              <a:rPr lang="en-US" dirty="0" smtClean="0"/>
              <a:t> examination of fresh urine and saline bladder washings provides information about the prognosis and staging, especially for patients at high risk for recurrence of primary bladder tumors. See Chapter 12 for more information on cancer grading and staging. </a:t>
            </a:r>
            <a:endParaRPr lang="ar-IQ" dirty="0"/>
          </a:p>
        </p:txBody>
      </p:sp>
    </p:spTree>
    <p:extLst>
      <p:ext uri="{BB962C8B-B14F-4D97-AF65-F5344CB8AC3E}">
        <p14:creationId xmlns:p14="http://schemas.microsoft.com/office/powerpoint/2010/main" val="176360039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2388"/>
            <a:ext cx="10515600" cy="5894575"/>
          </a:xfrm>
        </p:spPr>
        <p:txBody>
          <a:bodyPr/>
          <a:lstStyle/>
          <a:p>
            <a:pPr marL="0" indent="0" algn="just" rtl="0">
              <a:buNone/>
            </a:pPr>
            <a:r>
              <a:rPr lang="en-US" dirty="0" smtClean="0"/>
              <a:t>Medical Management </a:t>
            </a:r>
          </a:p>
          <a:p>
            <a:pPr marL="0" indent="0" algn="just" rtl="0">
              <a:buNone/>
            </a:pPr>
            <a:r>
              <a:rPr lang="en-US" dirty="0" smtClean="0"/>
              <a:t>Treatment of bladder cancer depends on the grade of the tumor (the degree of cellular differentiation) and the stage of tumor growth (the degree of local invasion and the presence or absence of metastasis) (NCI, 2020). The patient’s age and physical, mental, and emotional status are considered when determining treatment modalities.</a:t>
            </a:r>
            <a:endParaRPr lang="ar-IQ" dirty="0"/>
          </a:p>
        </p:txBody>
      </p:sp>
    </p:spTree>
    <p:extLst>
      <p:ext uri="{BB962C8B-B14F-4D97-AF65-F5344CB8AC3E}">
        <p14:creationId xmlns:p14="http://schemas.microsoft.com/office/powerpoint/2010/main" val="370821860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buNone/>
            </a:pPr>
            <a:r>
              <a:rPr lang="en-US" dirty="0" smtClean="0"/>
              <a:t>Surgical Management </a:t>
            </a:r>
          </a:p>
          <a:p>
            <a:pPr marL="0" indent="0" algn="just" rtl="0">
              <a:buNone/>
            </a:pPr>
            <a:r>
              <a:rPr lang="en-US" dirty="0" smtClean="0"/>
              <a:t>Transurethral resection or fulguration (cauterization) may be performed for simple </a:t>
            </a:r>
            <a:r>
              <a:rPr lang="en-US" dirty="0" err="1" smtClean="0"/>
              <a:t>papillomas</a:t>
            </a:r>
            <a:r>
              <a:rPr lang="en-US" dirty="0" smtClean="0"/>
              <a:t> (benign epithelial tumors) (Caruso et al., 2017). These procedures eradicate the tumors through surgical incision or electrical current with the use of instruments inserted through the urethra. After this </a:t>
            </a:r>
            <a:r>
              <a:rPr lang="en-US" dirty="0" err="1" smtClean="0"/>
              <a:t>bladdersparing</a:t>
            </a:r>
            <a:r>
              <a:rPr lang="en-US" dirty="0" smtClean="0"/>
              <a:t> surgery, </a:t>
            </a:r>
            <a:r>
              <a:rPr lang="en-US" dirty="0" err="1" smtClean="0"/>
              <a:t>intravesical</a:t>
            </a:r>
            <a:r>
              <a:rPr lang="en-US" dirty="0" smtClean="0"/>
              <a:t> administration of </a:t>
            </a:r>
            <a:r>
              <a:rPr lang="en-US" dirty="0" err="1" smtClean="0"/>
              <a:t>bacille</a:t>
            </a:r>
            <a:r>
              <a:rPr lang="en-US" dirty="0" smtClean="0"/>
              <a:t> </a:t>
            </a:r>
            <a:r>
              <a:rPr lang="en-US" dirty="0" err="1" smtClean="0"/>
              <a:t>Calmette</a:t>
            </a:r>
            <a:r>
              <a:rPr lang="en-US" dirty="0" smtClean="0"/>
              <a:t>–</a:t>
            </a:r>
            <a:r>
              <a:rPr lang="en-US" dirty="0" err="1" smtClean="0"/>
              <a:t>Guérin</a:t>
            </a:r>
            <a:r>
              <a:rPr lang="en-US" dirty="0" smtClean="0"/>
              <a:t> (BCG) is the treatment of choice. BCG Live is an attenuated live strain of Mycobacterium </a:t>
            </a:r>
            <a:r>
              <a:rPr lang="en-US" dirty="0" err="1" smtClean="0"/>
              <a:t>bovis</a:t>
            </a:r>
            <a:r>
              <a:rPr lang="en-US" dirty="0" smtClean="0"/>
              <a:t>, the causative agent in tuberculosis; treatment is recommended for a minimum of 1 year (NCI, 2020). The exact action of BCG is unknown, but it is thought to produce a local inflammatory and a systemic immunologic response</a:t>
            </a:r>
            <a:endParaRPr lang="ar-IQ" dirty="0"/>
          </a:p>
        </p:txBody>
      </p:sp>
    </p:spTree>
    <p:extLst>
      <p:ext uri="{BB962C8B-B14F-4D97-AF65-F5344CB8AC3E}">
        <p14:creationId xmlns:p14="http://schemas.microsoft.com/office/powerpoint/2010/main" val="250569515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5494"/>
            <a:ext cx="10515600" cy="5921469"/>
          </a:xfrm>
        </p:spPr>
        <p:txBody>
          <a:bodyPr/>
          <a:lstStyle/>
          <a:p>
            <a:pPr marL="0" indent="0" algn="just" rtl="0">
              <a:buNone/>
            </a:pPr>
            <a:r>
              <a:rPr lang="en-US" dirty="0" smtClean="0"/>
              <a:t>Pharmacologic Therapy </a:t>
            </a:r>
          </a:p>
          <a:p>
            <a:pPr marL="0" indent="0" algn="just" rtl="0">
              <a:buNone/>
            </a:pPr>
            <a:r>
              <a:rPr lang="en-US" dirty="0" smtClean="0"/>
              <a:t>Chemotherapy with a combination of methotrexate, 5-fluorouracil, vinblastine, doxorubicin, and </a:t>
            </a:r>
            <a:r>
              <a:rPr lang="en-US" dirty="0" err="1" smtClean="0"/>
              <a:t>cisplatin</a:t>
            </a:r>
            <a:r>
              <a:rPr lang="en-US" dirty="0" smtClean="0"/>
              <a:t> has been effective in producing partial remission of transitional cell carcinoma of the bladder in some patients. IV chemotherapy may be accompanied by radiation therapy (NCI, 2020). Topical chemotherapy (</a:t>
            </a:r>
            <a:r>
              <a:rPr lang="en-US" dirty="0" err="1" smtClean="0"/>
              <a:t>intravesical</a:t>
            </a:r>
            <a:r>
              <a:rPr lang="en-US" dirty="0" smtClean="0"/>
              <a:t> chemotherapy or instillation of antineoplastic agents into the bladder, resulting in contact of the agent with the bladder wall) is considered when there is a high risk of recurrence, when cancer in situ is present, or when tumor resection has been incomplete</a:t>
            </a:r>
            <a:endParaRPr lang="ar-IQ" dirty="0"/>
          </a:p>
        </p:txBody>
      </p:sp>
    </p:spTree>
    <p:extLst>
      <p:ext uri="{BB962C8B-B14F-4D97-AF65-F5344CB8AC3E}">
        <p14:creationId xmlns:p14="http://schemas.microsoft.com/office/powerpoint/2010/main" val="381341474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8941"/>
            <a:ext cx="10515600" cy="5908022"/>
          </a:xfrm>
        </p:spPr>
        <p:txBody>
          <a:bodyPr/>
          <a:lstStyle/>
          <a:p>
            <a:pPr marL="0" indent="0" algn="just" rtl="0">
              <a:buNone/>
            </a:pPr>
            <a:r>
              <a:rPr lang="en-US" dirty="0" smtClean="0"/>
              <a:t>Radiation </a:t>
            </a:r>
          </a:p>
          <a:p>
            <a:pPr marL="0" indent="0" algn="just" rtl="0">
              <a:buNone/>
            </a:pPr>
            <a:r>
              <a:rPr lang="en-US" dirty="0" smtClean="0"/>
              <a:t>Therapy Radiation of the tumor may be performed preoperatively to reduce </a:t>
            </a:r>
            <a:r>
              <a:rPr lang="en-US" dirty="0" err="1" smtClean="0"/>
              <a:t>microextension</a:t>
            </a:r>
            <a:r>
              <a:rPr lang="en-US" dirty="0" smtClean="0"/>
              <a:t> of the neoplasm and viability of tumor cells, thus decreasing the chances that the cancer may recur in the immediate area or spread through the circulatory or lymphatic systems. Radiation therapy is also used in combination with surgery or to control the disease in patients with inoperable tumors</a:t>
            </a:r>
            <a:endParaRPr lang="ar-IQ" dirty="0"/>
          </a:p>
        </p:txBody>
      </p:sp>
    </p:spTree>
    <p:extLst>
      <p:ext uri="{BB962C8B-B14F-4D97-AF65-F5344CB8AC3E}">
        <p14:creationId xmlns:p14="http://schemas.microsoft.com/office/powerpoint/2010/main" val="33572235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9624"/>
            <a:ext cx="10515600" cy="5827339"/>
          </a:xfrm>
        </p:spPr>
        <p:txBody>
          <a:bodyPr/>
          <a:lstStyle/>
          <a:p>
            <a:pPr marL="0" indent="0" algn="just" rtl="0">
              <a:buNone/>
            </a:pPr>
            <a:r>
              <a:rPr lang="en-US" b="1" dirty="0"/>
              <a:t>End-Stage Kidney Disease or Chronic Kidney Disease </a:t>
            </a:r>
            <a:endParaRPr lang="en-US" b="1" dirty="0" smtClean="0"/>
          </a:p>
          <a:p>
            <a:pPr marL="0" indent="0" algn="just" rtl="0">
              <a:buNone/>
            </a:pPr>
            <a:r>
              <a:rPr lang="en-US" dirty="0" smtClean="0"/>
              <a:t>When </a:t>
            </a:r>
            <a:r>
              <a:rPr lang="en-US" dirty="0"/>
              <a:t>a patient has sustained enough kidney damage to require RRT on a permanent basis, the patient has moved into the fifth or final stage of CKD, also referred to as ESKD. In 2017, 86.9% of patients newly diagnosed with ESKD began RRT with HD, 10.1% started with PD, and 2.9% received a preemptive kidney transplant. A preemptive transplant is when a patient undergoes kidney transplantation from a living donor before dialysis is initiated. </a:t>
            </a:r>
            <a:endParaRPr lang="ar-IQ" dirty="0"/>
          </a:p>
        </p:txBody>
      </p:sp>
    </p:spTree>
    <p:extLst>
      <p:ext uri="{BB962C8B-B14F-4D97-AF65-F5344CB8AC3E}">
        <p14:creationId xmlns:p14="http://schemas.microsoft.com/office/powerpoint/2010/main" val="370684876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2388"/>
            <a:ext cx="10515600" cy="5894575"/>
          </a:xfrm>
        </p:spPr>
        <p:txBody>
          <a:bodyPr/>
          <a:lstStyle/>
          <a:p>
            <a:pPr marL="0" indent="0" algn="just" rtl="0">
              <a:buNone/>
            </a:pPr>
            <a:r>
              <a:rPr lang="en-US" dirty="0"/>
              <a:t>Pathophysiology </a:t>
            </a:r>
            <a:endParaRPr lang="en-US" dirty="0" smtClean="0"/>
          </a:p>
          <a:p>
            <a:pPr marL="0" indent="0" algn="just" rtl="0">
              <a:buNone/>
            </a:pPr>
            <a:r>
              <a:rPr lang="en-US" dirty="0" smtClean="0"/>
              <a:t>As </a:t>
            </a:r>
            <a:r>
              <a:rPr lang="en-US" dirty="0"/>
              <a:t>renal function declines, the end products of protein metabolism (normally excreted in urine) accumulate in the blood. Uremia develops and adversely affects every system in the body. The greater the buildup of waste products, the more pronounced the symptoms. The rate of decline in renal function and progression of ESKD is related to the underlying disorder, the urinary excretion of protein, and the presence of hypertension. The disease tends to progress more rapidly in patients who excrete significant amounts of protein or have elevated blood pressure than in those without these conditions (Mahaffey, 2017). </a:t>
            </a:r>
            <a:endParaRPr lang="ar-IQ" dirty="0"/>
          </a:p>
        </p:txBody>
      </p:sp>
    </p:spTree>
    <p:extLst>
      <p:ext uri="{BB962C8B-B14F-4D97-AF65-F5344CB8AC3E}">
        <p14:creationId xmlns:p14="http://schemas.microsoft.com/office/powerpoint/2010/main" val="299881286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3071"/>
            <a:ext cx="10515600" cy="5813892"/>
          </a:xfrm>
        </p:spPr>
        <p:txBody>
          <a:bodyPr>
            <a:normAutofit/>
          </a:bodyPr>
          <a:lstStyle/>
          <a:p>
            <a:pPr marL="0" indent="0" algn="just" rtl="0">
              <a:buNone/>
            </a:pPr>
            <a:r>
              <a:rPr lang="en-US" dirty="0"/>
              <a:t>Clinical Manifestations </a:t>
            </a:r>
            <a:endParaRPr lang="en-US" dirty="0" smtClean="0"/>
          </a:p>
          <a:p>
            <a:pPr marL="0" indent="0" algn="just" rtl="0">
              <a:buNone/>
            </a:pPr>
            <a:r>
              <a:rPr lang="en-US" dirty="0" smtClean="0"/>
              <a:t>Because </a:t>
            </a:r>
            <a:r>
              <a:rPr lang="en-US" dirty="0"/>
              <a:t>virtually every body system is affected in ESKD, patients exhibit a number of signs and symptoms. The severity of these signs and symptoms depends in part on the degree of renal impairment, other underlying conditions, 4183 and the patient’s age. Cardiovascular disease is the predominant cause of death in patients with ESKD (</a:t>
            </a:r>
            <a:r>
              <a:rPr lang="en-US" dirty="0" err="1"/>
              <a:t>Subbiah</a:t>
            </a:r>
            <a:r>
              <a:rPr lang="en-US" dirty="0"/>
              <a:t> et al., 2016). Peripheral neuropathy, a disorder of the peripheral nervous system, is present in some patients, especially those with diabetes. </a:t>
            </a:r>
            <a:endParaRPr lang="ar-IQ" dirty="0"/>
          </a:p>
        </p:txBody>
      </p:sp>
    </p:spTree>
    <p:extLst>
      <p:ext uri="{BB962C8B-B14F-4D97-AF65-F5344CB8AC3E}">
        <p14:creationId xmlns:p14="http://schemas.microsoft.com/office/powerpoint/2010/main" val="53096819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97541"/>
            <a:ext cx="10515600" cy="5679422"/>
          </a:xfrm>
        </p:spPr>
        <p:txBody>
          <a:bodyPr/>
          <a:lstStyle/>
          <a:p>
            <a:pPr marL="0" indent="0" algn="just" rtl="0">
              <a:buNone/>
            </a:pPr>
            <a:r>
              <a:rPr lang="en-US" dirty="0"/>
              <a:t>Patients complain of severe pain and discomfort. Restless leg syndrome and burning feet can occur in the early stage of uremic peripheral neuropathy. The precise mechanisms for many of these systemic signs and symptoms have not been identified. However, it is generally thought that the accumulation of uremic waste products is the probable cause.</a:t>
            </a:r>
            <a:endParaRPr lang="ar-IQ" dirty="0"/>
          </a:p>
        </p:txBody>
      </p:sp>
    </p:spTree>
    <p:extLst>
      <p:ext uri="{BB962C8B-B14F-4D97-AF65-F5344CB8AC3E}">
        <p14:creationId xmlns:p14="http://schemas.microsoft.com/office/powerpoint/2010/main" val="42219579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282"/>
            <a:ext cx="10515600" cy="5867681"/>
          </a:xfrm>
        </p:spPr>
        <p:txBody>
          <a:bodyPr/>
          <a:lstStyle/>
          <a:p>
            <a:pPr marL="0" indent="0" algn="just" rtl="0">
              <a:buNone/>
            </a:pPr>
            <a:r>
              <a:rPr lang="en-US" b="1" dirty="0" smtClean="0"/>
              <a:t>Diagnostic Evaluation </a:t>
            </a:r>
          </a:p>
          <a:p>
            <a:pPr marL="0" indent="0" algn="just" rtl="0">
              <a:buNone/>
            </a:pPr>
            <a:endParaRPr lang="en-US" dirty="0"/>
          </a:p>
          <a:p>
            <a:pPr marL="0" indent="0" algn="just" rtl="0">
              <a:buNone/>
            </a:pPr>
            <a:r>
              <a:rPr lang="en-US" b="1" dirty="0" smtClean="0"/>
              <a:t>Urinalysis and Urine Culture </a:t>
            </a:r>
          </a:p>
          <a:p>
            <a:pPr marL="0" indent="0" algn="just" rtl="0">
              <a:buNone/>
            </a:pPr>
            <a:r>
              <a:rPr lang="en-US" dirty="0" smtClean="0"/>
              <a:t>The urinalysis provides important clinical information about kidney function and helps diagnose other diseases, such as diabetes. The urine culture </a:t>
            </a:r>
            <a:r>
              <a:rPr lang="en-US" dirty="0" smtClean="0"/>
              <a:t>determines </a:t>
            </a:r>
            <a:r>
              <a:rPr lang="en-US" dirty="0" smtClean="0"/>
              <a:t>whether bacteria are present in the urine, as well as their strains and concentration. Urine culture and sensitivity also identify the antimicrobial therapy that is best suited for the particular strains identified, taking into consideration the antibiotic agents that have the best rate of resolution in that particular geographic region. </a:t>
            </a:r>
            <a:endParaRPr lang="ar-IQ" dirty="0"/>
          </a:p>
        </p:txBody>
      </p:sp>
    </p:spTree>
    <p:extLst>
      <p:ext uri="{BB962C8B-B14F-4D97-AF65-F5344CB8AC3E}">
        <p14:creationId xmlns:p14="http://schemas.microsoft.com/office/powerpoint/2010/main" val="267018576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15153"/>
            <a:ext cx="10515600" cy="5961810"/>
          </a:xfrm>
        </p:spPr>
        <p:txBody>
          <a:bodyPr/>
          <a:lstStyle/>
          <a:p>
            <a:pPr marL="0" indent="0" algn="just" rtl="0">
              <a:buNone/>
            </a:pPr>
            <a:r>
              <a:rPr lang="en-US" dirty="0"/>
              <a:t>Assessment and Diagnostic Findings </a:t>
            </a:r>
            <a:endParaRPr lang="en-US" dirty="0" smtClean="0"/>
          </a:p>
          <a:p>
            <a:pPr marL="0" indent="0" algn="just" rtl="0">
              <a:buNone/>
            </a:pPr>
            <a:r>
              <a:rPr lang="en-US" dirty="0" smtClean="0"/>
              <a:t>Glomerular </a:t>
            </a:r>
            <a:r>
              <a:rPr lang="en-US" dirty="0"/>
              <a:t>Filtration Rate </a:t>
            </a:r>
            <a:endParaRPr lang="en-US" dirty="0" smtClean="0"/>
          </a:p>
          <a:p>
            <a:pPr marL="0" indent="0" algn="just" rtl="0">
              <a:buNone/>
            </a:pPr>
            <a:r>
              <a:rPr lang="en-US" dirty="0" smtClean="0"/>
              <a:t>As </a:t>
            </a:r>
            <a:r>
              <a:rPr lang="en-US" dirty="0"/>
              <a:t>the GFR decreases (due to nonfunctioning glomeruli), the creatinine clearance decreases, whereas the serum creatinine and BUN levels increase. Serum creatinine is a more sensitive indicator of renal function than BUN. The BUN is affected not only by kidney disease but also by protein intake in the diet, catabolism (tissue and RBC breakdown), parenteral nutrition, and medications such as corticosteroids.</a:t>
            </a:r>
            <a:endParaRPr lang="ar-IQ" dirty="0"/>
          </a:p>
        </p:txBody>
      </p:sp>
    </p:spTree>
    <p:extLst>
      <p:ext uri="{BB962C8B-B14F-4D97-AF65-F5344CB8AC3E}">
        <p14:creationId xmlns:p14="http://schemas.microsoft.com/office/powerpoint/2010/main" val="26741821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9624"/>
            <a:ext cx="10515600" cy="5827339"/>
          </a:xfrm>
        </p:spPr>
        <p:txBody>
          <a:bodyPr/>
          <a:lstStyle/>
          <a:p>
            <a:pPr marL="0" indent="0" algn="just" rtl="0">
              <a:buNone/>
            </a:pPr>
            <a:r>
              <a:rPr lang="en-US" dirty="0"/>
              <a:t>Sodium and Water Retention The kidney cannot concentrate or dilute the urine normally in ESKD. Appropriate responses by the kidney to changes in the daily intake of water and electrolytes, therefore, do not occur.</a:t>
            </a:r>
            <a:endParaRPr lang="ar-IQ" dirty="0"/>
          </a:p>
        </p:txBody>
      </p:sp>
    </p:spTree>
    <p:extLst>
      <p:ext uri="{BB962C8B-B14F-4D97-AF65-F5344CB8AC3E}">
        <p14:creationId xmlns:p14="http://schemas.microsoft.com/office/powerpoint/2010/main" val="30294093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2047"/>
            <a:ext cx="10515600" cy="5934916"/>
          </a:xfrm>
        </p:spPr>
        <p:txBody>
          <a:bodyPr/>
          <a:lstStyle/>
          <a:p>
            <a:pPr marL="0" indent="0" algn="just" rtl="0">
              <a:buNone/>
            </a:pPr>
            <a:r>
              <a:rPr lang="en-US" dirty="0"/>
              <a:t>Acidosis Metabolic acidosis occurs in ESKD because the kidneys are unable to excrete increased loads of acid. Decreased acid secretion results from the inability of the kidney tubules to excrete ammonia (NH3 −) and to reabsorb sodium bicarbonate (HCO3 −). There is also decreased excretion of phosphorus and other organic acids.</a:t>
            </a:r>
            <a:endParaRPr lang="ar-IQ" dirty="0"/>
          </a:p>
        </p:txBody>
      </p:sp>
    </p:spTree>
    <p:extLst>
      <p:ext uri="{BB962C8B-B14F-4D97-AF65-F5344CB8AC3E}">
        <p14:creationId xmlns:p14="http://schemas.microsoft.com/office/powerpoint/2010/main" val="92675819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9965"/>
            <a:ext cx="10515600" cy="5786998"/>
          </a:xfrm>
        </p:spPr>
        <p:txBody>
          <a:bodyPr/>
          <a:lstStyle/>
          <a:p>
            <a:pPr marL="0" indent="0" algn="just" rtl="0">
              <a:buNone/>
            </a:pPr>
            <a:r>
              <a:rPr lang="en-US" dirty="0" smtClean="0"/>
              <a:t>Anemia</a:t>
            </a:r>
          </a:p>
          <a:p>
            <a:pPr marL="0" indent="0" algn="just" rtl="0">
              <a:buNone/>
            </a:pPr>
            <a:r>
              <a:rPr lang="en-US" dirty="0" smtClean="0"/>
              <a:t> </a:t>
            </a:r>
            <a:r>
              <a:rPr lang="en-US" dirty="0"/>
              <a:t>Anemia develops as a result of inadequate erythropoietin production, the shortened lifespan of RBCs, nutritional deficiencies, and the patient’s tendency to bleed, particularly from the GI tract. Erythropoietin, a substance normally 4184 produced by the kidneys, stimulates bone marrow to produce RBCs. In ESKD, erythropoietin production decreases and profound anemia results, producing fatigue, angina, and shortness of breath (Evans, 2017).</a:t>
            </a:r>
            <a:endParaRPr lang="ar-IQ" dirty="0"/>
          </a:p>
        </p:txBody>
      </p:sp>
    </p:spTree>
    <p:extLst>
      <p:ext uri="{BB962C8B-B14F-4D97-AF65-F5344CB8AC3E}">
        <p14:creationId xmlns:p14="http://schemas.microsoft.com/office/powerpoint/2010/main" val="160749308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3071"/>
            <a:ext cx="10515600" cy="5813892"/>
          </a:xfrm>
        </p:spPr>
        <p:txBody>
          <a:bodyPr/>
          <a:lstStyle/>
          <a:p>
            <a:pPr marL="0" indent="0" algn="just" rtl="0">
              <a:buNone/>
            </a:pPr>
            <a:r>
              <a:rPr lang="en-US" dirty="0"/>
              <a:t>Calcium and Phosphorus </a:t>
            </a:r>
            <a:r>
              <a:rPr lang="en-US" dirty="0" smtClean="0"/>
              <a:t>Imbalance</a:t>
            </a:r>
          </a:p>
          <a:p>
            <a:pPr marL="0" indent="0" algn="just" rtl="0">
              <a:buNone/>
            </a:pPr>
            <a:r>
              <a:rPr lang="en-US" dirty="0" smtClean="0"/>
              <a:t> </a:t>
            </a:r>
            <a:r>
              <a:rPr lang="en-US" dirty="0"/>
              <a:t>Another abnormality seen in ESKD is a disorder in calcium and phosphorus metabolism. Serum calcium and phosphate levels have a reciprocal relationship in the body: As one increases, the other decreases. With a decrease in filtration through the glomerulus of the kidney, there is an increase in the serum phosphorus level and a reciprocal or corresponding decrease in the serum calcium </a:t>
            </a:r>
            <a:r>
              <a:rPr lang="en-US" dirty="0" err="1"/>
              <a:t>leve</a:t>
            </a:r>
            <a:endParaRPr lang="ar-IQ" dirty="0"/>
          </a:p>
        </p:txBody>
      </p:sp>
    </p:spTree>
    <p:extLst>
      <p:ext uri="{BB962C8B-B14F-4D97-AF65-F5344CB8AC3E}">
        <p14:creationId xmlns:p14="http://schemas.microsoft.com/office/powerpoint/2010/main" val="43088623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2729"/>
            <a:ext cx="10515600" cy="5854234"/>
          </a:xfrm>
        </p:spPr>
        <p:txBody>
          <a:bodyPr/>
          <a:lstStyle/>
          <a:p>
            <a:pPr marL="0" indent="0" algn="l" rtl="0">
              <a:buNone/>
            </a:pPr>
            <a:r>
              <a:rPr lang="en-US" b="1" dirty="0"/>
              <a:t>Assessing for End-Stage Kidney Disease Be alert to the following signs and symptoms: </a:t>
            </a:r>
            <a:endParaRPr lang="en-US" b="1" dirty="0" smtClean="0"/>
          </a:p>
          <a:p>
            <a:pPr marL="0" indent="0" algn="l" rtl="0">
              <a:buNone/>
            </a:pPr>
            <a:r>
              <a:rPr lang="en-US" dirty="0" smtClean="0"/>
              <a:t>Neurologic </a:t>
            </a:r>
            <a:r>
              <a:rPr lang="en-US" dirty="0" err="1"/>
              <a:t>Asterixis</a:t>
            </a:r>
            <a:r>
              <a:rPr lang="en-US" dirty="0"/>
              <a:t> Behavior changes Burning of soles of feet </a:t>
            </a:r>
            <a:r>
              <a:rPr lang="en-US" dirty="0" smtClean="0"/>
              <a:t>Confusion</a:t>
            </a:r>
          </a:p>
          <a:p>
            <a:pPr marL="0" indent="0" algn="l" rtl="0">
              <a:buNone/>
            </a:pPr>
            <a:endParaRPr lang="en-US" dirty="0"/>
          </a:p>
          <a:p>
            <a:pPr marL="0" indent="0" algn="l" rtl="0">
              <a:buNone/>
            </a:pPr>
            <a:r>
              <a:rPr lang="en-US" dirty="0"/>
              <a:t>Integumentary Coarse, thinning hair Dry, flaky skin Ecchymosis Gray-bronze skin </a:t>
            </a:r>
            <a:r>
              <a:rPr lang="en-US" dirty="0" smtClean="0"/>
              <a:t>color</a:t>
            </a:r>
          </a:p>
          <a:p>
            <a:pPr marL="0" indent="0" algn="l" rtl="0">
              <a:buNone/>
            </a:pPr>
            <a:endParaRPr lang="en-US" dirty="0"/>
          </a:p>
          <a:p>
            <a:pPr marL="0" indent="0" algn="l" rtl="0">
              <a:buNone/>
            </a:pPr>
            <a:r>
              <a:rPr lang="en-US" dirty="0"/>
              <a:t>Cardiovascular Engorged neck veins Hyperkalemia Hyperlipidemia Hypertension Pericardial effusion</a:t>
            </a:r>
            <a:endParaRPr lang="en-US" dirty="0" smtClean="0"/>
          </a:p>
          <a:p>
            <a:pPr marL="0" indent="0" algn="l" rtl="0">
              <a:buNone/>
            </a:pPr>
            <a:endParaRPr lang="ar-IQ" dirty="0"/>
          </a:p>
        </p:txBody>
      </p:sp>
    </p:spTree>
    <p:extLst>
      <p:ext uri="{BB962C8B-B14F-4D97-AF65-F5344CB8AC3E}">
        <p14:creationId xmlns:p14="http://schemas.microsoft.com/office/powerpoint/2010/main" val="302852741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3412"/>
            <a:ext cx="10515600" cy="5773551"/>
          </a:xfrm>
        </p:spPr>
        <p:txBody>
          <a:bodyPr>
            <a:normAutofit lnSpcReduction="10000"/>
          </a:bodyPr>
          <a:lstStyle/>
          <a:p>
            <a:pPr marL="0" indent="0" algn="l" rtl="0">
              <a:buNone/>
            </a:pPr>
            <a:r>
              <a:rPr lang="en-US" dirty="0"/>
              <a:t>Pulmonary Crackles Depressed cough reflex </a:t>
            </a:r>
            <a:r>
              <a:rPr lang="en-US" dirty="0" err="1"/>
              <a:t>Kussmaul</a:t>
            </a:r>
            <a:r>
              <a:rPr lang="en-US" dirty="0"/>
              <a:t>-type respirations </a:t>
            </a:r>
            <a:r>
              <a:rPr lang="en-US" dirty="0" err="1"/>
              <a:t>Pleuritic</a:t>
            </a:r>
            <a:r>
              <a:rPr lang="en-US" dirty="0"/>
              <a:t> pain Shortness of </a:t>
            </a:r>
            <a:r>
              <a:rPr lang="en-US" dirty="0" smtClean="0"/>
              <a:t>breath</a:t>
            </a:r>
          </a:p>
          <a:p>
            <a:pPr marL="0" indent="0" algn="l" rtl="0">
              <a:buNone/>
            </a:pPr>
            <a:endParaRPr lang="en-US" dirty="0"/>
          </a:p>
          <a:p>
            <a:pPr marL="0" indent="0" algn="l" rtl="0">
              <a:buNone/>
            </a:pPr>
            <a:r>
              <a:rPr lang="en-US" dirty="0"/>
              <a:t>Gastrointestinal Ammonia odor to breath (“uremic fetor”) Anorexia, nausea, and vomiting Bleeding from gastrointestinal tract Constipation or </a:t>
            </a:r>
            <a:r>
              <a:rPr lang="en-US" dirty="0" smtClean="0"/>
              <a:t>diarrhea</a:t>
            </a:r>
          </a:p>
          <a:p>
            <a:pPr marL="0" indent="0" algn="l" rtl="0">
              <a:buNone/>
            </a:pPr>
            <a:endParaRPr lang="en-US" dirty="0"/>
          </a:p>
          <a:p>
            <a:pPr marL="0" indent="0" algn="l" rtl="0">
              <a:buNone/>
            </a:pPr>
            <a:r>
              <a:rPr lang="en-US" dirty="0"/>
              <a:t>Hematologic Anemia </a:t>
            </a:r>
            <a:r>
              <a:rPr lang="en-US" dirty="0" smtClean="0"/>
              <a:t>Thrombocytopenia</a:t>
            </a:r>
          </a:p>
          <a:p>
            <a:pPr marL="0" indent="0" algn="l" rtl="0">
              <a:buNone/>
            </a:pPr>
            <a:endParaRPr lang="en-US" dirty="0"/>
          </a:p>
          <a:p>
            <a:pPr marL="0" indent="0" algn="l" rtl="0">
              <a:buNone/>
            </a:pPr>
            <a:r>
              <a:rPr lang="en-US" dirty="0"/>
              <a:t>Reproductive Amenorrhea Decreased libido Infertility Testicular </a:t>
            </a:r>
            <a:r>
              <a:rPr lang="en-US" dirty="0" smtClean="0"/>
              <a:t>atrophy</a:t>
            </a:r>
          </a:p>
          <a:p>
            <a:pPr marL="0" indent="0" algn="l" rtl="0">
              <a:buNone/>
            </a:pPr>
            <a:endParaRPr lang="en-US" dirty="0"/>
          </a:p>
          <a:p>
            <a:pPr marL="0" indent="0" algn="l" rtl="0">
              <a:buNone/>
            </a:pPr>
            <a:r>
              <a:rPr lang="en-US" dirty="0"/>
              <a:t>Musculoskeletal Bone fractures Bone pain Foot drop</a:t>
            </a:r>
            <a:endParaRPr lang="ar-IQ" dirty="0"/>
          </a:p>
        </p:txBody>
      </p:sp>
    </p:spTree>
    <p:extLst>
      <p:ext uri="{BB962C8B-B14F-4D97-AF65-F5344CB8AC3E}">
        <p14:creationId xmlns:p14="http://schemas.microsoft.com/office/powerpoint/2010/main" val="329814612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2729"/>
            <a:ext cx="10515600" cy="5854234"/>
          </a:xfrm>
        </p:spPr>
        <p:txBody>
          <a:bodyPr/>
          <a:lstStyle/>
          <a:p>
            <a:pPr marL="0" indent="0" algn="l" rtl="0">
              <a:buNone/>
            </a:pPr>
            <a:r>
              <a:rPr lang="en-US" b="1" dirty="0" smtClean="0"/>
              <a:t>Complications</a:t>
            </a:r>
          </a:p>
          <a:p>
            <a:pPr marL="0" indent="0" algn="l" rtl="0">
              <a:buNone/>
            </a:pPr>
            <a:r>
              <a:rPr lang="en-US" dirty="0"/>
              <a:t>Anemia due to decreased erythropoietin production, decreased RBC lifespan, bleeding in the GI tract from irritating toxins and ulcer formation, and blood loss in the dialysis circuit and dialyzer after HD has been </a:t>
            </a:r>
            <a:r>
              <a:rPr lang="en-US" dirty="0" smtClean="0"/>
              <a:t>completed</a:t>
            </a:r>
          </a:p>
          <a:p>
            <a:pPr marL="0" indent="0" algn="l" rtl="0">
              <a:buNone/>
            </a:pPr>
            <a:endParaRPr lang="en-US" dirty="0"/>
          </a:p>
          <a:p>
            <a:pPr marL="0" indent="0" algn="l" rtl="0">
              <a:buNone/>
            </a:pPr>
            <a:r>
              <a:rPr lang="en-US" dirty="0"/>
              <a:t>Bone disease and metastatic and vascular calcifications due to retention of phosphorus, low serum calcium levels, and abnormal vitamin D </a:t>
            </a:r>
            <a:r>
              <a:rPr lang="en-US" dirty="0" smtClean="0"/>
              <a:t>metabolism</a:t>
            </a:r>
            <a:endParaRPr lang="ar-IQ" dirty="0"/>
          </a:p>
        </p:txBody>
      </p:sp>
    </p:spTree>
    <p:extLst>
      <p:ext uri="{BB962C8B-B14F-4D97-AF65-F5344CB8AC3E}">
        <p14:creationId xmlns:p14="http://schemas.microsoft.com/office/powerpoint/2010/main" val="100386501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buNone/>
            </a:pPr>
            <a:r>
              <a:rPr lang="en-US" dirty="0"/>
              <a:t>Hyperkalemia due to decreased excretion, metabolic acidosis, catabolism, and excessive potassium intake from diet, medications, or IV solutions </a:t>
            </a:r>
            <a:endParaRPr lang="en-US" dirty="0" smtClean="0"/>
          </a:p>
          <a:p>
            <a:pPr marL="0" indent="0" algn="just" rtl="0">
              <a:buNone/>
            </a:pPr>
            <a:r>
              <a:rPr lang="en-US" dirty="0" smtClean="0"/>
              <a:t>Hypertension </a:t>
            </a:r>
            <a:r>
              <a:rPr lang="en-US" dirty="0"/>
              <a:t>due to sodium and water retention and malfunction of the renin–angiotensin–aldosterone system Pericarditis, pericardial effusion, and pericardial </a:t>
            </a:r>
            <a:r>
              <a:rPr lang="en-US" dirty="0" err="1"/>
              <a:t>tamponade</a:t>
            </a:r>
            <a:r>
              <a:rPr lang="en-US" dirty="0"/>
              <a:t> due to retention of uremic waste products and inadequate dialysis</a:t>
            </a:r>
            <a:endParaRPr lang="ar-IQ" dirty="0"/>
          </a:p>
          <a:p>
            <a:pPr marL="0" indent="0" algn="just" rtl="0">
              <a:buNone/>
            </a:pPr>
            <a:endParaRPr lang="ar-IQ" dirty="0"/>
          </a:p>
        </p:txBody>
      </p:sp>
    </p:spTree>
    <p:extLst>
      <p:ext uri="{BB962C8B-B14F-4D97-AF65-F5344CB8AC3E}">
        <p14:creationId xmlns:p14="http://schemas.microsoft.com/office/powerpoint/2010/main" val="403323803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9624"/>
            <a:ext cx="10515600" cy="5827339"/>
          </a:xfrm>
        </p:spPr>
        <p:txBody>
          <a:bodyPr/>
          <a:lstStyle/>
          <a:p>
            <a:pPr marL="0" indent="0" algn="just" rtl="0">
              <a:buNone/>
            </a:pPr>
            <a:r>
              <a:rPr lang="en-US" dirty="0"/>
              <a:t>Medical Management </a:t>
            </a:r>
            <a:endParaRPr lang="en-US" dirty="0" smtClean="0"/>
          </a:p>
          <a:p>
            <a:pPr marL="0" indent="0" algn="just" rtl="0">
              <a:buNone/>
            </a:pPr>
            <a:r>
              <a:rPr lang="en-US" dirty="0" smtClean="0"/>
              <a:t>The </a:t>
            </a:r>
            <a:r>
              <a:rPr lang="en-US" dirty="0"/>
              <a:t>goal of management is to maintain kidney function and homeostasis for as long as possible. All factors that contribute to ESKD and all factors that are reversible (e.g., obstruction) are identified and treated. Management is accomplished primarily with medications and diet therapy, although dialysis may also be needed to decrease the level of uremic waste products in the blood and to control electrolyte balance. The close collaboration of a renal dietitian is essential in dietary therapy. </a:t>
            </a:r>
            <a:endParaRPr lang="ar-IQ" dirty="0"/>
          </a:p>
        </p:txBody>
      </p:sp>
    </p:spTree>
    <p:extLst>
      <p:ext uri="{BB962C8B-B14F-4D97-AF65-F5344CB8AC3E}">
        <p14:creationId xmlns:p14="http://schemas.microsoft.com/office/powerpoint/2010/main" val="2834169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282"/>
            <a:ext cx="10515600" cy="5867681"/>
          </a:xfrm>
        </p:spPr>
        <p:txBody>
          <a:bodyPr/>
          <a:lstStyle/>
          <a:p>
            <a:pPr marL="0" indent="0" algn="just" rtl="0">
              <a:buNone/>
            </a:pPr>
            <a:r>
              <a:rPr lang="en-US" b="1" dirty="0" smtClean="0"/>
              <a:t>Specific Gravity </a:t>
            </a:r>
          </a:p>
          <a:p>
            <a:pPr marL="0" indent="0" algn="just" rtl="0">
              <a:buNone/>
            </a:pPr>
            <a:r>
              <a:rPr lang="en-US" dirty="0" smtClean="0"/>
              <a:t>Specific gravity is an expression of the degree of concentration of the urine that measures the density of a solution compared to the density of distilled water, which is 1.000. Specific gravity is altered by the presence of blood, protein, and casts in the urine. The normal range of urine specific gravity is 1.005 to 1.025 (</a:t>
            </a:r>
            <a:r>
              <a:rPr lang="en-US" dirty="0" err="1" smtClean="0"/>
              <a:t>Fischbach</a:t>
            </a:r>
            <a:r>
              <a:rPr lang="en-US" dirty="0" smtClean="0"/>
              <a:t> &amp; </a:t>
            </a:r>
            <a:r>
              <a:rPr lang="en-US" dirty="0" err="1" smtClean="0"/>
              <a:t>Fischbach</a:t>
            </a:r>
            <a:r>
              <a:rPr lang="en-US" dirty="0" smtClean="0"/>
              <a:t>, 2018; Norris, 2019). </a:t>
            </a:r>
            <a:endParaRPr lang="ar-IQ" dirty="0"/>
          </a:p>
        </p:txBody>
      </p:sp>
    </p:spTree>
    <p:extLst>
      <p:ext uri="{BB962C8B-B14F-4D97-AF65-F5344CB8AC3E}">
        <p14:creationId xmlns:p14="http://schemas.microsoft.com/office/powerpoint/2010/main" val="55195214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2729"/>
            <a:ext cx="10515600" cy="5854234"/>
          </a:xfrm>
        </p:spPr>
        <p:txBody>
          <a:bodyPr/>
          <a:lstStyle/>
          <a:p>
            <a:pPr marL="0" indent="0" algn="just" rtl="0">
              <a:buNone/>
            </a:pPr>
            <a:r>
              <a:rPr lang="en-US" dirty="0"/>
              <a:t>Pharmacologic </a:t>
            </a:r>
            <a:r>
              <a:rPr lang="en-US" dirty="0" smtClean="0"/>
              <a:t>Therapy</a:t>
            </a:r>
          </a:p>
          <a:p>
            <a:pPr marL="0" indent="0" algn="just" rtl="0">
              <a:buNone/>
            </a:pPr>
            <a:r>
              <a:rPr lang="en-US" dirty="0" smtClean="0"/>
              <a:t> </a:t>
            </a:r>
            <a:r>
              <a:rPr lang="en-US" dirty="0"/>
              <a:t>Complications can be prevented or delayed with the appropriate medication. Phosphate-binding agents, calcium and vitamin D supplements, antihypertensive and cardiac medications, as well as recombinant human erythropoietin are frequently </a:t>
            </a:r>
            <a:r>
              <a:rPr lang="en-US" dirty="0" smtClean="0"/>
              <a:t>prescribed</a:t>
            </a:r>
          </a:p>
          <a:p>
            <a:pPr marL="0" indent="0" algn="just" rtl="0">
              <a:buNone/>
            </a:pPr>
            <a:endParaRPr lang="en-US" dirty="0"/>
          </a:p>
          <a:p>
            <a:pPr marL="0" indent="0" algn="just" rtl="0">
              <a:buNone/>
            </a:pPr>
            <a:r>
              <a:rPr lang="en-US" dirty="0"/>
              <a:t>Calcium and Phosphorus Binders </a:t>
            </a:r>
            <a:r>
              <a:rPr lang="en-US" dirty="0" err="1"/>
              <a:t>Hyperphosphatemia</a:t>
            </a:r>
            <a:r>
              <a:rPr lang="en-US" dirty="0"/>
              <a:t> and </a:t>
            </a:r>
            <a:r>
              <a:rPr lang="en-US" dirty="0" err="1"/>
              <a:t>hypocalcemia</a:t>
            </a:r>
            <a:r>
              <a:rPr lang="en-US" dirty="0"/>
              <a:t> are treated with medications that bind dietary phosphorus in the GI tract</a:t>
            </a:r>
            <a:endParaRPr lang="ar-IQ" dirty="0"/>
          </a:p>
        </p:txBody>
      </p:sp>
    </p:spTree>
    <p:extLst>
      <p:ext uri="{BB962C8B-B14F-4D97-AF65-F5344CB8AC3E}">
        <p14:creationId xmlns:p14="http://schemas.microsoft.com/office/powerpoint/2010/main" val="350915103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9965"/>
            <a:ext cx="10515600" cy="5786998"/>
          </a:xfrm>
        </p:spPr>
        <p:txBody>
          <a:bodyPr/>
          <a:lstStyle/>
          <a:p>
            <a:pPr marL="0" indent="0" algn="just" rtl="0">
              <a:buNone/>
            </a:pPr>
            <a:r>
              <a:rPr lang="en-US" dirty="0"/>
              <a:t>Antihypertensive and Cardiovascular Agents Hypertension is managed by intravascular volume control and a variety of antihypertensive agents (</a:t>
            </a:r>
            <a:r>
              <a:rPr lang="en-US" dirty="0" err="1"/>
              <a:t>Schonder</a:t>
            </a:r>
            <a:r>
              <a:rPr lang="en-US" dirty="0"/>
              <a:t>, 2017). Heart failure and pulmonary edema may also require treatment with fluid restriction, low-sodium diets, diuretic agents, inotropic agents, and </a:t>
            </a:r>
            <a:r>
              <a:rPr lang="en-US" dirty="0" smtClean="0"/>
              <a:t>dialysis</a:t>
            </a:r>
          </a:p>
          <a:p>
            <a:pPr marL="0" indent="0" algn="just" rtl="0">
              <a:buNone/>
            </a:pPr>
            <a:endParaRPr lang="en-US" dirty="0"/>
          </a:p>
          <a:p>
            <a:pPr marL="0" indent="0" algn="just" rtl="0">
              <a:buNone/>
            </a:pPr>
            <a:r>
              <a:rPr lang="en-US" dirty="0"/>
              <a:t>Erythropoietin Anemia associated with ESKD is treated with erythrocyte-stimulating agents (recombinant human erythropoietin). Patients with anemia present with nonspecific symptoms, such as malaise, general fatigability, and decreased activity tolerance. Erythrocyte stimulation therapy is initiated to achieve a target hemoglobin of 10 to 11 g/</a:t>
            </a:r>
            <a:r>
              <a:rPr lang="en-US" dirty="0" err="1"/>
              <a:t>dL</a:t>
            </a:r>
            <a:r>
              <a:rPr lang="en-US" dirty="0"/>
              <a:t>, which generally alleviates many of the symptoms of anemia without causing an increased risk of death and cardiovascular complications</a:t>
            </a:r>
            <a:endParaRPr lang="ar-IQ" dirty="0"/>
          </a:p>
        </p:txBody>
      </p:sp>
    </p:spTree>
    <p:extLst>
      <p:ext uri="{BB962C8B-B14F-4D97-AF65-F5344CB8AC3E}">
        <p14:creationId xmlns:p14="http://schemas.microsoft.com/office/powerpoint/2010/main" val="417627155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4753" y="416859"/>
            <a:ext cx="10515600" cy="5934916"/>
          </a:xfrm>
        </p:spPr>
        <p:txBody>
          <a:bodyPr/>
          <a:lstStyle/>
          <a:p>
            <a:pPr marL="0" indent="0" algn="just" rtl="0">
              <a:buNone/>
            </a:pPr>
            <a:r>
              <a:rPr lang="en-US" dirty="0"/>
              <a:t>Nutritional </a:t>
            </a:r>
            <a:r>
              <a:rPr lang="en-US" dirty="0" smtClean="0"/>
              <a:t>Therapy</a:t>
            </a:r>
          </a:p>
          <a:p>
            <a:pPr marL="0" indent="0" algn="just" rtl="0">
              <a:buNone/>
            </a:pPr>
            <a:r>
              <a:rPr lang="en-US" dirty="0" smtClean="0"/>
              <a:t> </a:t>
            </a:r>
            <a:r>
              <a:rPr lang="en-US" dirty="0"/>
              <a:t>A referral to a renal dietitian is essential. Dietary intervention is necessary with deterioration of renal function and includes careful regulation of protein intake, fluid intake to balance fluid losses, and restriction of potassium and </a:t>
            </a:r>
            <a:r>
              <a:rPr lang="en-US" dirty="0" smtClean="0"/>
              <a:t>sodium</a:t>
            </a:r>
          </a:p>
          <a:p>
            <a:pPr marL="0" indent="0" algn="just" rtl="0">
              <a:buNone/>
            </a:pPr>
            <a:endParaRPr lang="en-US" dirty="0"/>
          </a:p>
          <a:p>
            <a:pPr marL="0" indent="0" algn="just" rtl="0">
              <a:buNone/>
            </a:pPr>
            <a:r>
              <a:rPr lang="en-US" dirty="0"/>
              <a:t>Dialysis </a:t>
            </a:r>
            <a:endParaRPr lang="en-US" dirty="0" smtClean="0"/>
          </a:p>
          <a:p>
            <a:pPr marL="0" indent="0" algn="just" rtl="0">
              <a:buNone/>
            </a:pPr>
            <a:r>
              <a:rPr lang="en-US" dirty="0" smtClean="0"/>
              <a:t>The </a:t>
            </a:r>
            <a:r>
              <a:rPr lang="en-US" dirty="0"/>
              <a:t>patient with increasing symptoms of kidney disease is referred to a dialysis and transplantation center early in the course of progressive kidney disease. Dialysis is usually initiated when the patient cannot maintain a reasonable quality of life with conservative treatment. </a:t>
            </a:r>
            <a:endParaRPr lang="ar-IQ" dirty="0"/>
          </a:p>
        </p:txBody>
      </p:sp>
    </p:spTree>
    <p:extLst>
      <p:ext uri="{BB962C8B-B14F-4D97-AF65-F5344CB8AC3E}">
        <p14:creationId xmlns:p14="http://schemas.microsoft.com/office/powerpoint/2010/main" val="39612448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l" rtl="0">
              <a:buNone/>
            </a:pPr>
            <a:r>
              <a:rPr lang="en-US" dirty="0"/>
              <a:t>NURSING DIAGNOSIS: </a:t>
            </a:r>
            <a:r>
              <a:rPr lang="en-US" dirty="0" err="1"/>
              <a:t>Hypervolaemia</a:t>
            </a:r>
            <a:r>
              <a:rPr lang="en-US" dirty="0"/>
              <a:t> associated with decreased urine output, dietary excesses, and retention of sodium and water </a:t>
            </a:r>
            <a:endParaRPr lang="en-US" dirty="0" smtClean="0"/>
          </a:p>
          <a:p>
            <a:pPr marL="0" indent="0" algn="l" rtl="0">
              <a:buNone/>
            </a:pPr>
            <a:endParaRPr lang="en-US" dirty="0"/>
          </a:p>
          <a:p>
            <a:pPr marL="0" indent="0" algn="l" rtl="0">
              <a:buNone/>
            </a:pPr>
            <a:r>
              <a:rPr lang="en-US" dirty="0"/>
              <a:t>Assess fluid status: </a:t>
            </a:r>
            <a:endParaRPr lang="en-US" dirty="0" smtClean="0"/>
          </a:p>
          <a:p>
            <a:pPr marL="0" indent="0" algn="l" rtl="0">
              <a:buNone/>
            </a:pPr>
            <a:r>
              <a:rPr lang="en-US" dirty="0" smtClean="0"/>
              <a:t>Daily </a:t>
            </a:r>
            <a:r>
              <a:rPr lang="en-US" dirty="0"/>
              <a:t>weight Intake and output balance Skin turgor and presence of edema Distention of neck veins Blood pressure, pulse rate, and rhythm Respiratory rate and effort </a:t>
            </a:r>
            <a:endParaRPr lang="en-US" dirty="0" smtClean="0"/>
          </a:p>
          <a:p>
            <a:pPr marL="0" indent="0" algn="l" rtl="0">
              <a:buNone/>
            </a:pPr>
            <a:endParaRPr lang="en-US" dirty="0"/>
          </a:p>
          <a:p>
            <a:pPr marL="0" indent="0" algn="l" rtl="0">
              <a:buNone/>
            </a:pPr>
            <a:r>
              <a:rPr lang="en-US" dirty="0"/>
              <a:t>Limit fluid intake to prescribed volume. Identify potential sources of fluid: Medications and fluids used to take or administer medications: oral and IV Foods </a:t>
            </a:r>
            <a:endParaRPr lang="ar-IQ" dirty="0"/>
          </a:p>
        </p:txBody>
      </p:sp>
    </p:spTree>
    <p:extLst>
      <p:ext uri="{BB962C8B-B14F-4D97-AF65-F5344CB8AC3E}">
        <p14:creationId xmlns:p14="http://schemas.microsoft.com/office/powerpoint/2010/main" val="31668839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7859" y="389965"/>
            <a:ext cx="10515600" cy="5908022"/>
          </a:xfrm>
        </p:spPr>
        <p:txBody>
          <a:bodyPr>
            <a:normAutofit lnSpcReduction="10000"/>
          </a:bodyPr>
          <a:lstStyle/>
          <a:p>
            <a:pPr marL="0" indent="0" algn="just" rtl="0">
              <a:buNone/>
            </a:pPr>
            <a:r>
              <a:rPr lang="en-US" dirty="0"/>
              <a:t>Explain to patient and family the rationale for fluid restriction. Assist patient to cope with the discomforts resulting from fluid restriction. Provide or encourage frequent oral hygiene</a:t>
            </a:r>
            <a:r>
              <a:rPr lang="en-US" dirty="0" smtClean="0"/>
              <a:t>. </a:t>
            </a:r>
          </a:p>
          <a:p>
            <a:pPr marL="0" indent="0" algn="just" rtl="0">
              <a:buNone/>
            </a:pPr>
            <a:endParaRPr lang="en-US" dirty="0"/>
          </a:p>
          <a:p>
            <a:pPr marL="0" indent="0" algn="just" rtl="0">
              <a:buNone/>
            </a:pPr>
            <a:r>
              <a:rPr lang="en-US" dirty="0"/>
              <a:t>NURSING DIAGNOSIS: Impaired nutritional intake associated with anorexia, nausea, vomiting, dietary restrictions, and altered oral mucous </a:t>
            </a:r>
            <a:r>
              <a:rPr lang="en-US" dirty="0" smtClean="0"/>
              <a:t>membranes</a:t>
            </a:r>
          </a:p>
          <a:p>
            <a:pPr marL="0" indent="0" algn="just" rtl="0">
              <a:buNone/>
            </a:pPr>
            <a:endParaRPr lang="en-US" dirty="0"/>
          </a:p>
          <a:p>
            <a:pPr marL="0" indent="0" algn="just" rtl="0">
              <a:buNone/>
            </a:pPr>
            <a:r>
              <a:rPr lang="en-US" dirty="0"/>
              <a:t>Consult with renal dietitian for recommendations regarding appropriate diet: potassium, phosphorus, sodium restrictions, and protein requirements </a:t>
            </a:r>
            <a:endParaRPr lang="en-US" dirty="0" smtClean="0"/>
          </a:p>
          <a:p>
            <a:pPr marL="0" indent="0" algn="just" rtl="0">
              <a:buNone/>
            </a:pPr>
            <a:r>
              <a:rPr lang="en-US" dirty="0" smtClean="0"/>
              <a:t>Assess </a:t>
            </a:r>
            <a:r>
              <a:rPr lang="en-US" dirty="0"/>
              <a:t>nutritional status: Weight changes Laboratory values (serum electrolyte, blood urea nitrogen [BUN], creatinine, protein, transferrin, and iron levels)</a:t>
            </a:r>
            <a:endParaRPr lang="ar-IQ" dirty="0"/>
          </a:p>
        </p:txBody>
      </p:sp>
    </p:spTree>
    <p:extLst>
      <p:ext uri="{BB962C8B-B14F-4D97-AF65-F5344CB8AC3E}">
        <p14:creationId xmlns:p14="http://schemas.microsoft.com/office/powerpoint/2010/main" val="340614619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1988" y="578223"/>
            <a:ext cx="10515600" cy="5881128"/>
          </a:xfrm>
        </p:spPr>
        <p:txBody>
          <a:bodyPr/>
          <a:lstStyle/>
          <a:p>
            <a:pPr marL="0" indent="0" algn="just" rtl="0">
              <a:buNone/>
            </a:pPr>
            <a:r>
              <a:rPr lang="en-US" dirty="0"/>
              <a:t>Assess patient’s nutritional dietary patterns: Diet history Food preferences Calorie counts Assess for factors contributing to altered nutritional intake: Anorexia, nausea, or vomiting Diet unpalatable to patient Depression Lack of understanding of dietary restrictions Stomatitis </a:t>
            </a:r>
            <a:endParaRPr lang="en-US" dirty="0" smtClean="0"/>
          </a:p>
          <a:p>
            <a:pPr marL="0" indent="0" algn="just" rtl="0">
              <a:buNone/>
            </a:pPr>
            <a:endParaRPr lang="en-US" dirty="0"/>
          </a:p>
          <a:p>
            <a:pPr marL="0" indent="0" algn="just" rtl="0">
              <a:buNone/>
            </a:pPr>
            <a:r>
              <a:rPr lang="en-US" dirty="0"/>
              <a:t>Provide patient’s food preferences within dietary restrictions</a:t>
            </a:r>
            <a:r>
              <a:rPr lang="en-US" dirty="0" smtClean="0"/>
              <a:t>.</a:t>
            </a:r>
          </a:p>
          <a:p>
            <a:pPr marL="0" indent="0" algn="just" rtl="0">
              <a:buNone/>
            </a:pPr>
            <a:endParaRPr lang="en-US" dirty="0"/>
          </a:p>
          <a:p>
            <a:pPr marL="0" indent="0" algn="just" rtl="0">
              <a:buNone/>
            </a:pPr>
            <a:r>
              <a:rPr lang="en-US" dirty="0"/>
              <a:t>Promote intake of high–biologic-value protein foods: eggs, fish, meats. Encourage </a:t>
            </a:r>
            <a:r>
              <a:rPr lang="en-US" dirty="0" err="1"/>
              <a:t>highcalorie</a:t>
            </a:r>
            <a:r>
              <a:rPr lang="en-US" dirty="0"/>
              <a:t>, </a:t>
            </a:r>
            <a:r>
              <a:rPr lang="en-US" dirty="0" err="1"/>
              <a:t>lowphosphorus</a:t>
            </a:r>
            <a:r>
              <a:rPr lang="en-US" dirty="0"/>
              <a:t>, </a:t>
            </a:r>
            <a:r>
              <a:rPr lang="en-US" dirty="0" err="1"/>
              <a:t>lowsodium</a:t>
            </a:r>
            <a:r>
              <a:rPr lang="en-US" dirty="0"/>
              <a:t>, and </a:t>
            </a:r>
            <a:r>
              <a:rPr lang="en-US" dirty="0" err="1"/>
              <a:t>lowpotassium</a:t>
            </a:r>
            <a:r>
              <a:rPr lang="en-US" dirty="0"/>
              <a:t> snacks between meals. Alter schedule of medications so that they are not given immediately before meals (except for phosphate binders which are given with the first bite of food). </a:t>
            </a:r>
            <a:r>
              <a:rPr lang="en-US" dirty="0" smtClean="0"/>
              <a:t> </a:t>
            </a:r>
            <a:endParaRPr lang="ar-IQ" dirty="0"/>
          </a:p>
        </p:txBody>
      </p:sp>
    </p:spTree>
    <p:extLst>
      <p:ext uri="{BB962C8B-B14F-4D97-AF65-F5344CB8AC3E}">
        <p14:creationId xmlns:p14="http://schemas.microsoft.com/office/powerpoint/2010/main" val="260827677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9624"/>
            <a:ext cx="10515600" cy="5827339"/>
          </a:xfrm>
        </p:spPr>
        <p:txBody>
          <a:bodyPr/>
          <a:lstStyle/>
          <a:p>
            <a:pPr marL="0" indent="0" algn="just" rtl="0">
              <a:buNone/>
            </a:pPr>
            <a:r>
              <a:rPr lang="en-US" dirty="0"/>
              <a:t>RENAL REPLACEMENT THERAPY </a:t>
            </a:r>
            <a:endParaRPr lang="en-US" dirty="0" smtClean="0"/>
          </a:p>
          <a:p>
            <a:pPr marL="0" indent="0" algn="just" rtl="0">
              <a:buNone/>
            </a:pPr>
            <a:r>
              <a:rPr lang="en-US" dirty="0" smtClean="0"/>
              <a:t>(</a:t>
            </a:r>
            <a:r>
              <a:rPr lang="en-US" dirty="0"/>
              <a:t>RRT) The use of RRT becomes necessary when the kidneys can no longer remove wastes, maintain electrolytes, and regulate fluid balance. This can occur rapidly or over a long period of time, and the need for replacement therapy can be acute 4203 (short term) or chronic (long term). RRT includes the various types of dialysis and kidney transplantation</a:t>
            </a:r>
            <a:endParaRPr lang="ar-IQ" dirty="0"/>
          </a:p>
        </p:txBody>
      </p:sp>
    </p:spTree>
    <p:extLst>
      <p:ext uri="{BB962C8B-B14F-4D97-AF65-F5344CB8AC3E}">
        <p14:creationId xmlns:p14="http://schemas.microsoft.com/office/powerpoint/2010/main" val="339182388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2047"/>
            <a:ext cx="10515600" cy="5934916"/>
          </a:xfrm>
        </p:spPr>
        <p:txBody>
          <a:bodyPr/>
          <a:lstStyle/>
          <a:p>
            <a:pPr marL="0" indent="0" algn="just" rtl="0">
              <a:lnSpc>
                <a:spcPct val="150000"/>
              </a:lnSpc>
              <a:buNone/>
            </a:pPr>
            <a:r>
              <a:rPr lang="en-US" dirty="0"/>
              <a:t>Dialysis Types of dialysis include HD, CRRT, and PD. Acute or urgent dialysis is indicated when there is a high and increasing level of serum potassium, fluid overload, or impending pulmonary edema, increasing acidosis, pericarditis, and advanced uremia. It may also be used to remove medications or toxins (poisoning or medication overdose) from the blood or for edema or hypertension that does not respond to other treatment, and hyperkalemia. </a:t>
            </a:r>
            <a:endParaRPr lang="ar-IQ" dirty="0"/>
          </a:p>
        </p:txBody>
      </p:sp>
    </p:spTree>
    <p:extLst>
      <p:ext uri="{BB962C8B-B14F-4D97-AF65-F5344CB8AC3E}">
        <p14:creationId xmlns:p14="http://schemas.microsoft.com/office/powerpoint/2010/main" val="51874318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2047"/>
            <a:ext cx="10515600" cy="5934916"/>
          </a:xfrm>
        </p:spPr>
        <p:txBody>
          <a:bodyPr/>
          <a:lstStyle/>
          <a:p>
            <a:pPr marL="0" indent="0" algn="just" rtl="0">
              <a:buNone/>
            </a:pPr>
            <a:r>
              <a:rPr lang="en-US" dirty="0"/>
              <a:t>Chronic or maintenance dialysis is indicated in advanced CKD and ESKD in the following instances: the presence of uremic signs and symptoms affecting all body systems (nausea and vomiting, severe anorexia, increasing lethargy, mental confusion), hyperkalemia, fluid overload not responsive to diuretics and fluid restriction, and a general lack of well-being. An urgent indication for dialysis in patients with kidney disease is pericardial friction rub, which is indicative of uremic pericarditis.</a:t>
            </a:r>
            <a:endParaRPr lang="ar-IQ" dirty="0"/>
          </a:p>
        </p:txBody>
      </p:sp>
    </p:spTree>
    <p:extLst>
      <p:ext uri="{BB962C8B-B14F-4D97-AF65-F5344CB8AC3E}">
        <p14:creationId xmlns:p14="http://schemas.microsoft.com/office/powerpoint/2010/main" val="31592199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buNone/>
            </a:pPr>
            <a:r>
              <a:rPr lang="en-US" b="1" dirty="0"/>
              <a:t>Hemodialysis (HD) </a:t>
            </a:r>
            <a:endParaRPr lang="en-US" b="1" dirty="0" smtClean="0"/>
          </a:p>
          <a:p>
            <a:pPr marL="0" indent="0" algn="just" rtl="0">
              <a:buNone/>
            </a:pPr>
            <a:r>
              <a:rPr lang="en-US" dirty="0" smtClean="0"/>
              <a:t>HD </a:t>
            </a:r>
            <a:r>
              <a:rPr lang="en-US" dirty="0"/>
              <a:t>is used for patients who are acutely ill and require short-term dialysis for days to weeks until kidney function resumes, as in patients with AKI, and for patients with advanced CKD and ESKD who require long-term or permanent RRT. HD prevents death but does not cure kidney disease and does not compensate for the loss of endocrine or metabolic activities of the kidneys. Approximately 62.7% of patients requiring long-term RRT are on chronic HD (USRDS, 2019). Most patients receive intermittent HD that involves treatments three times a week with an average treatment duration of 3 to 4 hours in an outpatient setting. HD can also be performed at home by the patient and a caregiver. See later discussion on home HD</a:t>
            </a:r>
            <a:endParaRPr lang="ar-IQ" dirty="0"/>
          </a:p>
        </p:txBody>
      </p:sp>
    </p:spTree>
    <p:extLst>
      <p:ext uri="{BB962C8B-B14F-4D97-AF65-F5344CB8AC3E}">
        <p14:creationId xmlns:p14="http://schemas.microsoft.com/office/powerpoint/2010/main" val="2657104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15153"/>
            <a:ext cx="10515600" cy="5961810"/>
          </a:xfrm>
        </p:spPr>
        <p:txBody>
          <a:bodyPr/>
          <a:lstStyle/>
          <a:p>
            <a:pPr marL="0" indent="0" algn="just" rtl="0">
              <a:buNone/>
            </a:pPr>
            <a:r>
              <a:rPr lang="en-US" b="1" dirty="0" smtClean="0"/>
              <a:t>Osmolality </a:t>
            </a:r>
          </a:p>
          <a:p>
            <a:pPr marL="0" indent="0" algn="just" rtl="0">
              <a:buNone/>
            </a:pPr>
            <a:r>
              <a:rPr lang="en-US" dirty="0" smtClean="0"/>
              <a:t>Osmolality is the most accurate measurement of the kidney’s ability to dilute and concentrate urine. It measures the number of solute particles in a kilogram of water. Serum and urine osmolality are measured simultaneously to assess the body’s fluid status. In healthy adults, serum osmolality is 275 to 290 </a:t>
            </a:r>
            <a:r>
              <a:rPr lang="en-US" dirty="0" err="1" smtClean="0"/>
              <a:t>mOsm</a:t>
            </a:r>
            <a:r>
              <a:rPr lang="en-US" dirty="0" smtClean="0"/>
              <a:t>/kg, and normal urine osmolality is 200 to 800 </a:t>
            </a:r>
            <a:r>
              <a:rPr lang="en-US" dirty="0" err="1" smtClean="0"/>
              <a:t>mOsm</a:t>
            </a:r>
            <a:r>
              <a:rPr lang="en-US" dirty="0" smtClean="0"/>
              <a:t>/kg. For a 24- hour urine sample, the normal value is 300 to 900 </a:t>
            </a:r>
            <a:r>
              <a:rPr lang="en-US" dirty="0" err="1" smtClean="0"/>
              <a:t>mOsm</a:t>
            </a:r>
            <a:r>
              <a:rPr lang="en-US" dirty="0" smtClean="0"/>
              <a:t>/kg (</a:t>
            </a:r>
            <a:r>
              <a:rPr lang="en-US" dirty="0" err="1" smtClean="0"/>
              <a:t>Fischbach</a:t>
            </a:r>
            <a:r>
              <a:rPr lang="en-US" dirty="0" smtClean="0"/>
              <a:t> &amp; </a:t>
            </a:r>
            <a:r>
              <a:rPr lang="en-US" dirty="0" err="1" smtClean="0"/>
              <a:t>Fischbach</a:t>
            </a:r>
            <a:r>
              <a:rPr lang="en-US" dirty="0" smtClean="0"/>
              <a:t>, 2018). </a:t>
            </a:r>
            <a:endParaRPr lang="ar-IQ" dirty="0"/>
          </a:p>
        </p:txBody>
      </p:sp>
    </p:spTree>
    <p:extLst>
      <p:ext uri="{BB962C8B-B14F-4D97-AF65-F5344CB8AC3E}">
        <p14:creationId xmlns:p14="http://schemas.microsoft.com/office/powerpoint/2010/main" val="219298519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282"/>
            <a:ext cx="10515600" cy="5867681"/>
          </a:xfrm>
        </p:spPr>
        <p:txBody>
          <a:bodyPr>
            <a:normAutofit/>
          </a:bodyPr>
          <a:lstStyle/>
          <a:p>
            <a:pPr marL="0" indent="0" algn="just" rtl="0">
              <a:buNone/>
            </a:pPr>
            <a:r>
              <a:rPr lang="en-US" dirty="0"/>
              <a:t>Diffusion, osmosis, and ultrafiltration are the principles on which HD is based (see Chapter 10). The toxins and wastes in the blood are removed by diffusion—that is, they move from an area of higher concentration in the blood to an area of lower concentration in the dialysate. The dialysate is a solution that circulates through the dialyzer, made up of all the electrolytes in their ideal extracellular concentrations. The electrolyte level in the patient’s blood can be brought under control by properly adjusting the electrolytes in the dialysate solution</a:t>
            </a:r>
            <a:r>
              <a:rPr lang="en-US" dirty="0" smtClean="0"/>
              <a:t>..</a:t>
            </a:r>
            <a:endParaRPr lang="ar-IQ" dirty="0"/>
          </a:p>
        </p:txBody>
      </p:sp>
    </p:spTree>
    <p:extLst>
      <p:ext uri="{BB962C8B-B14F-4D97-AF65-F5344CB8AC3E}">
        <p14:creationId xmlns:p14="http://schemas.microsoft.com/office/powerpoint/2010/main" val="16817998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4411" y="494366"/>
            <a:ext cx="10515600" cy="5677833"/>
          </a:xfrm>
        </p:spPr>
        <p:txBody>
          <a:bodyPr/>
          <a:lstStyle/>
          <a:p>
            <a:pPr marL="0" indent="0" algn="just" rtl="0">
              <a:buNone/>
            </a:pPr>
            <a:r>
              <a:rPr lang="en-US" dirty="0"/>
              <a:t>The semipermeable membrane impedes the diffusion of large molecules, such as RBCs and proteins. Excess fluid is removed from the blood by osmosis, in which water moves from an area of low concentration potential (the blood) to an area of high concentration potential (the dialysate bath). In ultrafiltration, fluid moves under high pressure to an area of lower pressure. This process is much more efficient than osmosis for fluid removal and is accomplished by applying negative pressure (a suctioning-type force) to the dialysis membrane. Because patients with ESKD requiring dialysis usually cannot excrete enough water, this force is necessary to remove fluid to achieve fluid balance</a:t>
            </a:r>
            <a:endParaRPr lang="ar-IQ" dirty="0"/>
          </a:p>
        </p:txBody>
      </p:sp>
    </p:spTree>
    <p:extLst>
      <p:ext uri="{BB962C8B-B14F-4D97-AF65-F5344CB8AC3E}">
        <p14:creationId xmlns:p14="http://schemas.microsoft.com/office/powerpoint/2010/main" val="412067288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15153"/>
            <a:ext cx="10515600" cy="5961810"/>
          </a:xfrm>
        </p:spPr>
        <p:txBody>
          <a:bodyPr/>
          <a:lstStyle/>
          <a:p>
            <a:pPr marL="0" indent="0" algn="just" rtl="0">
              <a:buNone/>
            </a:pPr>
            <a:r>
              <a:rPr lang="en-US" dirty="0"/>
              <a:t>Dialyzers </a:t>
            </a:r>
            <a:r>
              <a:rPr lang="en-US" dirty="0" err="1"/>
              <a:t>Dialyzers</a:t>
            </a:r>
            <a:r>
              <a:rPr lang="en-US" dirty="0"/>
              <a:t> are hollow-fiber devices containing thousands of tiny capillary tubes that carry the blood through the artificial kidney. The tubes are porous and act as a semipermeable membrane, allowing toxins, fluid, and electrolytes to pass across the membrane. The constant flow of the solution maintains the concentration gradient to facilitate the exchange of wastes from the blood across the semipermeable membrane into the dialysate solution, where they are removed and </a:t>
            </a:r>
            <a:r>
              <a:rPr lang="en-US" dirty="0" smtClean="0"/>
              <a:t>discarded</a:t>
            </a:r>
          </a:p>
          <a:p>
            <a:pPr marL="0" indent="0" algn="just" rtl="0">
              <a:buNone/>
            </a:pPr>
            <a:endParaRPr lang="ar-IQ" dirty="0"/>
          </a:p>
        </p:txBody>
      </p:sp>
    </p:spTree>
    <p:extLst>
      <p:ext uri="{BB962C8B-B14F-4D97-AF65-F5344CB8AC3E}">
        <p14:creationId xmlns:p14="http://schemas.microsoft.com/office/powerpoint/2010/main" val="333062163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2388"/>
            <a:ext cx="10515600" cy="5894575"/>
          </a:xfrm>
        </p:spPr>
        <p:txBody>
          <a:bodyPr>
            <a:normAutofit/>
          </a:bodyPr>
          <a:lstStyle/>
          <a:p>
            <a:pPr marL="0" indent="0" algn="just" rtl="0">
              <a:buNone/>
            </a:pPr>
            <a:r>
              <a:rPr lang="en-US" dirty="0"/>
              <a:t>Vascular Access </a:t>
            </a:r>
            <a:endParaRPr lang="en-US" dirty="0" smtClean="0"/>
          </a:p>
          <a:p>
            <a:pPr marL="0" indent="0" algn="just" rtl="0">
              <a:buNone/>
            </a:pPr>
            <a:r>
              <a:rPr lang="en-US" dirty="0" smtClean="0"/>
              <a:t>Access </a:t>
            </a:r>
            <a:r>
              <a:rPr lang="en-US" dirty="0"/>
              <a:t>to the patient’s vascular system must be established to allow blood to be removed, cleansed, and returned to the patient’s vascular system at the rapid rates of 300 and 500 mL/min. Several types of access can be surgically created or placed during procedures performed in interventional radiology suites or at the bedside</a:t>
            </a:r>
            <a:r>
              <a:rPr lang="en-US" dirty="0" smtClean="0"/>
              <a:t>.</a:t>
            </a:r>
          </a:p>
          <a:p>
            <a:pPr marL="0" indent="0" algn="just" rtl="0">
              <a:buNone/>
            </a:pPr>
            <a:endParaRPr lang="en-US" dirty="0"/>
          </a:p>
          <a:p>
            <a:pPr marL="0" indent="0" algn="just" rtl="0">
              <a:buNone/>
            </a:pPr>
            <a:r>
              <a:rPr lang="en-US" dirty="0"/>
              <a:t>Vascular Access Devices Immediate access to the patient’s circulation for acute HD is achieved by inserting a double-lumen, </a:t>
            </a:r>
            <a:r>
              <a:rPr lang="en-US" dirty="0" err="1"/>
              <a:t>noncuffed</a:t>
            </a:r>
            <a:r>
              <a:rPr lang="en-US" dirty="0"/>
              <a:t>, large-bore catheter into the right or left internal jugular or femoral vein of either leg by the physician, nurse practitioner, or physician assistant (see Fig. 48-4). The </a:t>
            </a:r>
            <a:r>
              <a:rPr lang="en-US" dirty="0" err="1"/>
              <a:t>subclavian</a:t>
            </a:r>
            <a:r>
              <a:rPr lang="en-US" dirty="0"/>
              <a:t> vein is rarely used as there is an increased risk for central stenosis (Pryor &amp; </a:t>
            </a:r>
            <a:r>
              <a:rPr lang="en-US" dirty="0" err="1"/>
              <a:t>Brouwer</a:t>
            </a:r>
            <a:r>
              <a:rPr lang="en-US" dirty="0"/>
              <a:t>-Maier, 2017). </a:t>
            </a:r>
            <a:endParaRPr lang="ar-IQ" dirty="0"/>
          </a:p>
        </p:txBody>
      </p:sp>
    </p:spTree>
    <p:extLst>
      <p:ext uri="{BB962C8B-B14F-4D97-AF65-F5344CB8AC3E}">
        <p14:creationId xmlns:p14="http://schemas.microsoft.com/office/powerpoint/2010/main" val="166096339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3412"/>
            <a:ext cx="10515600" cy="5773551"/>
          </a:xfrm>
        </p:spPr>
        <p:txBody>
          <a:bodyPr/>
          <a:lstStyle/>
          <a:p>
            <a:pPr marL="0" indent="0" algn="just" rtl="0">
              <a:buNone/>
            </a:pPr>
            <a:r>
              <a:rPr lang="en-US" dirty="0"/>
              <a:t>This method of vascular access involves some risk (e.g., hematoma, bleeding, pneumothorax, infection, thrombosis of the vein, inadequate flow). The catheter is removed when no longer needed (e.g., because the patient’s condition has improved or another type of permanent access has been established).</a:t>
            </a:r>
            <a:endParaRPr lang="ar-IQ" dirty="0"/>
          </a:p>
          <a:p>
            <a:pPr marL="0" indent="0" algn="just" rtl="0">
              <a:buNone/>
            </a:pPr>
            <a:endParaRPr lang="ar-IQ" dirty="0"/>
          </a:p>
        </p:txBody>
      </p:sp>
    </p:spTree>
    <p:extLst>
      <p:ext uri="{BB962C8B-B14F-4D97-AF65-F5344CB8AC3E}">
        <p14:creationId xmlns:p14="http://schemas.microsoft.com/office/powerpoint/2010/main" val="309586084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2388"/>
            <a:ext cx="10515600" cy="5894575"/>
          </a:xfrm>
        </p:spPr>
        <p:txBody>
          <a:bodyPr/>
          <a:lstStyle/>
          <a:p>
            <a:pPr marL="0" indent="0" algn="just" rtl="0">
              <a:buNone/>
            </a:pPr>
            <a:r>
              <a:rPr lang="en-US" dirty="0" err="1"/>
              <a:t>Arteriovenous</a:t>
            </a:r>
            <a:r>
              <a:rPr lang="en-US" dirty="0"/>
              <a:t> Fistula The preferred method of permanent vascular access for dialysis is an </a:t>
            </a:r>
            <a:r>
              <a:rPr lang="en-US" dirty="0" err="1"/>
              <a:t>arteriovenous</a:t>
            </a:r>
            <a:r>
              <a:rPr lang="en-US" dirty="0"/>
              <a:t> fistula (AVF) that is created surgically (usually in the forearm) by anastomosing (joining) an artery to a vein, either side to side or end to side (see Fig. 48-5A). Needles are inserted into the vessel to obtain blood flow which is adequate to pass through the </a:t>
            </a:r>
            <a:r>
              <a:rPr lang="en-US" dirty="0" smtClean="0"/>
              <a:t>dialyze</a:t>
            </a:r>
          </a:p>
          <a:p>
            <a:pPr marL="0" indent="0" algn="just" rtl="0">
              <a:buNone/>
            </a:pPr>
            <a:endParaRPr lang="en-US" dirty="0"/>
          </a:p>
          <a:p>
            <a:pPr marL="0" indent="0" algn="just" rtl="0">
              <a:buNone/>
            </a:pPr>
            <a:r>
              <a:rPr lang="en-US" dirty="0" err="1"/>
              <a:t>Arteriovenous</a:t>
            </a:r>
            <a:r>
              <a:rPr lang="en-US" dirty="0"/>
              <a:t> Graft 4209 An </a:t>
            </a:r>
            <a:r>
              <a:rPr lang="en-US" dirty="0" err="1"/>
              <a:t>arteriovenous</a:t>
            </a:r>
            <a:r>
              <a:rPr lang="en-US" dirty="0"/>
              <a:t> graft can be created by subcutaneously interposing a biologic, </a:t>
            </a:r>
            <a:r>
              <a:rPr lang="en-US" dirty="0" err="1"/>
              <a:t>semibiologic</a:t>
            </a:r>
            <a:r>
              <a:rPr lang="en-US" dirty="0"/>
              <a:t>, or synthetic graft material between an artery and vein (see Fig. 48-5B). Usually, a graft is created when the patient’s vessels are not suitable for creation of an AVF. Patients with compromised vascular systems (e.g., from diabetes) often require a graft because their native vessels may not be suitable for creation of an AVF</a:t>
            </a:r>
            <a:endParaRPr lang="ar-IQ" dirty="0"/>
          </a:p>
        </p:txBody>
      </p:sp>
    </p:spTree>
    <p:extLst>
      <p:ext uri="{BB962C8B-B14F-4D97-AF65-F5344CB8AC3E}">
        <p14:creationId xmlns:p14="http://schemas.microsoft.com/office/powerpoint/2010/main" val="49419362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2388"/>
            <a:ext cx="10515600" cy="5894575"/>
          </a:xfrm>
        </p:spPr>
        <p:txBody>
          <a:bodyPr/>
          <a:lstStyle/>
          <a:p>
            <a:pPr marL="0" indent="0" algn="just" rtl="0">
              <a:buNone/>
            </a:pPr>
            <a:r>
              <a:rPr lang="en-US" b="1" dirty="0"/>
              <a:t>Complications </a:t>
            </a:r>
            <a:endParaRPr lang="en-US" b="1" dirty="0" smtClean="0"/>
          </a:p>
          <a:p>
            <a:pPr marL="0" indent="0" algn="just" rtl="0">
              <a:buNone/>
            </a:pPr>
            <a:r>
              <a:rPr lang="en-US" dirty="0" smtClean="0"/>
              <a:t>Although </a:t>
            </a:r>
            <a:r>
              <a:rPr lang="en-US" dirty="0"/>
              <a:t>HD can prolong life, it does not alter the natural course of the underlying CKD, nor does it completely replace kidney function. The CKD complications previously discussed will continue to worsen and require treatment. With the initiation of dialysis, disturbances of lipid metabolism are accelerated and contribute to cardiovascular complications. Heart failure, coronary artery disease, angina, stroke, and peripheral vascular disease may occur and can incapacitate the patient. Cardiovascular disease remains the leading cause of death in patients receiving dialysis as well as for patients with CKD.</a:t>
            </a:r>
            <a:endParaRPr lang="ar-IQ" dirty="0"/>
          </a:p>
        </p:txBody>
      </p:sp>
    </p:spTree>
    <p:extLst>
      <p:ext uri="{BB962C8B-B14F-4D97-AF65-F5344CB8AC3E}">
        <p14:creationId xmlns:p14="http://schemas.microsoft.com/office/powerpoint/2010/main" val="117526574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1647" y="322729"/>
            <a:ext cx="10515600" cy="5908022"/>
          </a:xfrm>
        </p:spPr>
        <p:txBody>
          <a:bodyPr>
            <a:normAutofit/>
          </a:bodyPr>
          <a:lstStyle/>
          <a:p>
            <a:pPr marL="0" indent="0" algn="just" rtl="0">
              <a:buNone/>
            </a:pPr>
            <a:r>
              <a:rPr lang="en-US" dirty="0" smtClean="0"/>
              <a:t>Other complications </a:t>
            </a:r>
          </a:p>
          <a:p>
            <a:pPr marL="0" indent="0" algn="just" rtl="0">
              <a:buNone/>
            </a:pPr>
            <a:r>
              <a:rPr lang="en-US" dirty="0" smtClean="0"/>
              <a:t>Episodes </a:t>
            </a:r>
            <a:r>
              <a:rPr lang="en-US" dirty="0"/>
              <a:t>of shortness of breath often occur as fluid accumulates between dialysis treatments. Hypotension may occur during the treatment as fluid is removed. Nausea and vomiting, diaphoresis, tachycardia, and dizziness are common signs of hypotension. Painful muscle cramping may occur, usually late in dialysis as fluid and electrolytes rapidly leave the extracellular space. Exsanguination may occur if blood lines separate or dialysis needles become dislodged. </a:t>
            </a:r>
            <a:endParaRPr lang="ar-IQ" dirty="0"/>
          </a:p>
        </p:txBody>
      </p:sp>
    </p:spTree>
    <p:extLst>
      <p:ext uri="{BB962C8B-B14F-4D97-AF65-F5344CB8AC3E}">
        <p14:creationId xmlns:p14="http://schemas.microsoft.com/office/powerpoint/2010/main" val="275693956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282"/>
            <a:ext cx="10515600" cy="5867681"/>
          </a:xfrm>
        </p:spPr>
        <p:txBody>
          <a:bodyPr/>
          <a:lstStyle/>
          <a:p>
            <a:pPr marL="0" indent="0" algn="just" rtl="0">
              <a:buNone/>
            </a:pPr>
            <a:r>
              <a:rPr lang="en-US" dirty="0"/>
              <a:t>Nursing Management </a:t>
            </a:r>
            <a:endParaRPr lang="en-US" dirty="0" smtClean="0"/>
          </a:p>
          <a:p>
            <a:pPr marL="0" indent="0" algn="just" rtl="0">
              <a:buNone/>
            </a:pPr>
            <a:r>
              <a:rPr lang="en-US" dirty="0" smtClean="0"/>
              <a:t>The </a:t>
            </a:r>
            <a:r>
              <a:rPr lang="en-US" dirty="0"/>
              <a:t>nurse in the dialysis unit has an important role in monitoring, supporting, assessing, and educating the patient. During HD, the patient, the dialyzer, and the dialysate bath require constant monitoring because numerous complications are possible, including clotting of the dialysis tubing or dialyzer, air embolism, inadequate or excessive fluid removal, hypotension, cramping, vomiting, blood leaks, contamination, and access complications. Nursing care of the patient and maintenance of the vascular access device are especially important and are discussed in the Special Considerations: Nursing Management of the Patient on Dialysis Who Is Hospitalized section</a:t>
            </a:r>
            <a:endParaRPr lang="ar-IQ" dirty="0"/>
          </a:p>
        </p:txBody>
      </p:sp>
    </p:spTree>
    <p:extLst>
      <p:ext uri="{BB962C8B-B14F-4D97-AF65-F5344CB8AC3E}">
        <p14:creationId xmlns:p14="http://schemas.microsoft.com/office/powerpoint/2010/main" val="39775939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buNone/>
            </a:pPr>
            <a:r>
              <a:rPr lang="en-US" dirty="0"/>
              <a:t>Promoting Pharmacologic Therapy </a:t>
            </a:r>
            <a:endParaRPr lang="en-US" dirty="0" smtClean="0"/>
          </a:p>
          <a:p>
            <a:pPr marL="0" indent="0" algn="just" rtl="0">
              <a:buNone/>
            </a:pPr>
            <a:r>
              <a:rPr lang="en-US" dirty="0" smtClean="0"/>
              <a:t>Many </a:t>
            </a:r>
            <a:r>
              <a:rPr lang="en-US" dirty="0"/>
              <a:t>medications are removed from the blood during HD. Therefore, dosage or timing of medication administration may require adjustment. Medications that are water soluble are readily removed during HD treatment, and those that are fat soluble or adhere to other substances (like albumin) are not dialyzed out very well. This is the reason some drug overdoses are treated with emergency HD and others are not. Patients undergoing HD who require medications (e.g., cardiac glycosides, antibiotic agents, antiarrhythmic medications, antihypertensive agents) are monitored closely to ensure that blood and tissue levels of these medications are maintained without toxic accumulation</a:t>
            </a:r>
            <a:endParaRPr lang="ar-IQ" dirty="0"/>
          </a:p>
        </p:txBody>
      </p:sp>
    </p:spTree>
    <p:extLst>
      <p:ext uri="{BB962C8B-B14F-4D97-AF65-F5344CB8AC3E}">
        <p14:creationId xmlns:p14="http://schemas.microsoft.com/office/powerpoint/2010/main" val="34826402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205</TotalTime>
  <Words>9175</Words>
  <Application>Microsoft Office PowerPoint</Application>
  <PresentationFormat>Widescreen</PresentationFormat>
  <Paragraphs>294</Paragraphs>
  <Slides>111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111</vt:i4>
      </vt:variant>
    </vt:vector>
  </HeadingPairs>
  <TitlesOfParts>
    <vt:vector size="116"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دكتور حارث</dc:creator>
  <cp:lastModifiedBy>دكتور حارث</cp:lastModifiedBy>
  <cp:revision>23</cp:revision>
  <dcterms:created xsi:type="dcterms:W3CDTF">2024-01-18T06:27:40Z</dcterms:created>
  <dcterms:modified xsi:type="dcterms:W3CDTF">2024-02-10T21:05:07Z</dcterms:modified>
</cp:coreProperties>
</file>