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8" r:id="rId2"/>
    <p:sldId id="256" r:id="rId3"/>
    <p:sldId id="260" r:id="rId4"/>
    <p:sldId id="261" r:id="rId5"/>
    <p:sldId id="262" r:id="rId6"/>
    <p:sldId id="263" r:id="rId7"/>
    <p:sldId id="264" r:id="rId8"/>
    <p:sldId id="265" r:id="rId9"/>
    <p:sldId id="269" r:id="rId10"/>
    <p:sldId id="266" r:id="rId11"/>
    <p:sldId id="2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2024-05-17</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545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2024-05-17</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5616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2024-05-17</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6155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2024-05-17</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199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2024-05-17</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8802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2024-05-17</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5762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2024-05-17</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0457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2024-05-17</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335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2024-05-17</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8966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2024-05-17</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285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2024-05-17</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725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2024-05-17</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74199571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680660-7E23-4F0F-A679-BF913E9454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a:extLst>
              <a:ext uri="{FF2B5EF4-FFF2-40B4-BE49-F238E27FC236}">
                <a16:creationId xmlns:a16="http://schemas.microsoft.com/office/drawing/2014/main" id="{1A3C89F8-0D2F-47FF-B903-151248265F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sp>
        <p:nvSpPr>
          <p:cNvPr id="13"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5"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7"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cxnSp>
        <p:nvCxnSpPr>
          <p:cNvPr id="19" name="Straight Connector 18">
            <a:extLst>
              <a:ext uri="{FF2B5EF4-FFF2-40B4-BE49-F238E27FC236}">
                <a16:creationId xmlns:a16="http://schemas.microsoft.com/office/drawing/2014/main"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21"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3"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5"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pic>
        <p:nvPicPr>
          <p:cNvPr id="5" name="Picture 4" descr="A picture containing text, screenshot, cartoon, graphic design&#10;&#10;Description automatically generated">
            <a:extLst>
              <a:ext uri="{FF2B5EF4-FFF2-40B4-BE49-F238E27FC236}">
                <a16:creationId xmlns:a16="http://schemas.microsoft.com/office/drawing/2014/main" id="{3395E518-3D50-E4B9-47AB-AED2D5888E9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87"/>
            <a:ext cx="12192000" cy="6858000"/>
          </a:xfrm>
          <a:prstGeom prst="rect">
            <a:avLst/>
          </a:prstGeom>
        </p:spPr>
      </p:pic>
      <p:sp>
        <p:nvSpPr>
          <p:cNvPr id="2" name="TextBox 1">
            <a:extLst>
              <a:ext uri="{FF2B5EF4-FFF2-40B4-BE49-F238E27FC236}">
                <a16:creationId xmlns:a16="http://schemas.microsoft.com/office/drawing/2014/main" id="{392FDDD1-E7E6-B7B1-22D5-714F24D172C6}"/>
              </a:ext>
            </a:extLst>
          </p:cNvPr>
          <p:cNvSpPr txBox="1"/>
          <p:nvPr/>
        </p:nvSpPr>
        <p:spPr>
          <a:xfrm>
            <a:off x="1533919" y="1716418"/>
            <a:ext cx="9124161" cy="1054263"/>
          </a:xfrm>
          <a:prstGeom prst="rect">
            <a:avLst/>
          </a:prstGeom>
          <a:noFill/>
        </p:spPr>
        <p:txBody>
          <a:bodyPr wrap="square" rtlCol="0">
            <a:spAutoFit/>
          </a:bodyPr>
          <a:lstStyle/>
          <a:p>
            <a:pPr marR="57150" algn="ctr" rtl="1">
              <a:lnSpc>
                <a:spcPct val="115000"/>
              </a:lnSpc>
              <a:spcAft>
                <a:spcPts val="600"/>
              </a:spcAft>
            </a:pPr>
            <a:r>
              <a:rPr lang="en-US" sz="2800" b="1" dirty="0">
                <a:latin typeface="Calibri" panose="020F0502020204030204" pitchFamily="34" charset="0"/>
                <a:ea typeface="Times New Roman" panose="02020603050405020304" pitchFamily="18" charset="0"/>
                <a:cs typeface="Arial" panose="020B0604020202020204" pitchFamily="34" charset="0"/>
              </a:rPr>
              <a:t>Evaluation of nursing college students’ knowledge about the signs and symptoms of vitamin D3 deficiency</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graphicFrame>
        <p:nvGraphicFramePr>
          <p:cNvPr id="7" name="Table 6">
            <a:extLst>
              <a:ext uri="{FF2B5EF4-FFF2-40B4-BE49-F238E27FC236}">
                <a16:creationId xmlns:a16="http://schemas.microsoft.com/office/drawing/2014/main" id="{CC8DE7D1-90E0-67B7-9726-5EA02D68B770}"/>
              </a:ext>
            </a:extLst>
          </p:cNvPr>
          <p:cNvGraphicFramePr>
            <a:graphicFrameLocks noGrp="1"/>
          </p:cNvGraphicFramePr>
          <p:nvPr>
            <p:extLst>
              <p:ext uri="{D42A27DB-BD31-4B8C-83A1-F6EECF244321}">
                <p14:modId xmlns:p14="http://schemas.microsoft.com/office/powerpoint/2010/main" val="24555840"/>
              </p:ext>
            </p:extLst>
          </p:nvPr>
        </p:nvGraphicFramePr>
        <p:xfrm>
          <a:off x="2553464" y="3280707"/>
          <a:ext cx="7085070" cy="1106424"/>
        </p:xfrm>
        <a:graphic>
          <a:graphicData uri="http://schemas.openxmlformats.org/drawingml/2006/table">
            <a:tbl>
              <a:tblPr firstRow="1" firstCol="1" bandRow="1"/>
              <a:tblGrid>
                <a:gridCol w="2943526">
                  <a:extLst>
                    <a:ext uri="{9D8B030D-6E8A-4147-A177-3AD203B41FA5}">
                      <a16:colId xmlns:a16="http://schemas.microsoft.com/office/drawing/2014/main" val="3285835227"/>
                    </a:ext>
                  </a:extLst>
                </a:gridCol>
                <a:gridCol w="1198787">
                  <a:extLst>
                    <a:ext uri="{9D8B030D-6E8A-4147-A177-3AD203B41FA5}">
                      <a16:colId xmlns:a16="http://schemas.microsoft.com/office/drawing/2014/main" val="564066952"/>
                    </a:ext>
                  </a:extLst>
                </a:gridCol>
                <a:gridCol w="2942757">
                  <a:extLst>
                    <a:ext uri="{9D8B030D-6E8A-4147-A177-3AD203B41FA5}">
                      <a16:colId xmlns:a16="http://schemas.microsoft.com/office/drawing/2014/main" val="682671615"/>
                    </a:ext>
                  </a:extLst>
                </a:gridCol>
              </a:tblGrid>
              <a:tr h="0">
                <a:tc gridSpan="3">
                  <a:txBody>
                    <a:bodyPr/>
                    <a:lstStyle/>
                    <a:p>
                      <a:pPr algn="ctr">
                        <a:lnSpc>
                          <a:spcPct val="107000"/>
                        </a:lnSpc>
                        <a:spcAft>
                          <a:spcPts val="800"/>
                        </a:spcAft>
                      </a:pPr>
                      <a:r>
                        <a:rPr lang="en-US" sz="1600" b="1"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By</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07000"/>
                        </a:lnSpc>
                        <a:spcAft>
                          <a:spcPts val="800"/>
                        </a:spcAft>
                      </a:pPr>
                      <a:endParaRPr lang="en-US" sz="11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800"/>
                        </a:spcAft>
                      </a:pPr>
                      <a:endParaRPr lang="en-US" sz="11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7713580"/>
                  </a:ext>
                </a:extLst>
              </a:tr>
              <a:tr h="0">
                <a:tc>
                  <a:txBody>
                    <a:bodyPr/>
                    <a:lstStyle/>
                    <a:p>
                      <a:pPr algn="ctr">
                        <a:lnSpc>
                          <a:spcPct val="107000"/>
                        </a:lnSpc>
                        <a:spcAft>
                          <a:spcPts val="800"/>
                        </a:spcAft>
                      </a:pPr>
                      <a:r>
                        <a:rPr lang="en-US" sz="1600" b="1" kern="1200" dirty="0" err="1" smtClean="0">
                          <a:solidFill>
                            <a:schemeClr val="tx1"/>
                          </a:solidFill>
                          <a:effectLst/>
                          <a:latin typeface="+mn-lt"/>
                          <a:ea typeface="+mn-ea"/>
                          <a:cs typeface="+mn-cs"/>
                        </a:rPr>
                        <a:t>Nebras</a:t>
                      </a:r>
                      <a:r>
                        <a:rPr lang="en-US" sz="1600" b="1" dirty="0" smtClean="0">
                          <a:effectLst/>
                          <a:latin typeface="Calibri" panose="020F0502020204030204" pitchFamily="34" charset="0"/>
                          <a:ea typeface="Times New Roman" panose="02020603050405020304" pitchFamily="18" charset="0"/>
                          <a:cs typeface="Arial" panose="020B0604020202020204" pitchFamily="34" charset="0"/>
                        </a:rPr>
                        <a:t> </a:t>
                      </a:r>
                      <a:r>
                        <a:rPr lang="en-US" sz="1600" b="1" kern="1200" dirty="0" err="1" smtClean="0">
                          <a:solidFill>
                            <a:schemeClr val="tx1"/>
                          </a:solidFill>
                          <a:effectLst/>
                          <a:latin typeface="+mn-lt"/>
                          <a:ea typeface="+mn-ea"/>
                          <a:cs typeface="+mn-cs"/>
                        </a:rPr>
                        <a:t>Younis</a:t>
                      </a:r>
                      <a:r>
                        <a:rPr lang="en-US" sz="1600" b="1" dirty="0" smtClean="0">
                          <a:effectLst/>
                          <a:latin typeface="Calibri" panose="020F0502020204030204" pitchFamily="34" charset="0"/>
                          <a:ea typeface="Times New Roman" panose="02020603050405020304" pitchFamily="18" charset="0"/>
                          <a:cs typeface="Arial" panose="020B0604020202020204" pitchFamily="34" charset="0"/>
                        </a:rPr>
                        <a:t> </a:t>
                      </a:r>
                      <a:r>
                        <a:rPr lang="en-US" sz="1600" b="1" kern="1200" dirty="0" smtClean="0">
                          <a:solidFill>
                            <a:schemeClr val="tx1"/>
                          </a:solidFill>
                          <a:effectLst/>
                          <a:latin typeface="+mn-lt"/>
                          <a:ea typeface="+mn-ea"/>
                          <a:cs typeface="+mn-cs"/>
                        </a:rPr>
                        <a:t>Mohammed </a:t>
                      </a:r>
                      <a:endParaRPr lang="en-US" sz="1600" b="1" kern="1200" dirty="0">
                        <a:solidFill>
                          <a:schemeClr val="tx1"/>
                        </a:solidFill>
                        <a:effectLst/>
                        <a:latin typeface="+mn-lt"/>
                        <a:ea typeface="+mn-ea"/>
                        <a:cs typeface="+mn-cs"/>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US" sz="2000" b="1"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US" sz="14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US" sz="1600" b="1" kern="1200" dirty="0" err="1" smtClean="0">
                          <a:solidFill>
                            <a:schemeClr val="tx1"/>
                          </a:solidFill>
                          <a:effectLst/>
                          <a:latin typeface="+mn-lt"/>
                          <a:ea typeface="+mn-ea"/>
                          <a:cs typeface="+mn-cs"/>
                        </a:rPr>
                        <a:t>Yamama</a:t>
                      </a:r>
                      <a:r>
                        <a:rPr lang="en-US" sz="1600" b="1" kern="1200" dirty="0" smtClean="0">
                          <a:solidFill>
                            <a:schemeClr val="tx1"/>
                          </a:solidFill>
                          <a:effectLst/>
                          <a:latin typeface="+mn-lt"/>
                          <a:ea typeface="+mn-ea"/>
                          <a:cs typeface="+mn-cs"/>
                        </a:rPr>
                        <a:t> </a:t>
                      </a:r>
                      <a:r>
                        <a:rPr lang="en-US" sz="1600" b="1" kern="1200" dirty="0" err="1" smtClean="0">
                          <a:solidFill>
                            <a:schemeClr val="tx1"/>
                          </a:solidFill>
                          <a:effectLst/>
                          <a:latin typeface="+mn-lt"/>
                          <a:ea typeface="+mn-ea"/>
                          <a:cs typeface="+mn-cs"/>
                        </a:rPr>
                        <a:t>Azaam</a:t>
                      </a:r>
                      <a:r>
                        <a:rPr lang="en-US" sz="1600" b="1" kern="1200" dirty="0" smtClean="0">
                          <a:solidFill>
                            <a:schemeClr val="tx1"/>
                          </a:solidFill>
                          <a:effectLst/>
                          <a:latin typeface="+mn-lt"/>
                          <a:ea typeface="+mn-ea"/>
                          <a:cs typeface="+mn-cs"/>
                        </a:rPr>
                        <a:t> Hussein</a:t>
                      </a:r>
                      <a:endParaRPr lang="en-US" sz="12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0811447"/>
                  </a:ext>
                </a:extLst>
              </a:tr>
              <a:tr h="62865">
                <a:tc>
                  <a:txBody>
                    <a:bodyPr/>
                    <a:lstStyle/>
                    <a:p>
                      <a:pPr algn="ctr">
                        <a:lnSpc>
                          <a:spcPct val="107000"/>
                        </a:lnSpc>
                        <a:spcAft>
                          <a:spcPts val="800"/>
                        </a:spcAft>
                      </a:pPr>
                      <a:r>
                        <a:rPr lang="en-US" sz="1600" b="1" kern="1200" dirty="0" err="1" smtClean="0">
                          <a:solidFill>
                            <a:schemeClr val="tx1"/>
                          </a:solidFill>
                          <a:effectLst/>
                          <a:latin typeface="+mn-lt"/>
                          <a:ea typeface="+mn-ea"/>
                          <a:cs typeface="+mn-cs"/>
                        </a:rPr>
                        <a:t>Rahaf</a:t>
                      </a:r>
                      <a:r>
                        <a:rPr lang="en-US" sz="1600" b="1" kern="1200" dirty="0" smtClean="0">
                          <a:solidFill>
                            <a:schemeClr val="tx1"/>
                          </a:solidFill>
                          <a:effectLst/>
                          <a:latin typeface="+mn-lt"/>
                          <a:ea typeface="+mn-ea"/>
                          <a:cs typeface="+mn-cs"/>
                        </a:rPr>
                        <a:t> </a:t>
                      </a:r>
                      <a:r>
                        <a:rPr lang="en-US" sz="1600" b="1" kern="1200" dirty="0" err="1" smtClean="0">
                          <a:solidFill>
                            <a:schemeClr val="tx1"/>
                          </a:solidFill>
                          <a:effectLst/>
                          <a:latin typeface="+mn-lt"/>
                          <a:ea typeface="+mn-ea"/>
                          <a:cs typeface="+mn-cs"/>
                        </a:rPr>
                        <a:t>wahaab</a:t>
                      </a:r>
                      <a:r>
                        <a:rPr lang="en-US" sz="1600" b="1" kern="1200" dirty="0" smtClean="0">
                          <a:solidFill>
                            <a:schemeClr val="tx1"/>
                          </a:solidFill>
                          <a:effectLst/>
                          <a:latin typeface="+mn-lt"/>
                          <a:ea typeface="+mn-ea"/>
                          <a:cs typeface="+mn-cs"/>
                        </a:rPr>
                        <a:t> </a:t>
                      </a:r>
                      <a:r>
                        <a:rPr lang="en-US" sz="1600" b="1" kern="1200" dirty="0" err="1" smtClean="0">
                          <a:solidFill>
                            <a:schemeClr val="tx1"/>
                          </a:solidFill>
                          <a:effectLst/>
                          <a:latin typeface="+mn-lt"/>
                          <a:ea typeface="+mn-ea"/>
                          <a:cs typeface="+mn-cs"/>
                        </a:rPr>
                        <a:t>shihab</a:t>
                      </a:r>
                      <a:r>
                        <a:rPr lang="en-US" sz="1600" b="1" kern="1200" dirty="0" smtClean="0">
                          <a:solidFill>
                            <a:schemeClr val="tx1"/>
                          </a:solidFill>
                          <a:effectLst/>
                          <a:latin typeface="+mn-lt"/>
                          <a:ea typeface="+mn-ea"/>
                          <a:cs typeface="+mn-cs"/>
                        </a:rPr>
                        <a:t> </a:t>
                      </a:r>
                      <a:endParaRPr lang="en-US" sz="12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US" sz="2000" b="1"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US" sz="14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US" sz="1600" b="1" kern="1200" dirty="0" smtClean="0">
                          <a:solidFill>
                            <a:schemeClr val="tx1"/>
                          </a:solidFill>
                          <a:effectLst/>
                          <a:latin typeface="+mn-lt"/>
                          <a:ea typeface="+mn-ea"/>
                          <a:cs typeface="+mn-cs"/>
                        </a:rPr>
                        <a:t>Maryam </a:t>
                      </a:r>
                      <a:r>
                        <a:rPr lang="en-US" sz="1600" b="1" kern="1200" dirty="0" err="1" smtClean="0">
                          <a:solidFill>
                            <a:schemeClr val="tx1"/>
                          </a:solidFill>
                          <a:effectLst/>
                          <a:latin typeface="+mn-lt"/>
                          <a:ea typeface="+mn-ea"/>
                          <a:cs typeface="+mn-cs"/>
                        </a:rPr>
                        <a:t>abdul</a:t>
                      </a:r>
                      <a:r>
                        <a:rPr lang="en-US" sz="1600" b="1" kern="1200" dirty="0" smtClean="0">
                          <a:solidFill>
                            <a:schemeClr val="tx1"/>
                          </a:solidFill>
                          <a:effectLst/>
                          <a:latin typeface="+mn-lt"/>
                          <a:ea typeface="+mn-ea"/>
                          <a:cs typeface="+mn-cs"/>
                        </a:rPr>
                        <a:t> </a:t>
                      </a:r>
                      <a:r>
                        <a:rPr lang="en-US" sz="1600" b="1" kern="1200" dirty="0" err="1" smtClean="0">
                          <a:solidFill>
                            <a:schemeClr val="tx1"/>
                          </a:solidFill>
                          <a:effectLst/>
                          <a:latin typeface="+mn-lt"/>
                          <a:ea typeface="+mn-ea"/>
                          <a:cs typeface="+mn-cs"/>
                        </a:rPr>
                        <a:t>jabbar</a:t>
                      </a:r>
                      <a:endParaRPr lang="en-US" sz="12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7884435"/>
                  </a:ext>
                </a:extLst>
              </a:tr>
              <a:tr h="62865">
                <a:tc gridSpan="3">
                  <a:txBody>
                    <a:bodyPr/>
                    <a:lstStyle/>
                    <a:p>
                      <a:pPr algn="ctr">
                        <a:lnSpc>
                          <a:spcPct val="107000"/>
                        </a:lnSpc>
                        <a:spcAft>
                          <a:spcPts val="800"/>
                        </a:spcAft>
                      </a:pPr>
                      <a:r>
                        <a:rPr lang="en-US" sz="1600" b="1" kern="1200" dirty="0" err="1" smtClean="0">
                          <a:solidFill>
                            <a:schemeClr val="tx1"/>
                          </a:solidFill>
                          <a:effectLst/>
                          <a:latin typeface="+mn-lt"/>
                          <a:ea typeface="+mn-ea"/>
                          <a:cs typeface="+mn-cs"/>
                        </a:rPr>
                        <a:t>Eman</a:t>
                      </a:r>
                      <a:r>
                        <a:rPr lang="en-US" sz="1600" b="1" kern="1200" dirty="0" smtClean="0">
                          <a:solidFill>
                            <a:schemeClr val="tx1"/>
                          </a:solidFill>
                          <a:effectLst/>
                          <a:latin typeface="+mn-lt"/>
                          <a:ea typeface="+mn-ea"/>
                          <a:cs typeface="+mn-cs"/>
                        </a:rPr>
                        <a:t> </a:t>
                      </a:r>
                      <a:r>
                        <a:rPr lang="en-US" sz="1600" b="1" kern="1200" dirty="0" err="1" smtClean="0">
                          <a:solidFill>
                            <a:schemeClr val="tx1"/>
                          </a:solidFill>
                          <a:effectLst/>
                          <a:latin typeface="+mn-lt"/>
                          <a:ea typeface="+mn-ea"/>
                          <a:cs typeface="+mn-cs"/>
                        </a:rPr>
                        <a:t>dahham</a:t>
                      </a:r>
                      <a:r>
                        <a:rPr lang="en-US" sz="1600" b="1" kern="1200" dirty="0" smtClean="0">
                          <a:solidFill>
                            <a:schemeClr val="tx1"/>
                          </a:solidFill>
                          <a:effectLst/>
                          <a:latin typeface="+mn-lt"/>
                          <a:ea typeface="+mn-ea"/>
                          <a:cs typeface="+mn-cs"/>
                        </a:rPr>
                        <a:t> </a:t>
                      </a:r>
                      <a:r>
                        <a:rPr lang="en-US" sz="1600" b="1" kern="1200" dirty="0" err="1" smtClean="0">
                          <a:solidFill>
                            <a:schemeClr val="tx1"/>
                          </a:solidFill>
                          <a:effectLst/>
                          <a:latin typeface="+mn-lt"/>
                          <a:ea typeface="+mn-ea"/>
                          <a:cs typeface="+mn-cs"/>
                        </a:rPr>
                        <a:t>jassam</a:t>
                      </a:r>
                      <a:endParaRPr lang="en-US" sz="1400" b="1"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07000"/>
                        </a:lnSpc>
                        <a:spcAft>
                          <a:spcPts val="800"/>
                        </a:spcAft>
                      </a:pPr>
                      <a:endParaRPr lang="en-US" sz="11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800"/>
                        </a:spcAft>
                      </a:pPr>
                      <a:endParaRPr lang="en-US" sz="11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6072393"/>
                  </a:ext>
                </a:extLst>
              </a:tr>
            </a:tbl>
          </a:graphicData>
        </a:graphic>
      </p:graphicFrame>
      <p:sp>
        <p:nvSpPr>
          <p:cNvPr id="10" name="TextBox 9">
            <a:extLst>
              <a:ext uri="{FF2B5EF4-FFF2-40B4-BE49-F238E27FC236}">
                <a16:creationId xmlns:a16="http://schemas.microsoft.com/office/drawing/2014/main" id="{D9007B0B-C4DA-50BB-72A4-A5BD18703D29}"/>
              </a:ext>
            </a:extLst>
          </p:cNvPr>
          <p:cNvSpPr txBox="1"/>
          <p:nvPr/>
        </p:nvSpPr>
        <p:spPr>
          <a:xfrm>
            <a:off x="3047999" y="4906964"/>
            <a:ext cx="6096000" cy="1025922"/>
          </a:xfrm>
          <a:prstGeom prst="rect">
            <a:avLst/>
          </a:prstGeom>
          <a:noFill/>
        </p:spPr>
        <p:txBody>
          <a:bodyPr wrap="square">
            <a:spAutoFit/>
          </a:bodyPr>
          <a:lstStyle/>
          <a:p>
            <a:pPr algn="ctr">
              <a:spcAft>
                <a:spcPts val="800"/>
              </a:spcAft>
            </a:pPr>
            <a:r>
              <a:rPr lang="en-US" sz="1800" dirty="0">
                <a:solidFill>
                  <a:srgbClr val="000000"/>
                </a:solidFill>
                <a:effectLst/>
                <a:latin typeface="Times New Roman" panose="02020603050405020304" pitchFamily="18" charset="0"/>
                <a:ea typeface="Calibri" panose="020F0502020204030204" pitchFamily="34" charset="0"/>
              </a:rPr>
              <a:t>Supervised by</a:t>
            </a:r>
            <a:endParaRPr lang="en-US" sz="1200" dirty="0">
              <a:solidFill>
                <a:srgbClr val="000000"/>
              </a:solidFill>
              <a:effectLst/>
              <a:latin typeface="Calibri" panose="020F0502020204030204" pitchFamily="34" charset="0"/>
              <a:ea typeface="Calibri" panose="020F0502020204030204" pitchFamily="34" charset="0"/>
            </a:endParaRPr>
          </a:p>
          <a:p>
            <a:pPr algn="ctr" rtl="1"/>
            <a:r>
              <a:rPr lang="en-US" dirty="0"/>
              <a:t>Rami Ramadhan </a:t>
            </a:r>
            <a:r>
              <a:rPr lang="en-US" dirty="0" err="1"/>
              <a:t>Allo</a:t>
            </a:r>
            <a:r>
              <a:rPr lang="ar-IQ" dirty="0"/>
              <a:t>   </a:t>
            </a:r>
            <a:endParaRPr lang="en-US" dirty="0"/>
          </a:p>
          <a:p>
            <a:pPr algn="ctr">
              <a:spcAft>
                <a:spcPts val="800"/>
              </a:spcAft>
            </a:pPr>
            <a:r>
              <a:rPr lang="en-US" dirty="0">
                <a:solidFill>
                  <a:srgbClr val="000000"/>
                </a:solidFill>
                <a:latin typeface="Times New Roman" panose="02020603050405020304" pitchFamily="18" charset="0"/>
                <a:ea typeface="Calibri" panose="020F0502020204030204" pitchFamily="34" charset="0"/>
              </a:rPr>
              <a:t>Assistant Professor </a:t>
            </a:r>
            <a:endParaRPr lang="en-US" sz="12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566205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680660-7E23-4F0F-A679-BF913E9454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a:extLst>
              <a:ext uri="{FF2B5EF4-FFF2-40B4-BE49-F238E27FC236}">
                <a16:creationId xmlns:a16="http://schemas.microsoft.com/office/drawing/2014/main" id="{1A3C89F8-0D2F-47FF-B903-151248265F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sp>
        <p:nvSpPr>
          <p:cNvPr id="13"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5"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7"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cxnSp>
        <p:nvCxnSpPr>
          <p:cNvPr id="19" name="Straight Connector 18">
            <a:extLst>
              <a:ext uri="{FF2B5EF4-FFF2-40B4-BE49-F238E27FC236}">
                <a16:creationId xmlns:a16="http://schemas.microsoft.com/office/drawing/2014/main"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21"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3"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5"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pic>
        <p:nvPicPr>
          <p:cNvPr id="3" name="Picture 2" descr="A screen shot of a computer&#10;&#10;Description automatically generated with low confidence">
            <a:extLst>
              <a:ext uri="{FF2B5EF4-FFF2-40B4-BE49-F238E27FC236}">
                <a16:creationId xmlns:a16="http://schemas.microsoft.com/office/drawing/2014/main" id="{554457C8-503C-9E0C-3227-54246E6BE7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extBox 1">
            <a:extLst>
              <a:ext uri="{FF2B5EF4-FFF2-40B4-BE49-F238E27FC236}">
                <a16:creationId xmlns:a16="http://schemas.microsoft.com/office/drawing/2014/main" id="{8A86AD80-7ADF-0C00-2077-F325673E854D}"/>
              </a:ext>
            </a:extLst>
          </p:cNvPr>
          <p:cNvSpPr txBox="1"/>
          <p:nvPr/>
        </p:nvSpPr>
        <p:spPr>
          <a:xfrm>
            <a:off x="3227294" y="195172"/>
            <a:ext cx="8633012"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Conclusion &amp; Recommendations</a:t>
            </a:r>
          </a:p>
        </p:txBody>
      </p:sp>
      <p:sp>
        <p:nvSpPr>
          <p:cNvPr id="4" name="TextBox 3">
            <a:extLst>
              <a:ext uri="{FF2B5EF4-FFF2-40B4-BE49-F238E27FC236}">
                <a16:creationId xmlns:a16="http://schemas.microsoft.com/office/drawing/2014/main" id="{4E69E46C-23CD-BEF5-EAA3-557118CE8A68}"/>
              </a:ext>
            </a:extLst>
          </p:cNvPr>
          <p:cNvSpPr txBox="1"/>
          <p:nvPr/>
        </p:nvSpPr>
        <p:spPr>
          <a:xfrm>
            <a:off x="1120588" y="903778"/>
            <a:ext cx="10874180" cy="5178597"/>
          </a:xfrm>
          <a:prstGeom prst="rect">
            <a:avLst/>
          </a:prstGeom>
          <a:noFill/>
        </p:spPr>
        <p:txBody>
          <a:bodyPr wrap="square" rtlCol="0">
            <a:spAutoFit/>
          </a:bodyPr>
          <a:lstStyle/>
          <a:p>
            <a:pPr>
              <a:lnSpc>
                <a:spcPct val="150000"/>
              </a:lnSpc>
            </a:pPr>
            <a:r>
              <a:rPr lang="en-US" sz="2000" b="1" dirty="0"/>
              <a:t>Conclusion: </a:t>
            </a:r>
            <a:endParaRPr lang="en-US" sz="2000" dirty="0"/>
          </a:p>
          <a:p>
            <a:pPr>
              <a:lnSpc>
                <a:spcPct val="150000"/>
              </a:lnSpc>
            </a:pPr>
            <a:r>
              <a:rPr lang="en-US" sz="2000" dirty="0"/>
              <a:t>The study concluded that there is a general weakness in students’ knowledge regarding the causes, factors, and treatments for vitamin D3 deficiency.</a:t>
            </a:r>
          </a:p>
          <a:p>
            <a:pPr>
              <a:lnSpc>
                <a:spcPct val="150000"/>
              </a:lnSpc>
            </a:pPr>
            <a:r>
              <a:rPr lang="en-US" sz="2000" dirty="0"/>
              <a:t> </a:t>
            </a:r>
          </a:p>
          <a:p>
            <a:pPr>
              <a:lnSpc>
                <a:spcPct val="150000"/>
              </a:lnSpc>
            </a:pPr>
            <a:r>
              <a:rPr lang="en-US" sz="2000" dirty="0"/>
              <a:t> </a:t>
            </a:r>
          </a:p>
          <a:p>
            <a:pPr>
              <a:lnSpc>
                <a:spcPct val="150000"/>
              </a:lnSpc>
            </a:pPr>
            <a:r>
              <a:rPr lang="en-US" sz="2000" dirty="0"/>
              <a:t> </a:t>
            </a:r>
          </a:p>
          <a:p>
            <a:pPr>
              <a:lnSpc>
                <a:spcPct val="150000"/>
              </a:lnSpc>
            </a:pPr>
            <a:r>
              <a:rPr lang="en-US" sz="2000" b="1" dirty="0"/>
              <a:t>Recommendation:</a:t>
            </a:r>
            <a:r>
              <a:rPr lang="en-US" sz="2000" dirty="0"/>
              <a:t> </a:t>
            </a:r>
          </a:p>
          <a:p>
            <a:pPr>
              <a:lnSpc>
                <a:spcPct val="150000"/>
              </a:lnSpc>
            </a:pPr>
            <a:r>
              <a:rPr lang="en-US" sz="2000" dirty="0"/>
              <a:t>The study recommends the need to focus on academic curricula related to causes, sources, treatment and prevention of Vitamin D3 deficiency. and to hold ongoing courses and workshops on this field to increase awareness and knowledge of the nursing students.</a:t>
            </a:r>
          </a:p>
          <a:p>
            <a:pPr>
              <a:lnSpc>
                <a:spcPct val="20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3016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680660-7E23-4F0F-A679-BF913E9454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a:extLst>
              <a:ext uri="{FF2B5EF4-FFF2-40B4-BE49-F238E27FC236}">
                <a16:creationId xmlns:a16="http://schemas.microsoft.com/office/drawing/2014/main" id="{1A3C89F8-0D2F-47FF-B903-151248265F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sp>
        <p:nvSpPr>
          <p:cNvPr id="13"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5"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7"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cxnSp>
        <p:nvCxnSpPr>
          <p:cNvPr id="19" name="Straight Connector 18">
            <a:extLst>
              <a:ext uri="{FF2B5EF4-FFF2-40B4-BE49-F238E27FC236}">
                <a16:creationId xmlns:a16="http://schemas.microsoft.com/office/drawing/2014/main"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21"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3"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5"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pic>
        <p:nvPicPr>
          <p:cNvPr id="7" name="Picture 6" descr="A black and white image of a building&#10;&#10;Description automatically generated with low confidence">
            <a:extLst>
              <a:ext uri="{FF2B5EF4-FFF2-40B4-BE49-F238E27FC236}">
                <a16:creationId xmlns:a16="http://schemas.microsoft.com/office/drawing/2014/main" id="{16E8ACA8-5024-7870-9485-9FBEF72624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44"/>
            <a:ext cx="12192000" cy="6875843"/>
          </a:xfrm>
          <a:prstGeom prst="rect">
            <a:avLst/>
          </a:prstGeom>
        </p:spPr>
      </p:pic>
    </p:spTree>
    <p:extLst>
      <p:ext uri="{BB962C8B-B14F-4D97-AF65-F5344CB8AC3E}">
        <p14:creationId xmlns:p14="http://schemas.microsoft.com/office/powerpoint/2010/main" val="3296506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680660-7E23-4F0F-A679-BF913E9454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a:extLst>
              <a:ext uri="{FF2B5EF4-FFF2-40B4-BE49-F238E27FC236}">
                <a16:creationId xmlns:a16="http://schemas.microsoft.com/office/drawing/2014/main" id="{1A3C89F8-0D2F-47FF-B903-151248265F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sp>
        <p:nvSpPr>
          <p:cNvPr id="13"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5"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7"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cxnSp>
        <p:nvCxnSpPr>
          <p:cNvPr id="19" name="Straight Connector 18">
            <a:extLst>
              <a:ext uri="{FF2B5EF4-FFF2-40B4-BE49-F238E27FC236}">
                <a16:creationId xmlns:a16="http://schemas.microsoft.com/office/drawing/2014/main"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21"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3"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5"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pic>
        <p:nvPicPr>
          <p:cNvPr id="3" name="Picture 2" descr="A screen shot of a computer&#10;&#10;Description automatically generated with low confidence">
            <a:extLst>
              <a:ext uri="{FF2B5EF4-FFF2-40B4-BE49-F238E27FC236}">
                <a16:creationId xmlns:a16="http://schemas.microsoft.com/office/drawing/2014/main" id="{554457C8-503C-9E0C-3227-54246E6BE7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extBox 1">
            <a:extLst>
              <a:ext uri="{FF2B5EF4-FFF2-40B4-BE49-F238E27FC236}">
                <a16:creationId xmlns:a16="http://schemas.microsoft.com/office/drawing/2014/main" id="{8A86AD80-7ADF-0C00-2077-F325673E854D}"/>
              </a:ext>
            </a:extLst>
          </p:cNvPr>
          <p:cNvSpPr txBox="1"/>
          <p:nvPr/>
        </p:nvSpPr>
        <p:spPr>
          <a:xfrm>
            <a:off x="3227294" y="195172"/>
            <a:ext cx="8633012"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Introduction</a:t>
            </a:r>
          </a:p>
        </p:txBody>
      </p:sp>
      <p:sp>
        <p:nvSpPr>
          <p:cNvPr id="4" name="TextBox 3">
            <a:extLst>
              <a:ext uri="{FF2B5EF4-FFF2-40B4-BE49-F238E27FC236}">
                <a16:creationId xmlns:a16="http://schemas.microsoft.com/office/drawing/2014/main" id="{4E69E46C-23CD-BEF5-EAA3-557118CE8A68}"/>
              </a:ext>
            </a:extLst>
          </p:cNvPr>
          <p:cNvSpPr txBox="1"/>
          <p:nvPr/>
        </p:nvSpPr>
        <p:spPr>
          <a:xfrm>
            <a:off x="1120588" y="903778"/>
            <a:ext cx="10874180" cy="5547929"/>
          </a:xfrm>
          <a:prstGeom prst="rect">
            <a:avLst/>
          </a:prstGeom>
          <a:noFill/>
        </p:spPr>
        <p:txBody>
          <a:bodyPr wrap="square" rtlCol="0">
            <a:spAutoFit/>
          </a:bodyPr>
          <a:lstStyle/>
          <a:p>
            <a:pPr>
              <a:lnSpc>
                <a:spcPct val="200000"/>
              </a:lnSpc>
            </a:pPr>
            <a:r>
              <a:rPr lang="en-US" dirty="0"/>
              <a:t>Vitamin D is a fat-soluble vitamin that plays an important role in calcium homeostasis and bone metabolism. Vitamin D deficiency can lead to </a:t>
            </a:r>
            <a:r>
              <a:rPr lang="en-US" dirty="0" err="1"/>
              <a:t>osteomalacia</a:t>
            </a:r>
            <a:r>
              <a:rPr lang="en-US" dirty="0"/>
              <a:t> and rickets in children and </a:t>
            </a:r>
            <a:r>
              <a:rPr lang="en-US" dirty="0" err="1"/>
              <a:t>osteomalacia</a:t>
            </a:r>
            <a:r>
              <a:rPr lang="en-US" dirty="0"/>
              <a:t> in adults. The fortification of milk with vitamin D in the 1930s was effective in eradicating rickets in the world. However, subclinical vitamin D deficiency is still widely prevalent in both developed and developing countries, with a worldwide prevalence of up to 1 billion. </a:t>
            </a:r>
            <a:endParaRPr lang="en-US" dirty="0" smtClean="0"/>
          </a:p>
          <a:p>
            <a:pPr>
              <a:lnSpc>
                <a:spcPct val="200000"/>
              </a:lnSpc>
            </a:pPr>
            <a:endParaRPr lang="en-US" dirty="0"/>
          </a:p>
          <a:p>
            <a:pPr>
              <a:lnSpc>
                <a:spcPct val="200000"/>
              </a:lnSpc>
            </a:pPr>
            <a:r>
              <a:rPr lang="en-US" dirty="0" smtClean="0"/>
              <a:t>This </a:t>
            </a:r>
            <a:r>
              <a:rPr lang="en-US" dirty="0"/>
              <a:t>subclinical Vitamin-D deficiency is associated with osteoporosis, increased risk of falls, and fragility fractures. Many conflicting recent studies are now showing an association between vitamin D deficiency and cancer, cardiovascular disease, diabetes, autoimmune diseases, and depression</a:t>
            </a:r>
            <a:r>
              <a:rPr lang="ar-SA" dirty="0" smtClean="0"/>
              <a:t>.</a:t>
            </a:r>
            <a:endParaRPr lang="en-US" dirty="0"/>
          </a:p>
          <a:p>
            <a:pPr>
              <a:lnSpc>
                <a:spcPct val="20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90342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680660-7E23-4F0F-A679-BF913E9454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a:extLst>
              <a:ext uri="{FF2B5EF4-FFF2-40B4-BE49-F238E27FC236}">
                <a16:creationId xmlns:a16="http://schemas.microsoft.com/office/drawing/2014/main" id="{1A3C89F8-0D2F-47FF-B903-151248265F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sp>
        <p:nvSpPr>
          <p:cNvPr id="13"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5"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7"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cxnSp>
        <p:nvCxnSpPr>
          <p:cNvPr id="19" name="Straight Connector 18">
            <a:extLst>
              <a:ext uri="{FF2B5EF4-FFF2-40B4-BE49-F238E27FC236}">
                <a16:creationId xmlns:a16="http://schemas.microsoft.com/office/drawing/2014/main"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21"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3"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5"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pic>
        <p:nvPicPr>
          <p:cNvPr id="3" name="Picture 2" descr="A screen shot of a computer&#10;&#10;Description automatically generated with low confidence">
            <a:extLst>
              <a:ext uri="{FF2B5EF4-FFF2-40B4-BE49-F238E27FC236}">
                <a16:creationId xmlns:a16="http://schemas.microsoft.com/office/drawing/2014/main" id="{554457C8-503C-9E0C-3227-54246E6BE7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extBox 1">
            <a:extLst>
              <a:ext uri="{FF2B5EF4-FFF2-40B4-BE49-F238E27FC236}">
                <a16:creationId xmlns:a16="http://schemas.microsoft.com/office/drawing/2014/main" id="{8A86AD80-7ADF-0C00-2077-F325673E854D}"/>
              </a:ext>
            </a:extLst>
          </p:cNvPr>
          <p:cNvSpPr txBox="1"/>
          <p:nvPr/>
        </p:nvSpPr>
        <p:spPr>
          <a:xfrm>
            <a:off x="3227294" y="195172"/>
            <a:ext cx="8633012"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Study Objectives</a:t>
            </a:r>
          </a:p>
        </p:txBody>
      </p:sp>
      <p:sp>
        <p:nvSpPr>
          <p:cNvPr id="4" name="TextBox 3">
            <a:extLst>
              <a:ext uri="{FF2B5EF4-FFF2-40B4-BE49-F238E27FC236}">
                <a16:creationId xmlns:a16="http://schemas.microsoft.com/office/drawing/2014/main" id="{4E69E46C-23CD-BEF5-EAA3-557118CE8A68}"/>
              </a:ext>
            </a:extLst>
          </p:cNvPr>
          <p:cNvSpPr txBox="1"/>
          <p:nvPr/>
        </p:nvSpPr>
        <p:spPr>
          <a:xfrm>
            <a:off x="1120588" y="1476814"/>
            <a:ext cx="10874180" cy="1423723"/>
          </a:xfrm>
          <a:prstGeom prst="rect">
            <a:avLst/>
          </a:prstGeom>
          <a:noFill/>
        </p:spPr>
        <p:txBody>
          <a:bodyPr wrap="square" rtlCol="0">
            <a:spAutoFit/>
          </a:bodyPr>
          <a:lstStyle/>
          <a:p>
            <a:pPr marL="342900" indent="-342900">
              <a:buFont typeface="+mj-lt"/>
              <a:buAutoNum type="arabicPeriod"/>
            </a:pPr>
            <a:r>
              <a:rPr lang="en-US" sz="2000" dirty="0"/>
              <a:t>To assess the Knowledge of Nursing Students about vitamin D3 deficiency</a:t>
            </a:r>
          </a:p>
          <a:p>
            <a:pPr>
              <a:lnSpc>
                <a:spcPct val="200000"/>
              </a:lnSpc>
            </a:pPr>
            <a:endParaRPr lang="en-US" dirty="0">
              <a:latin typeface="Times New Roman" panose="02020603050405020304" pitchFamily="18" charset="0"/>
              <a:cs typeface="Times New Roman" panose="02020603050405020304" pitchFamily="18" charset="0"/>
            </a:endParaRPr>
          </a:p>
          <a:p>
            <a:pPr marL="342900" indent="-342900">
              <a:lnSpc>
                <a:spcPct val="200000"/>
              </a:lnSpc>
              <a:buFont typeface="+mj-lt"/>
              <a:buAutoNum type="arabicPeriod"/>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44796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680660-7E23-4F0F-A679-BF913E9454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a:extLst>
              <a:ext uri="{FF2B5EF4-FFF2-40B4-BE49-F238E27FC236}">
                <a16:creationId xmlns:a16="http://schemas.microsoft.com/office/drawing/2014/main" id="{1A3C89F8-0D2F-47FF-B903-151248265F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sp>
        <p:nvSpPr>
          <p:cNvPr id="13"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5"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7"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cxnSp>
        <p:nvCxnSpPr>
          <p:cNvPr id="19" name="Straight Connector 18">
            <a:extLst>
              <a:ext uri="{FF2B5EF4-FFF2-40B4-BE49-F238E27FC236}">
                <a16:creationId xmlns:a16="http://schemas.microsoft.com/office/drawing/2014/main"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21"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3"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5"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pic>
        <p:nvPicPr>
          <p:cNvPr id="3" name="Picture 2" descr="A screen shot of a computer&#10;&#10;Description automatically generated with low confidence">
            <a:extLst>
              <a:ext uri="{FF2B5EF4-FFF2-40B4-BE49-F238E27FC236}">
                <a16:creationId xmlns:a16="http://schemas.microsoft.com/office/drawing/2014/main" id="{554457C8-503C-9E0C-3227-54246E6BE7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extBox 1">
            <a:extLst>
              <a:ext uri="{FF2B5EF4-FFF2-40B4-BE49-F238E27FC236}">
                <a16:creationId xmlns:a16="http://schemas.microsoft.com/office/drawing/2014/main" id="{8A86AD80-7ADF-0C00-2077-F325673E854D}"/>
              </a:ext>
            </a:extLst>
          </p:cNvPr>
          <p:cNvSpPr txBox="1"/>
          <p:nvPr/>
        </p:nvSpPr>
        <p:spPr>
          <a:xfrm>
            <a:off x="3227294" y="195172"/>
            <a:ext cx="8633012"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Methodology – Study Design</a:t>
            </a:r>
          </a:p>
        </p:txBody>
      </p:sp>
      <p:sp>
        <p:nvSpPr>
          <p:cNvPr id="4" name="TextBox 3">
            <a:extLst>
              <a:ext uri="{FF2B5EF4-FFF2-40B4-BE49-F238E27FC236}">
                <a16:creationId xmlns:a16="http://schemas.microsoft.com/office/drawing/2014/main" id="{4E69E46C-23CD-BEF5-EAA3-557118CE8A68}"/>
              </a:ext>
            </a:extLst>
          </p:cNvPr>
          <p:cNvSpPr txBox="1"/>
          <p:nvPr/>
        </p:nvSpPr>
        <p:spPr>
          <a:xfrm>
            <a:off x="1317819" y="1284007"/>
            <a:ext cx="10874180" cy="1300612"/>
          </a:xfrm>
          <a:prstGeom prst="rect">
            <a:avLst/>
          </a:prstGeom>
          <a:noFill/>
        </p:spPr>
        <p:txBody>
          <a:bodyPr wrap="square" rtlCol="0">
            <a:spAutoFit/>
          </a:bodyPr>
          <a:lstStyle/>
          <a:p>
            <a:pPr>
              <a:lnSpc>
                <a:spcPct val="200000"/>
              </a:lnSpc>
            </a:pPr>
            <a:r>
              <a:rPr lang="en-US" sz="2400" dirty="0"/>
              <a:t>The study is intended to use a descriptive study design.</a:t>
            </a:r>
          </a:p>
          <a:p>
            <a:pPr>
              <a:lnSpc>
                <a:spcPct val="20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51402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680660-7E23-4F0F-A679-BF913E9454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a:extLst>
              <a:ext uri="{FF2B5EF4-FFF2-40B4-BE49-F238E27FC236}">
                <a16:creationId xmlns:a16="http://schemas.microsoft.com/office/drawing/2014/main" id="{1A3C89F8-0D2F-47FF-B903-151248265F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sp>
        <p:nvSpPr>
          <p:cNvPr id="13"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5"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7"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cxnSp>
        <p:nvCxnSpPr>
          <p:cNvPr id="19" name="Straight Connector 18">
            <a:extLst>
              <a:ext uri="{FF2B5EF4-FFF2-40B4-BE49-F238E27FC236}">
                <a16:creationId xmlns:a16="http://schemas.microsoft.com/office/drawing/2014/main"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21"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3"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5"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pic>
        <p:nvPicPr>
          <p:cNvPr id="3" name="Picture 2" descr="A screen shot of a computer&#10;&#10;Description automatically generated with low confidence">
            <a:extLst>
              <a:ext uri="{FF2B5EF4-FFF2-40B4-BE49-F238E27FC236}">
                <a16:creationId xmlns:a16="http://schemas.microsoft.com/office/drawing/2014/main" id="{554457C8-503C-9E0C-3227-54246E6BE7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4502"/>
            <a:ext cx="12191999" cy="6858000"/>
          </a:xfrm>
          <a:prstGeom prst="rect">
            <a:avLst/>
          </a:prstGeom>
        </p:spPr>
      </p:pic>
      <p:sp>
        <p:nvSpPr>
          <p:cNvPr id="2" name="TextBox 1">
            <a:extLst>
              <a:ext uri="{FF2B5EF4-FFF2-40B4-BE49-F238E27FC236}">
                <a16:creationId xmlns:a16="http://schemas.microsoft.com/office/drawing/2014/main" id="{8A86AD80-7ADF-0C00-2077-F325673E854D}"/>
              </a:ext>
            </a:extLst>
          </p:cNvPr>
          <p:cNvSpPr txBox="1"/>
          <p:nvPr/>
        </p:nvSpPr>
        <p:spPr>
          <a:xfrm>
            <a:off x="3227294" y="195172"/>
            <a:ext cx="8633012"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Methodology – Sample &amp; Sampling</a:t>
            </a:r>
          </a:p>
        </p:txBody>
      </p:sp>
      <p:sp>
        <p:nvSpPr>
          <p:cNvPr id="4" name="TextBox 3">
            <a:extLst>
              <a:ext uri="{FF2B5EF4-FFF2-40B4-BE49-F238E27FC236}">
                <a16:creationId xmlns:a16="http://schemas.microsoft.com/office/drawing/2014/main" id="{4E69E46C-23CD-BEF5-EAA3-557118CE8A68}"/>
              </a:ext>
            </a:extLst>
          </p:cNvPr>
          <p:cNvSpPr txBox="1"/>
          <p:nvPr/>
        </p:nvSpPr>
        <p:spPr>
          <a:xfrm>
            <a:off x="1198965" y="1636030"/>
            <a:ext cx="10874180" cy="1455014"/>
          </a:xfrm>
          <a:prstGeom prst="rect">
            <a:avLst/>
          </a:prstGeom>
          <a:noFill/>
        </p:spPr>
        <p:txBody>
          <a:bodyPr wrap="square" rtlCol="0">
            <a:spAutoFit/>
          </a:bodyPr>
          <a:lstStyle/>
          <a:p>
            <a:pPr>
              <a:lnSpc>
                <a:spcPct val="200000"/>
              </a:lnSpc>
            </a:pPr>
            <a:r>
              <a:rPr lang="en-US" sz="2400" dirty="0"/>
              <a:t>150 Nursing Students were selected from three grades (second, third, fourth), from each grade 50 students from college of nursing \ University of Mosul</a:t>
            </a:r>
            <a:r>
              <a:rPr lang="en-US" sz="2400" dirty="0" smtClean="0"/>
              <a:t>.</a:t>
            </a:r>
            <a:endParaRPr lang="en-US" sz="2400" dirty="0"/>
          </a:p>
        </p:txBody>
      </p:sp>
    </p:spTree>
    <p:extLst>
      <p:ext uri="{BB962C8B-B14F-4D97-AF65-F5344CB8AC3E}">
        <p14:creationId xmlns:p14="http://schemas.microsoft.com/office/powerpoint/2010/main" val="31993416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680660-7E23-4F0F-A679-BF913E9454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a:extLst>
              <a:ext uri="{FF2B5EF4-FFF2-40B4-BE49-F238E27FC236}">
                <a16:creationId xmlns:a16="http://schemas.microsoft.com/office/drawing/2014/main" id="{1A3C89F8-0D2F-47FF-B903-151248265F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sp>
        <p:nvSpPr>
          <p:cNvPr id="13"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5"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7"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cxnSp>
        <p:nvCxnSpPr>
          <p:cNvPr id="19" name="Straight Connector 18">
            <a:extLst>
              <a:ext uri="{FF2B5EF4-FFF2-40B4-BE49-F238E27FC236}">
                <a16:creationId xmlns:a16="http://schemas.microsoft.com/office/drawing/2014/main"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21"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3"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5"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pic>
        <p:nvPicPr>
          <p:cNvPr id="3" name="Picture 2" descr="A screen shot of a computer&#10;&#10;Description automatically generated with low confidence">
            <a:extLst>
              <a:ext uri="{FF2B5EF4-FFF2-40B4-BE49-F238E27FC236}">
                <a16:creationId xmlns:a16="http://schemas.microsoft.com/office/drawing/2014/main" id="{554457C8-503C-9E0C-3227-54246E6BE7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extBox 1">
            <a:extLst>
              <a:ext uri="{FF2B5EF4-FFF2-40B4-BE49-F238E27FC236}">
                <a16:creationId xmlns:a16="http://schemas.microsoft.com/office/drawing/2014/main" id="{8A86AD80-7ADF-0C00-2077-F325673E854D}"/>
              </a:ext>
            </a:extLst>
          </p:cNvPr>
          <p:cNvSpPr txBox="1"/>
          <p:nvPr/>
        </p:nvSpPr>
        <p:spPr>
          <a:xfrm>
            <a:off x="3227294" y="195172"/>
            <a:ext cx="8633012"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Methodology – Setting &amp; Study tools</a:t>
            </a:r>
          </a:p>
        </p:txBody>
      </p:sp>
      <p:sp>
        <p:nvSpPr>
          <p:cNvPr id="4" name="TextBox 3">
            <a:extLst>
              <a:ext uri="{FF2B5EF4-FFF2-40B4-BE49-F238E27FC236}">
                <a16:creationId xmlns:a16="http://schemas.microsoft.com/office/drawing/2014/main" id="{4E69E46C-23CD-BEF5-EAA3-557118CE8A68}"/>
              </a:ext>
            </a:extLst>
          </p:cNvPr>
          <p:cNvSpPr txBox="1"/>
          <p:nvPr/>
        </p:nvSpPr>
        <p:spPr>
          <a:xfrm>
            <a:off x="856113" y="1247027"/>
            <a:ext cx="11138655" cy="2308324"/>
          </a:xfrm>
          <a:prstGeom prst="rect">
            <a:avLst/>
          </a:prstGeom>
          <a:noFill/>
        </p:spPr>
        <p:txBody>
          <a:bodyPr wrap="square" rtlCol="0">
            <a:spAutoFit/>
          </a:bodyPr>
          <a:lstStyle/>
          <a:p>
            <a:pPr>
              <a:lnSpc>
                <a:spcPct val="200000"/>
              </a:lnSpc>
            </a:pPr>
            <a:r>
              <a:rPr lang="en-US" sz="2400" dirty="0"/>
              <a:t>The tool used in the study was constructed checklist </a:t>
            </a:r>
            <a:r>
              <a:rPr lang="en-US" sz="2400" dirty="0" smtClean="0"/>
              <a:t>, </a:t>
            </a:r>
            <a:r>
              <a:rPr lang="en-US" sz="2400" dirty="0"/>
              <a:t>Interview method was depended in collecting data from the samples of the study in order to complete the checklist sheet. Each interview lasts (15) </a:t>
            </a:r>
            <a:r>
              <a:rPr lang="en-US" sz="2400" dirty="0" smtClean="0"/>
              <a:t>minutes in the nursing college halls.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0564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680660-7E23-4F0F-A679-BF913E9454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a:extLst>
              <a:ext uri="{FF2B5EF4-FFF2-40B4-BE49-F238E27FC236}">
                <a16:creationId xmlns:a16="http://schemas.microsoft.com/office/drawing/2014/main" id="{1A3C89F8-0D2F-47FF-B903-151248265F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sp>
        <p:nvSpPr>
          <p:cNvPr id="13"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5"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7"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cxnSp>
        <p:nvCxnSpPr>
          <p:cNvPr id="19" name="Straight Connector 18">
            <a:extLst>
              <a:ext uri="{FF2B5EF4-FFF2-40B4-BE49-F238E27FC236}">
                <a16:creationId xmlns:a16="http://schemas.microsoft.com/office/drawing/2014/main"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21"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3"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5"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pic>
        <p:nvPicPr>
          <p:cNvPr id="3" name="Picture 2" descr="A screen shot of a computer&#10;&#10;Description automatically generated with low confidence">
            <a:extLst>
              <a:ext uri="{FF2B5EF4-FFF2-40B4-BE49-F238E27FC236}">
                <a16:creationId xmlns:a16="http://schemas.microsoft.com/office/drawing/2014/main" id="{554457C8-503C-9E0C-3227-54246E6BE7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extBox 1">
            <a:extLst>
              <a:ext uri="{FF2B5EF4-FFF2-40B4-BE49-F238E27FC236}">
                <a16:creationId xmlns:a16="http://schemas.microsoft.com/office/drawing/2014/main" id="{8A86AD80-7ADF-0C00-2077-F325673E854D}"/>
              </a:ext>
            </a:extLst>
          </p:cNvPr>
          <p:cNvSpPr txBox="1"/>
          <p:nvPr/>
        </p:nvSpPr>
        <p:spPr>
          <a:xfrm>
            <a:off x="3227294" y="195172"/>
            <a:ext cx="8633012"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Study Results</a:t>
            </a:r>
          </a:p>
        </p:txBody>
      </p:sp>
      <p:sp>
        <p:nvSpPr>
          <p:cNvPr id="6" name="Rectangle 5"/>
          <p:cNvSpPr/>
          <p:nvPr/>
        </p:nvSpPr>
        <p:spPr>
          <a:xfrm>
            <a:off x="3017521" y="852009"/>
            <a:ext cx="6387736" cy="421847"/>
          </a:xfrm>
          <a:prstGeom prst="rect">
            <a:avLst/>
          </a:prstGeom>
        </p:spPr>
        <p:txBody>
          <a:bodyPr wrap="square">
            <a:spAutoFit/>
          </a:bodyPr>
          <a:lstStyle/>
          <a:p>
            <a:pPr algn="ctr">
              <a:lnSpc>
                <a:spcPct val="150000"/>
              </a:lnSpc>
              <a:spcAft>
                <a:spcPts val="800"/>
              </a:spcAft>
            </a:pPr>
            <a:r>
              <a:rPr lang="en-US" sz="1600" dirty="0">
                <a:solidFill>
                  <a:srgbClr val="333333"/>
                </a:solidFill>
                <a:latin typeface="Times New Roman" panose="02020603050405020304" pitchFamily="18" charset="0"/>
                <a:ea typeface="Calibri" panose="020F0502020204030204" pitchFamily="34" charset="0"/>
                <a:cs typeface="Arial" panose="020B0604020202020204" pitchFamily="34" charset="0"/>
              </a:rPr>
              <a:t>table </a:t>
            </a:r>
            <a:r>
              <a:rPr lang="ar-SA" sz="1600" dirty="0">
                <a:solidFill>
                  <a:srgbClr val="333333"/>
                </a:solidFill>
                <a:latin typeface="Times New Roman" panose="02020603050405020304" pitchFamily="18" charset="0"/>
                <a:ea typeface="Calibri" panose="020F0502020204030204" pitchFamily="34" charset="0"/>
                <a:cs typeface="Arial" panose="020B0604020202020204" pitchFamily="34" charset="0"/>
              </a:rPr>
              <a:t>)</a:t>
            </a:r>
            <a:r>
              <a:rPr lang="en-US" sz="1600" dirty="0">
                <a:solidFill>
                  <a:srgbClr val="333333"/>
                </a:solidFill>
                <a:latin typeface="Times New Roman" panose="02020603050405020304" pitchFamily="18" charset="0"/>
                <a:ea typeface="Calibri" panose="020F0502020204030204" pitchFamily="34" charset="0"/>
                <a:cs typeface="Arial" panose="020B0604020202020204" pitchFamily="34" charset="0"/>
              </a:rPr>
              <a:t>1</a:t>
            </a:r>
            <a:r>
              <a:rPr lang="ar-SA" sz="1600" dirty="0">
                <a:solidFill>
                  <a:srgbClr val="333333"/>
                </a:solidFill>
                <a:latin typeface="Times New Roman" panose="02020603050405020304" pitchFamily="18" charset="0"/>
                <a:ea typeface="Calibri" panose="020F0502020204030204" pitchFamily="34" charset="0"/>
                <a:cs typeface="Arial" panose="020B0604020202020204" pitchFamily="34" charset="0"/>
              </a:rPr>
              <a:t>(</a:t>
            </a:r>
            <a:r>
              <a:rPr lang="en-US" sz="1600" dirty="0">
                <a:solidFill>
                  <a:srgbClr val="333333"/>
                </a:solidFill>
                <a:latin typeface="Times New Roman" panose="02020603050405020304" pitchFamily="18" charset="0"/>
                <a:ea typeface="Calibri" panose="020F0502020204030204" pitchFamily="34" charset="0"/>
                <a:cs typeface="Arial" panose="020B0604020202020204" pitchFamily="34" charset="0"/>
              </a:rPr>
              <a:t>demographical data of the study sample</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8" name="Rectangle 7"/>
          <p:cNvSpPr/>
          <p:nvPr/>
        </p:nvSpPr>
        <p:spPr>
          <a:xfrm>
            <a:off x="3508592" y="5836052"/>
            <a:ext cx="5174815" cy="342786"/>
          </a:xfrm>
          <a:prstGeom prst="rect">
            <a:avLst/>
          </a:prstGeom>
        </p:spPr>
        <p:txBody>
          <a:bodyPr wrap="none">
            <a:spAutoFit/>
          </a:bodyPr>
          <a:lstStyle/>
          <a:p>
            <a:pPr algn="ctr">
              <a:lnSpc>
                <a:spcPct val="107000"/>
              </a:lnSpc>
              <a:spcAft>
                <a:spcPts val="800"/>
              </a:spcAft>
            </a:pPr>
            <a:r>
              <a:rPr lang="en-US" sz="1600" dirty="0">
                <a:solidFill>
                  <a:srgbClr val="333333"/>
                </a:solidFill>
                <a:latin typeface="Times New Roman" panose="02020603050405020304" pitchFamily="18" charset="0"/>
                <a:ea typeface="Calibri" panose="020F0502020204030204" pitchFamily="34" charset="0"/>
                <a:cs typeface="Arial" panose="020B0604020202020204" pitchFamily="34" charset="0"/>
              </a:rPr>
              <a:t>This table show the majority of the sample are male (64.0%)</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027485572"/>
              </p:ext>
            </p:extLst>
          </p:nvPr>
        </p:nvGraphicFramePr>
        <p:xfrm>
          <a:off x="979712" y="1403482"/>
          <a:ext cx="9856714" cy="4310334"/>
        </p:xfrm>
        <a:graphic>
          <a:graphicData uri="http://schemas.openxmlformats.org/drawingml/2006/table">
            <a:tbl>
              <a:tblPr firstRow="1" firstCol="1" bandRow="1"/>
              <a:tblGrid>
                <a:gridCol w="3284868">
                  <a:extLst>
                    <a:ext uri="{9D8B030D-6E8A-4147-A177-3AD203B41FA5}">
                      <a16:colId xmlns:a16="http://schemas.microsoft.com/office/drawing/2014/main" val="3676070752"/>
                    </a:ext>
                  </a:extLst>
                </a:gridCol>
                <a:gridCol w="3285923">
                  <a:extLst>
                    <a:ext uri="{9D8B030D-6E8A-4147-A177-3AD203B41FA5}">
                      <a16:colId xmlns:a16="http://schemas.microsoft.com/office/drawing/2014/main" val="1013620037"/>
                    </a:ext>
                  </a:extLst>
                </a:gridCol>
                <a:gridCol w="3285923">
                  <a:extLst>
                    <a:ext uri="{9D8B030D-6E8A-4147-A177-3AD203B41FA5}">
                      <a16:colId xmlns:a16="http://schemas.microsoft.com/office/drawing/2014/main" val="3598122803"/>
                    </a:ext>
                  </a:extLst>
                </a:gridCol>
              </a:tblGrid>
              <a:tr h="478926">
                <a:tc>
                  <a:txBody>
                    <a:bodyPr/>
                    <a:lstStyle/>
                    <a:p>
                      <a:pPr marL="0" marR="0" algn="ctr" rtl="0">
                        <a:lnSpc>
                          <a:spcPct val="150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Gender </a:t>
                      </a:r>
                      <a:endParaRPr lang="en-US" sz="16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333333"/>
                      </a:fgClr>
                      <a:bgClr>
                        <a:srgbClr val="CCCCCC"/>
                      </a:bgClr>
                    </a:pattFill>
                  </a:tcPr>
                </a:tc>
                <a:tc>
                  <a:txBody>
                    <a:bodyPr/>
                    <a:lstStyle/>
                    <a:p>
                      <a:pPr marL="0" marR="0" algn="ctr" rtl="0">
                        <a:lnSpc>
                          <a:spcPct val="150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No. </a:t>
                      </a:r>
                      <a:endParaRPr lang="en-US" sz="16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333333"/>
                      </a:fgClr>
                      <a:bgClr>
                        <a:srgbClr val="CCCCCC"/>
                      </a:bgClr>
                    </a:pattFill>
                  </a:tcPr>
                </a:tc>
                <a:tc>
                  <a:txBody>
                    <a:bodyPr/>
                    <a:lstStyle/>
                    <a:p>
                      <a:pPr marL="0" marR="0" algn="ctr" rtl="0">
                        <a:lnSpc>
                          <a:spcPct val="150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 </a:t>
                      </a:r>
                      <a:endParaRPr lang="en-US" sz="16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333333"/>
                      </a:fgClr>
                      <a:bgClr>
                        <a:srgbClr val="CCCCCC"/>
                      </a:bgClr>
                    </a:pattFill>
                  </a:tcPr>
                </a:tc>
                <a:extLst>
                  <a:ext uri="{0D108BD9-81ED-4DB2-BD59-A6C34878D82A}">
                    <a16:rowId xmlns:a16="http://schemas.microsoft.com/office/drawing/2014/main" val="144622871"/>
                  </a:ext>
                </a:extLst>
              </a:tr>
              <a:tr h="478926">
                <a:tc>
                  <a:txBody>
                    <a:bodyPr/>
                    <a:lstStyle/>
                    <a:p>
                      <a:pPr marL="0" marR="0" algn="ctr" rtl="0">
                        <a:lnSpc>
                          <a:spcPct val="150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Male </a:t>
                      </a:r>
                      <a:endParaRPr lang="en-US" sz="16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96</a:t>
                      </a:r>
                      <a:endParaRPr lang="en-US" sz="16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64.0%</a:t>
                      </a:r>
                      <a:endParaRPr lang="en-US" sz="16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9935415"/>
                  </a:ext>
                </a:extLst>
              </a:tr>
              <a:tr h="478926">
                <a:tc>
                  <a:txBody>
                    <a:bodyPr/>
                    <a:lstStyle/>
                    <a:p>
                      <a:pPr marL="0" marR="0" algn="ctr" rtl="0">
                        <a:lnSpc>
                          <a:spcPct val="150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Female </a:t>
                      </a:r>
                      <a:endParaRPr lang="en-US" sz="16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54</a:t>
                      </a:r>
                      <a:endParaRPr lang="en-US" sz="16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36.0%</a:t>
                      </a:r>
                      <a:endParaRPr lang="en-US" sz="16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5417302"/>
                  </a:ext>
                </a:extLst>
              </a:tr>
              <a:tr h="478926">
                <a:tc>
                  <a:txBody>
                    <a:bodyPr/>
                    <a:lstStyle/>
                    <a:p>
                      <a:pPr marL="0" marR="0" algn="ctr" rtl="0">
                        <a:lnSpc>
                          <a:spcPct val="150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Total </a:t>
                      </a:r>
                      <a:endParaRPr lang="en-US" sz="16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150</a:t>
                      </a:r>
                      <a:endParaRPr lang="en-US" sz="16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100.0%</a:t>
                      </a:r>
                      <a:endParaRPr lang="en-US" sz="16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9508578"/>
                  </a:ext>
                </a:extLst>
              </a:tr>
              <a:tr h="478926">
                <a:tc>
                  <a:txBody>
                    <a:bodyPr/>
                    <a:lstStyle/>
                    <a:p>
                      <a:pPr marL="0" marR="0" algn="ctr" rtl="0">
                        <a:lnSpc>
                          <a:spcPct val="150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Stage </a:t>
                      </a:r>
                      <a:endParaRPr lang="en-US" sz="16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333333"/>
                      </a:fgClr>
                      <a:bgClr>
                        <a:srgbClr val="CCCCCC"/>
                      </a:bgClr>
                    </a:pattFill>
                  </a:tcPr>
                </a:tc>
                <a:tc>
                  <a:txBody>
                    <a:bodyPr/>
                    <a:lstStyle/>
                    <a:p>
                      <a:pPr marL="0" marR="0" algn="ctr" rtl="0">
                        <a:lnSpc>
                          <a:spcPct val="150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No. </a:t>
                      </a:r>
                      <a:endParaRPr lang="en-US" sz="16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333333"/>
                      </a:fgClr>
                      <a:bgClr>
                        <a:srgbClr val="CCCCCC"/>
                      </a:bgClr>
                    </a:pattFill>
                  </a:tcPr>
                </a:tc>
                <a:tc>
                  <a:txBody>
                    <a:bodyPr/>
                    <a:lstStyle/>
                    <a:p>
                      <a:pPr marL="0" marR="0" algn="ctr" rtl="0">
                        <a:lnSpc>
                          <a:spcPct val="150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 </a:t>
                      </a:r>
                      <a:endParaRPr lang="en-US" sz="16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333333"/>
                      </a:fgClr>
                      <a:bgClr>
                        <a:srgbClr val="CCCCCC"/>
                      </a:bgClr>
                    </a:pattFill>
                  </a:tcPr>
                </a:tc>
                <a:extLst>
                  <a:ext uri="{0D108BD9-81ED-4DB2-BD59-A6C34878D82A}">
                    <a16:rowId xmlns:a16="http://schemas.microsoft.com/office/drawing/2014/main" val="854910759"/>
                  </a:ext>
                </a:extLst>
              </a:tr>
              <a:tr h="478926">
                <a:tc>
                  <a:txBody>
                    <a:bodyPr/>
                    <a:lstStyle/>
                    <a:p>
                      <a:pPr marL="0" marR="0" algn="ctr" rtl="0">
                        <a:lnSpc>
                          <a:spcPct val="150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Second </a:t>
                      </a:r>
                      <a:endParaRPr lang="en-US" sz="16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50</a:t>
                      </a:r>
                      <a:endParaRPr lang="en-US" sz="16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33.3%</a:t>
                      </a:r>
                      <a:endParaRPr lang="en-US" sz="16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423254"/>
                  </a:ext>
                </a:extLst>
              </a:tr>
              <a:tr h="478926">
                <a:tc>
                  <a:txBody>
                    <a:bodyPr/>
                    <a:lstStyle/>
                    <a:p>
                      <a:pPr marL="0" marR="0" algn="ctr" rtl="0">
                        <a:lnSpc>
                          <a:spcPct val="150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Third </a:t>
                      </a:r>
                      <a:endParaRPr lang="en-US" sz="16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800" dirty="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50</a:t>
                      </a:r>
                      <a:endParaRPr lang="en-US" sz="16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33.3%</a:t>
                      </a:r>
                      <a:endParaRPr lang="en-US" sz="16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7359792"/>
                  </a:ext>
                </a:extLst>
              </a:tr>
              <a:tr h="478926">
                <a:tc>
                  <a:txBody>
                    <a:bodyPr/>
                    <a:lstStyle/>
                    <a:p>
                      <a:pPr marL="0" marR="0" algn="ctr" rtl="0">
                        <a:lnSpc>
                          <a:spcPct val="150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Fourth </a:t>
                      </a:r>
                      <a:endParaRPr lang="en-US" sz="16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50</a:t>
                      </a:r>
                      <a:endParaRPr lang="en-US" sz="16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33.3%</a:t>
                      </a:r>
                      <a:endParaRPr lang="en-US" sz="16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4892932"/>
                  </a:ext>
                </a:extLst>
              </a:tr>
              <a:tr h="478926">
                <a:tc>
                  <a:txBody>
                    <a:bodyPr/>
                    <a:lstStyle/>
                    <a:p>
                      <a:pPr marL="0" marR="0" algn="ctr" rtl="0">
                        <a:lnSpc>
                          <a:spcPct val="150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Total </a:t>
                      </a:r>
                      <a:endParaRPr lang="en-US" sz="16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150</a:t>
                      </a:r>
                      <a:endParaRPr lang="en-US" sz="16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800" dirty="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100.0%</a:t>
                      </a:r>
                      <a:endParaRPr lang="en-US" sz="16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2777915"/>
                  </a:ext>
                </a:extLst>
              </a:tr>
            </a:tbl>
          </a:graphicData>
        </a:graphic>
      </p:graphicFrame>
    </p:spTree>
    <p:extLst>
      <p:ext uri="{BB962C8B-B14F-4D97-AF65-F5344CB8AC3E}">
        <p14:creationId xmlns:p14="http://schemas.microsoft.com/office/powerpoint/2010/main" val="28394611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680660-7E23-4F0F-A679-BF913E9454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a:extLst>
              <a:ext uri="{FF2B5EF4-FFF2-40B4-BE49-F238E27FC236}">
                <a16:creationId xmlns:a16="http://schemas.microsoft.com/office/drawing/2014/main" id="{1A3C89F8-0D2F-47FF-B903-151248265F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sp>
        <p:nvSpPr>
          <p:cNvPr id="13"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5"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7"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cxnSp>
        <p:nvCxnSpPr>
          <p:cNvPr id="19" name="Straight Connector 18">
            <a:extLst>
              <a:ext uri="{FF2B5EF4-FFF2-40B4-BE49-F238E27FC236}">
                <a16:creationId xmlns:a16="http://schemas.microsoft.com/office/drawing/2014/main"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21"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3"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5"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pic>
        <p:nvPicPr>
          <p:cNvPr id="3" name="Picture 2" descr="A screen shot of a computer&#10;&#10;Description automatically generated with low confidence">
            <a:extLst>
              <a:ext uri="{FF2B5EF4-FFF2-40B4-BE49-F238E27FC236}">
                <a16:creationId xmlns:a16="http://schemas.microsoft.com/office/drawing/2014/main" id="{554457C8-503C-9E0C-3227-54246E6BE7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78"/>
            <a:ext cx="12191999" cy="6858000"/>
          </a:xfrm>
          <a:prstGeom prst="rect">
            <a:avLst/>
          </a:prstGeom>
        </p:spPr>
      </p:pic>
      <p:sp>
        <p:nvSpPr>
          <p:cNvPr id="2" name="TextBox 1">
            <a:extLst>
              <a:ext uri="{FF2B5EF4-FFF2-40B4-BE49-F238E27FC236}">
                <a16:creationId xmlns:a16="http://schemas.microsoft.com/office/drawing/2014/main" id="{8A86AD80-7ADF-0C00-2077-F325673E854D}"/>
              </a:ext>
            </a:extLst>
          </p:cNvPr>
          <p:cNvSpPr txBox="1"/>
          <p:nvPr/>
        </p:nvSpPr>
        <p:spPr>
          <a:xfrm>
            <a:off x="3227294" y="195172"/>
            <a:ext cx="8633012"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Study Results</a:t>
            </a:r>
          </a:p>
        </p:txBody>
      </p:sp>
      <p:sp>
        <p:nvSpPr>
          <p:cNvPr id="4" name="Rectangle 3"/>
          <p:cNvSpPr/>
          <p:nvPr/>
        </p:nvSpPr>
        <p:spPr>
          <a:xfrm>
            <a:off x="3030584" y="803762"/>
            <a:ext cx="6531428" cy="461665"/>
          </a:xfrm>
          <a:prstGeom prst="rect">
            <a:avLst/>
          </a:prstGeom>
        </p:spPr>
        <p:txBody>
          <a:bodyPr wrap="square">
            <a:spAutoFit/>
          </a:bodyPr>
          <a:lstStyle/>
          <a:p>
            <a:pPr algn="ctr">
              <a:lnSpc>
                <a:spcPct val="150000"/>
              </a:lnSpc>
              <a:spcAft>
                <a:spcPts val="800"/>
              </a:spcAft>
            </a:pPr>
            <a:r>
              <a:rPr lang="en-US" sz="1600" dirty="0">
                <a:solidFill>
                  <a:srgbClr val="333333"/>
                </a:solidFill>
                <a:latin typeface="Times New Roman" panose="02020603050405020304" pitchFamily="18" charset="0"/>
                <a:ea typeface="Calibri" panose="020F0502020204030204" pitchFamily="34" charset="0"/>
                <a:cs typeface="Arial" panose="020B0604020202020204" pitchFamily="34" charset="0"/>
              </a:rPr>
              <a:t>Table </a:t>
            </a:r>
            <a:r>
              <a:rPr lang="ar-SA" sz="1600" dirty="0">
                <a:solidFill>
                  <a:srgbClr val="333333"/>
                </a:solidFill>
                <a:latin typeface="Times New Roman" panose="02020603050405020304" pitchFamily="18" charset="0"/>
                <a:ea typeface="Calibri" panose="020F0502020204030204" pitchFamily="34" charset="0"/>
                <a:cs typeface="Arial" panose="020B0604020202020204" pitchFamily="34" charset="0"/>
              </a:rPr>
              <a:t>)</a:t>
            </a:r>
            <a:r>
              <a:rPr lang="en-US" sz="1600" dirty="0">
                <a:solidFill>
                  <a:srgbClr val="333333"/>
                </a:solidFill>
                <a:latin typeface="Times New Roman" panose="02020603050405020304" pitchFamily="18" charset="0"/>
                <a:ea typeface="Calibri" panose="020F0502020204030204" pitchFamily="34" charset="0"/>
                <a:cs typeface="Arial" panose="020B0604020202020204" pitchFamily="34" charset="0"/>
              </a:rPr>
              <a:t>2</a:t>
            </a:r>
            <a:r>
              <a:rPr lang="ar-SA" sz="1600" dirty="0">
                <a:solidFill>
                  <a:srgbClr val="333333"/>
                </a:solidFill>
                <a:latin typeface="Times New Roman" panose="02020603050405020304" pitchFamily="18" charset="0"/>
                <a:ea typeface="Calibri" panose="020F0502020204030204" pitchFamily="34" charset="0"/>
                <a:cs typeface="Arial" panose="020B0604020202020204" pitchFamily="34" charset="0"/>
              </a:rPr>
              <a:t>(</a:t>
            </a:r>
            <a:r>
              <a:rPr lang="en-US" sz="1600" dirty="0">
                <a:solidFill>
                  <a:srgbClr val="333333"/>
                </a:solidFill>
                <a:latin typeface="Times New Roman" panose="02020603050405020304" pitchFamily="18" charset="0"/>
                <a:ea typeface="Calibri" panose="020F0502020204030204" pitchFamily="34" charset="0"/>
                <a:cs typeface="Arial" panose="020B0604020202020204" pitchFamily="34" charset="0"/>
              </a:rPr>
              <a:t>Frequencies and percentages of answers from the study sample</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144578798"/>
              </p:ext>
            </p:extLst>
          </p:nvPr>
        </p:nvGraphicFramePr>
        <p:xfrm>
          <a:off x="979714" y="1265426"/>
          <a:ext cx="10880592" cy="5068364"/>
        </p:xfrm>
        <a:graphic>
          <a:graphicData uri="http://schemas.openxmlformats.org/drawingml/2006/table">
            <a:tbl>
              <a:tblPr firstRow="1" firstCol="1" bandRow="1"/>
              <a:tblGrid>
                <a:gridCol w="784334">
                  <a:extLst>
                    <a:ext uri="{9D8B030D-6E8A-4147-A177-3AD203B41FA5}">
                      <a16:colId xmlns:a16="http://schemas.microsoft.com/office/drawing/2014/main" val="2386627458"/>
                    </a:ext>
                  </a:extLst>
                </a:gridCol>
                <a:gridCol w="3787841">
                  <a:extLst>
                    <a:ext uri="{9D8B030D-6E8A-4147-A177-3AD203B41FA5}">
                      <a16:colId xmlns:a16="http://schemas.microsoft.com/office/drawing/2014/main" val="1156896878"/>
                    </a:ext>
                  </a:extLst>
                </a:gridCol>
                <a:gridCol w="2178447">
                  <a:extLst>
                    <a:ext uri="{9D8B030D-6E8A-4147-A177-3AD203B41FA5}">
                      <a16:colId xmlns:a16="http://schemas.microsoft.com/office/drawing/2014/main" val="3817914678"/>
                    </a:ext>
                  </a:extLst>
                </a:gridCol>
                <a:gridCol w="2041129">
                  <a:extLst>
                    <a:ext uri="{9D8B030D-6E8A-4147-A177-3AD203B41FA5}">
                      <a16:colId xmlns:a16="http://schemas.microsoft.com/office/drawing/2014/main" val="2454457542"/>
                    </a:ext>
                  </a:extLst>
                </a:gridCol>
                <a:gridCol w="2088841">
                  <a:extLst>
                    <a:ext uri="{9D8B030D-6E8A-4147-A177-3AD203B41FA5}">
                      <a16:colId xmlns:a16="http://schemas.microsoft.com/office/drawing/2014/main" val="1529183638"/>
                    </a:ext>
                  </a:extLst>
                </a:gridCol>
              </a:tblGrid>
              <a:tr h="326991">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No. </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Questions </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True answer</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False answer</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Doesn't know the answer</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9937190"/>
                  </a:ext>
                </a:extLst>
              </a:tr>
              <a:tr h="490487">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One of the most important sources of vitamin D is exposure to the sun.</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138 (92%)</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10 (6.7%)</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2 (1.3%)</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8893453"/>
                  </a:ext>
                </a:extLst>
              </a:tr>
              <a:tr h="326991">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2</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Food sources of vitamin D are fish, egg yolks, and beef liver.</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122 (81.3%)</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17 (11.3%)</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11 (7.3%)</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5296586"/>
                  </a:ext>
                </a:extLst>
              </a:tr>
              <a:tr h="490487">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3</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Malabsorption is not considered an obstacle to the level of vitamin D</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37 (24.7%)</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87 (58.0%)</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26 (17.3%)</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2019224"/>
                  </a:ext>
                </a:extLst>
              </a:tr>
              <a:tr h="326991">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4</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Some medications affect the level of vitamin D in the body</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123 (82.0%)</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18 (12.0%)</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9 (6.0%)</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3544421"/>
                  </a:ext>
                </a:extLst>
              </a:tr>
              <a:tr h="326991">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5</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Vitamin D is considered a fat-soluble vitamin.</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81 (54.0%)</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32 (21.3%)</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37 (24.7%)</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2070751"/>
                  </a:ext>
                </a:extLst>
              </a:tr>
              <a:tr h="490487">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6</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Vitamin D tablets, or supplements should be taken in the evening</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59 (39.3%)</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67 (44.7%)</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24 (16.0%)</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9066408"/>
                  </a:ext>
                </a:extLst>
              </a:tr>
              <a:tr h="490487">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7</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(20) thousand international units is the daily dose required for the adult human body</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33 (22.0%)</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45 (30.0%)</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72 (48.0%)</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7388067"/>
                  </a:ext>
                </a:extLst>
              </a:tr>
              <a:tr h="326991">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8</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The normal range for vitamin D levels in humans is 25 to 50</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47 (31.3%)</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40 (26.7%)</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63 (42.0%)</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4717368"/>
                  </a:ext>
                </a:extLst>
              </a:tr>
              <a:tr h="326991">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9</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The best time to be exposed to the sun is noon for 15 minutes.</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56 (37.3%)</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85 (56.7%)</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9 (6.0%)</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9409643"/>
                  </a:ext>
                </a:extLst>
              </a:tr>
              <a:tr h="490487">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10</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Oily fish such as: salmon, tuna and sardines are full of vitamin D.</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dirty="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117 (78.0%)</a:t>
                      </a:r>
                      <a:endParaRPr lang="en-US" sz="11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22 (14.7%)</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11 (7.3%)</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8521512"/>
                  </a:ext>
                </a:extLst>
              </a:tr>
              <a:tr h="653983">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11</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Vitamin D is important and facilitates the absorption of calcium and phosphorus in the body.</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92 (61.3%)</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28 (18.7%)</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dirty="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30 (20.0%)</a:t>
                      </a:r>
                      <a:endParaRPr lang="en-US" sz="11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5091" marR="3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7945785"/>
                  </a:ext>
                </a:extLst>
              </a:tr>
            </a:tbl>
          </a:graphicData>
        </a:graphic>
      </p:graphicFrame>
    </p:spTree>
    <p:extLst>
      <p:ext uri="{BB962C8B-B14F-4D97-AF65-F5344CB8AC3E}">
        <p14:creationId xmlns:p14="http://schemas.microsoft.com/office/powerpoint/2010/main" val="10009033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680660-7E23-4F0F-A679-BF913E9454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a:extLst>
              <a:ext uri="{FF2B5EF4-FFF2-40B4-BE49-F238E27FC236}">
                <a16:creationId xmlns:a16="http://schemas.microsoft.com/office/drawing/2014/main" id="{1A3C89F8-0D2F-47FF-B903-151248265F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sp>
        <p:nvSpPr>
          <p:cNvPr id="13"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5"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7"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cxnSp>
        <p:nvCxnSpPr>
          <p:cNvPr id="19" name="Straight Connector 18">
            <a:extLst>
              <a:ext uri="{FF2B5EF4-FFF2-40B4-BE49-F238E27FC236}">
                <a16:creationId xmlns:a16="http://schemas.microsoft.com/office/drawing/2014/main"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21"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3"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5"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pic>
        <p:nvPicPr>
          <p:cNvPr id="3" name="Picture 2" descr="A screen shot of a computer&#10;&#10;Description automatically generated with low confidence">
            <a:extLst>
              <a:ext uri="{FF2B5EF4-FFF2-40B4-BE49-F238E27FC236}">
                <a16:creationId xmlns:a16="http://schemas.microsoft.com/office/drawing/2014/main" id="{554457C8-503C-9E0C-3227-54246E6BE7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78"/>
            <a:ext cx="12191999" cy="6858000"/>
          </a:xfrm>
          <a:prstGeom prst="rect">
            <a:avLst/>
          </a:prstGeom>
        </p:spPr>
      </p:pic>
      <p:sp>
        <p:nvSpPr>
          <p:cNvPr id="2" name="TextBox 1">
            <a:extLst>
              <a:ext uri="{FF2B5EF4-FFF2-40B4-BE49-F238E27FC236}">
                <a16:creationId xmlns:a16="http://schemas.microsoft.com/office/drawing/2014/main" id="{8A86AD80-7ADF-0C00-2077-F325673E854D}"/>
              </a:ext>
            </a:extLst>
          </p:cNvPr>
          <p:cNvSpPr txBox="1"/>
          <p:nvPr/>
        </p:nvSpPr>
        <p:spPr>
          <a:xfrm>
            <a:off x="3227294" y="195172"/>
            <a:ext cx="8633012"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Study Results</a:t>
            </a:r>
          </a:p>
        </p:txBody>
      </p:sp>
      <p:sp>
        <p:nvSpPr>
          <p:cNvPr id="4" name="Rectangle 3"/>
          <p:cNvSpPr/>
          <p:nvPr/>
        </p:nvSpPr>
        <p:spPr>
          <a:xfrm>
            <a:off x="2860766" y="825505"/>
            <a:ext cx="6315400" cy="421847"/>
          </a:xfrm>
          <a:prstGeom prst="rect">
            <a:avLst/>
          </a:prstGeom>
        </p:spPr>
        <p:txBody>
          <a:bodyPr wrap="square">
            <a:spAutoFit/>
          </a:bodyPr>
          <a:lstStyle/>
          <a:p>
            <a:pPr algn="ctr">
              <a:lnSpc>
                <a:spcPct val="150000"/>
              </a:lnSpc>
              <a:spcAft>
                <a:spcPts val="800"/>
              </a:spcAft>
            </a:pPr>
            <a:r>
              <a:rPr lang="en-US" sz="1600" dirty="0">
                <a:solidFill>
                  <a:srgbClr val="333333"/>
                </a:solidFill>
                <a:latin typeface="Times New Roman" panose="02020603050405020304" pitchFamily="18" charset="0"/>
                <a:ea typeface="Calibri" panose="020F0502020204030204" pitchFamily="34" charset="0"/>
                <a:cs typeface="Arial" panose="020B0604020202020204" pitchFamily="34" charset="0"/>
              </a:rPr>
              <a:t>Table </a:t>
            </a:r>
            <a:r>
              <a:rPr lang="ar-SA" sz="1600" dirty="0">
                <a:solidFill>
                  <a:srgbClr val="333333"/>
                </a:solidFill>
                <a:latin typeface="Times New Roman" panose="02020603050405020304" pitchFamily="18" charset="0"/>
                <a:ea typeface="Calibri" panose="020F0502020204030204" pitchFamily="34" charset="0"/>
                <a:cs typeface="Arial" panose="020B0604020202020204" pitchFamily="34" charset="0"/>
              </a:rPr>
              <a:t>)</a:t>
            </a:r>
            <a:r>
              <a:rPr lang="en-US" sz="1600" dirty="0">
                <a:solidFill>
                  <a:srgbClr val="333333"/>
                </a:solidFill>
                <a:latin typeface="Times New Roman" panose="02020603050405020304" pitchFamily="18" charset="0"/>
                <a:ea typeface="Calibri" panose="020F0502020204030204" pitchFamily="34" charset="0"/>
                <a:cs typeface="Arial" panose="020B0604020202020204" pitchFamily="34" charset="0"/>
              </a:rPr>
              <a:t>2</a:t>
            </a:r>
            <a:r>
              <a:rPr lang="ar-SA" sz="1600" dirty="0">
                <a:solidFill>
                  <a:srgbClr val="333333"/>
                </a:solidFill>
                <a:latin typeface="Times New Roman" panose="02020603050405020304" pitchFamily="18" charset="0"/>
                <a:ea typeface="Calibri" panose="020F0502020204030204" pitchFamily="34" charset="0"/>
                <a:cs typeface="Arial" panose="020B0604020202020204" pitchFamily="34" charset="0"/>
              </a:rPr>
              <a:t>(</a:t>
            </a:r>
            <a:r>
              <a:rPr lang="en-US" sz="1600" dirty="0">
                <a:solidFill>
                  <a:srgbClr val="333333"/>
                </a:solidFill>
                <a:latin typeface="Times New Roman" panose="02020603050405020304" pitchFamily="18" charset="0"/>
                <a:ea typeface="Calibri" panose="020F0502020204030204" pitchFamily="34" charset="0"/>
                <a:cs typeface="Arial" panose="020B0604020202020204" pitchFamily="34" charset="0"/>
              </a:rPr>
              <a:t>Frequencies and percentages of answers from the study sample</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553636854"/>
              </p:ext>
            </p:extLst>
          </p:nvPr>
        </p:nvGraphicFramePr>
        <p:xfrm>
          <a:off x="1031966" y="1361110"/>
          <a:ext cx="9955995" cy="4573559"/>
        </p:xfrm>
        <a:graphic>
          <a:graphicData uri="http://schemas.openxmlformats.org/drawingml/2006/table">
            <a:tbl>
              <a:tblPr firstRow="1" firstCol="1" bandRow="1"/>
              <a:tblGrid>
                <a:gridCol w="717682">
                  <a:extLst>
                    <a:ext uri="{9D8B030D-6E8A-4147-A177-3AD203B41FA5}">
                      <a16:colId xmlns:a16="http://schemas.microsoft.com/office/drawing/2014/main" val="621329003"/>
                    </a:ext>
                  </a:extLst>
                </a:gridCol>
                <a:gridCol w="3465964">
                  <a:extLst>
                    <a:ext uri="{9D8B030D-6E8A-4147-A177-3AD203B41FA5}">
                      <a16:colId xmlns:a16="http://schemas.microsoft.com/office/drawing/2014/main" val="3995707470"/>
                    </a:ext>
                  </a:extLst>
                </a:gridCol>
                <a:gridCol w="1993330">
                  <a:extLst>
                    <a:ext uri="{9D8B030D-6E8A-4147-A177-3AD203B41FA5}">
                      <a16:colId xmlns:a16="http://schemas.microsoft.com/office/drawing/2014/main" val="3907469417"/>
                    </a:ext>
                  </a:extLst>
                </a:gridCol>
                <a:gridCol w="1867681">
                  <a:extLst>
                    <a:ext uri="{9D8B030D-6E8A-4147-A177-3AD203B41FA5}">
                      <a16:colId xmlns:a16="http://schemas.microsoft.com/office/drawing/2014/main" val="81630879"/>
                    </a:ext>
                  </a:extLst>
                </a:gridCol>
                <a:gridCol w="1911338">
                  <a:extLst>
                    <a:ext uri="{9D8B030D-6E8A-4147-A177-3AD203B41FA5}">
                      <a16:colId xmlns:a16="http://schemas.microsoft.com/office/drawing/2014/main" val="2201892222"/>
                    </a:ext>
                  </a:extLst>
                </a:gridCol>
              </a:tblGrid>
              <a:tr h="278841">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12</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Vitamin D deficiency is linked to type 2 diabetes</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35 (23.3%)</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84 (56.0%)</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31 (20.7%)</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7923916"/>
                  </a:ext>
                </a:extLst>
              </a:tr>
              <a:tr h="278841">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13</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Vitamin D deficiency leads to weakness and hair loss.</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122 (81.3%)</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20 (13.3%)</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8 (5.3%)</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0665467"/>
                  </a:ext>
                </a:extLst>
              </a:tr>
              <a:tr h="278841">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14</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Vitamin D deficiency does not affect wound healing.</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66 (44.0%)</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60 (40.0%)</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24 (16.0%)</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5867741"/>
                  </a:ext>
                </a:extLst>
              </a:tr>
              <a:tr h="483419">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15</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Vitamin D deficiency leads to weak immunity and frequent infections</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97 (64.7%)</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42 (28.0%)</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11 (7.3%)</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9836200"/>
                  </a:ext>
                </a:extLst>
              </a:tr>
              <a:tr h="483419">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16</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Vitamin D deficiency does not affect the muscles and bones and their weakness</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33 (22.0%)</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109 (72.7%)</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8 (5.3%)</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5051710"/>
                  </a:ext>
                </a:extLst>
              </a:tr>
              <a:tr h="483419">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17</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One of the symptoms of vitamin D deficiency is feeling depressed.</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95 (63.3%)</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36 (24.0%)</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19 (12.7%)</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8323746"/>
                  </a:ext>
                </a:extLst>
              </a:tr>
              <a:tr h="483419">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18</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100" dirty="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Symptoms of vitamin D deficiency include feeling constantly exhausted and tired</a:t>
                      </a:r>
                      <a:endParaRPr lang="en-US" sz="11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128 (85.3%)</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12 (8.0%)</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10 (6.7%)</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238264"/>
                  </a:ext>
                </a:extLst>
              </a:tr>
              <a:tr h="557681">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19</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Bone, muscle and joint pain is one of the most important symptoms of vitamin D deficiency.</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117 (78.0%)</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25 (16.7%)</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8 (5.3%)</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0077551"/>
                  </a:ext>
                </a:extLst>
              </a:tr>
              <a:tr h="278841">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20</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Vitamin D deficiency leads to weak teeth</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102 (68.0%)</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34 (22.7%)</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14 (9.3%)</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5623771"/>
                  </a:ext>
                </a:extLst>
              </a:tr>
              <a:tr h="483419">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21</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Vitamin D deficiency causes Osteomalacia and curvature of the legs in children</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108 (72.0%)</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22 (14.7%)</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20 (13.3%)</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5457948"/>
                  </a:ext>
                </a:extLst>
              </a:tr>
              <a:tr h="483419">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22</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Osteoporosis is an independent disease and is not related to vitamin D deficiency.</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56 (37.3%)</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83 (55.3%)</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dirty="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11 (7.3%)</a:t>
                      </a:r>
                      <a:endParaRPr lang="en-US" sz="11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1736832"/>
                  </a:ext>
                </a:extLst>
              </a:tr>
            </a:tbl>
          </a:graphicData>
        </a:graphic>
      </p:graphicFrame>
      <p:sp>
        <p:nvSpPr>
          <p:cNvPr id="8" name="Rectangle 7"/>
          <p:cNvSpPr/>
          <p:nvPr/>
        </p:nvSpPr>
        <p:spPr>
          <a:xfrm>
            <a:off x="856113" y="5956969"/>
            <a:ext cx="10389061" cy="322845"/>
          </a:xfrm>
          <a:prstGeom prst="rect">
            <a:avLst/>
          </a:prstGeom>
        </p:spPr>
        <p:txBody>
          <a:bodyPr wrap="square">
            <a:spAutoFit/>
          </a:bodyPr>
          <a:lstStyle/>
          <a:p>
            <a:pPr algn="ctr">
              <a:lnSpc>
                <a:spcPct val="107000"/>
              </a:lnSpc>
              <a:spcAft>
                <a:spcPts val="800"/>
              </a:spcAft>
            </a:pPr>
            <a:r>
              <a:rPr lang="en-US" sz="1400" dirty="0">
                <a:solidFill>
                  <a:srgbClr val="333333"/>
                </a:solidFill>
                <a:latin typeface="Times New Roman" panose="02020603050405020304" pitchFamily="18" charset="0"/>
                <a:ea typeface="Calibri" panose="020F0502020204030204" pitchFamily="34" charset="0"/>
                <a:cs typeface="Arial" panose="020B0604020202020204" pitchFamily="34" charset="0"/>
              </a:rPr>
              <a:t>This table shows a general weakness in nursing students’ knowledge about vitamin D3 and the effects resulting from its deficiency in the body </a:t>
            </a:r>
            <a:endParaRPr lang="en-US" sz="12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603582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GradientVTI">
  <a:themeElements>
    <a:clrScheme name="Office">
      <a:dk1>
        <a:srgbClr val="000000"/>
      </a:dk1>
      <a:lt1>
        <a:srgbClr val="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docProps/app.xml><?xml version="1.0" encoding="utf-8"?>
<Properties xmlns="http://schemas.openxmlformats.org/officeDocument/2006/extended-properties" xmlns:vt="http://schemas.openxmlformats.org/officeDocument/2006/docPropsVTypes">
  <TotalTime>915</TotalTime>
  <Words>993</Words>
  <Application>Microsoft Office PowerPoint</Application>
  <PresentationFormat>Widescreen</PresentationFormat>
  <Paragraphs>182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Times New Roman</vt:lpstr>
      <vt:lpstr>Univers</vt:lpstr>
      <vt:lpstr>GradientVTI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vrc67</dc:creator>
  <cp:lastModifiedBy>Rami</cp:lastModifiedBy>
  <cp:revision>12</cp:revision>
  <dcterms:created xsi:type="dcterms:W3CDTF">2023-05-04T18:32:47Z</dcterms:created>
  <dcterms:modified xsi:type="dcterms:W3CDTF">2024-05-17T14:50:44Z</dcterms:modified>
</cp:coreProperties>
</file>