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02150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942751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3694899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708043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45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94909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CB4645-EFAB-4480-8D00-7E82CE9D0A02}" type="datetimeFigureOut">
              <a:rPr lang="en-US" smtClean="0"/>
              <a:t>5/24/2025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28081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CB4645-EFAB-4480-8D00-7E82CE9D0A02}" type="datetimeFigureOut">
              <a:rPr lang="en-US" smtClean="0"/>
              <a:t>5/24/2025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2316477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B4645-EFAB-4480-8D00-7E82CE9D0A02}" type="datetimeFigureOut">
              <a:rPr lang="en-US" smtClean="0"/>
              <a:t>5/24/2025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28645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7123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0861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B4645-EFAB-4480-8D00-7E82CE9D0A02}" type="datetimeFigureOut">
              <a:rPr lang="en-US" smtClean="0"/>
              <a:t>5/24/2025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7D961-7104-43E9-B7C6-BC2D882D51D5}" type="slidenum">
              <a:rPr lang="en-US" smtClean="0"/>
              <a:t>‹#›</a:t>
            </a:fld>
            <a:endParaRPr lang="en-US"/>
          </a:p>
        </p:txBody>
      </p:sp>
    </p:spTree>
    <p:extLst>
      <p:ext uri="{BB962C8B-B14F-4D97-AF65-F5344CB8AC3E}">
        <p14:creationId xmlns:p14="http://schemas.microsoft.com/office/powerpoint/2010/main" val="3218213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1" y="0"/>
            <a:ext cx="12190817" cy="6858000"/>
          </a:xfrm>
          <a:prstGeom prst="rect">
            <a:avLst/>
          </a:prstGeom>
        </p:spPr>
      </p:pic>
      <p:sp>
        <p:nvSpPr>
          <p:cNvPr id="8" name="TextBox 7"/>
          <p:cNvSpPr txBox="1"/>
          <p:nvPr/>
        </p:nvSpPr>
        <p:spPr>
          <a:xfrm>
            <a:off x="2053078" y="1630401"/>
            <a:ext cx="8229058" cy="2400657"/>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Occupational Safety and Health</a:t>
            </a:r>
          </a:p>
          <a:p>
            <a:pPr algn="ctr"/>
            <a:endParaRPr lang="en-US" sz="1400" b="1"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Lecture 3</a:t>
            </a:r>
          </a:p>
          <a:p>
            <a:pPr algn="ctr"/>
            <a:r>
              <a:rPr lang="en-US" sz="3200" dirty="0"/>
              <a:t> </a:t>
            </a:r>
          </a:p>
          <a:p>
            <a:pPr algn="ctr"/>
            <a:r>
              <a:rPr lang="en-US" sz="2800" b="1" dirty="0">
                <a:latin typeface="Times New Roman" panose="02020603050405020304" pitchFamily="18" charset="0"/>
                <a:cs typeface="Times New Roman" panose="02020603050405020304" pitchFamily="18" charset="0"/>
              </a:rPr>
              <a:t>Dr. Marwa Hassan</a:t>
            </a:r>
          </a:p>
        </p:txBody>
      </p:sp>
      <p:sp>
        <p:nvSpPr>
          <p:cNvPr id="9" name="TextBox 8"/>
          <p:cNvSpPr txBox="1"/>
          <p:nvPr/>
        </p:nvSpPr>
        <p:spPr>
          <a:xfrm>
            <a:off x="2235013" y="4303473"/>
            <a:ext cx="7721974" cy="523220"/>
          </a:xfrm>
          <a:prstGeom prst="rect">
            <a:avLst/>
          </a:prstGeom>
          <a:noFill/>
        </p:spPr>
        <p:txBody>
          <a:bodyPr wrap="square" rtlCol="0">
            <a:spAutoFit/>
          </a:bodyPr>
          <a:lstStyle/>
          <a:p>
            <a:pPr algn="ctr"/>
            <a:r>
              <a:rPr lang="en-US" sz="2800" b="1" dirty="0">
                <a:latin typeface="Times New Roman" panose="02020603050405020304" pitchFamily="18" charset="0"/>
                <a:cs typeface="Times New Roman" panose="02020603050405020304" pitchFamily="18" charset="0"/>
              </a:rPr>
              <a:t>Petroleum Reservoir Engineering Department</a:t>
            </a:r>
          </a:p>
        </p:txBody>
      </p:sp>
      <p:sp>
        <p:nvSpPr>
          <p:cNvPr id="10" name="Rectangle 9"/>
          <p:cNvSpPr/>
          <p:nvPr/>
        </p:nvSpPr>
        <p:spPr>
          <a:xfrm>
            <a:off x="4345624" y="5099108"/>
            <a:ext cx="3501513" cy="677108"/>
          </a:xfrm>
          <a:prstGeom prst="rect">
            <a:avLst/>
          </a:prstGeom>
        </p:spPr>
        <p:txBody>
          <a:bodyPr wrap="square">
            <a:spAutoFit/>
          </a:bodyPr>
          <a:lstStyle/>
          <a:p>
            <a:r>
              <a:rPr lang="en-US" sz="2000" b="1" dirty="0"/>
              <a:t>Email</a:t>
            </a:r>
            <a:r>
              <a:rPr lang="en-US" dirty="0"/>
              <a:t>: marwaaltamer@uomosul.edu.iq </a:t>
            </a:r>
          </a:p>
        </p:txBody>
      </p:sp>
    </p:spTree>
    <p:extLst>
      <p:ext uri="{BB962C8B-B14F-4D97-AF65-F5344CB8AC3E}">
        <p14:creationId xmlns:p14="http://schemas.microsoft.com/office/powerpoint/2010/main" val="6031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54" y="0"/>
            <a:ext cx="12189292" cy="6858000"/>
          </a:xfrm>
          <a:prstGeom prst="rect">
            <a:avLst/>
          </a:prstGeom>
        </p:spPr>
      </p:pic>
      <p:sp>
        <p:nvSpPr>
          <p:cNvPr id="4" name="Subtitle 2">
            <a:extLst>
              <a:ext uri="{FF2B5EF4-FFF2-40B4-BE49-F238E27FC236}">
                <a16:creationId xmlns:a16="http://schemas.microsoft.com/office/drawing/2014/main" id="{E715E4B1-8CF2-4BE7-A41B-1B510EF2069D}"/>
              </a:ext>
            </a:extLst>
          </p:cNvPr>
          <p:cNvSpPr>
            <a:spLocks noGrp="1"/>
          </p:cNvSpPr>
          <p:nvPr>
            <p:ph type="subTitle" idx="1"/>
          </p:nvPr>
        </p:nvSpPr>
        <p:spPr>
          <a:xfrm>
            <a:off x="1476375" y="2310938"/>
            <a:ext cx="9448800" cy="2622483"/>
          </a:xfrm>
        </p:spPr>
        <p:txBody>
          <a:bodyPr>
            <a:normAutofit/>
          </a:bodyPr>
          <a:lstStyle/>
          <a:p>
            <a:pPr lvl="0" algn="l"/>
            <a:r>
              <a:rPr lang="en-US" sz="2800" dirty="0">
                <a:latin typeface="Times New Roman" panose="02020603050405020304" pitchFamily="18" charset="0"/>
                <a:cs typeface="Times New Roman" panose="02020603050405020304" pitchFamily="18" charset="0"/>
              </a:rPr>
              <a:t>LECTURE CONTENTS</a:t>
            </a:r>
          </a:p>
          <a:p>
            <a:pPr marL="457200" lvl="0" indent="-457200" algn="l">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rPr>
              <a:t>Hazardous Waste Standard</a:t>
            </a:r>
            <a:r>
              <a:rPr lang="en-US" b="1" dirty="0">
                <a:effectLst/>
                <a:latin typeface="Calibri" panose="020F0502020204030204" pitchFamily="34" charset="0"/>
                <a:ea typeface="Calibri" panose="020F0502020204030204" pitchFamily="34" charset="0"/>
              </a:rPr>
              <a:t>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742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6" name="TextBox 5">
            <a:extLst>
              <a:ext uri="{FF2B5EF4-FFF2-40B4-BE49-F238E27FC236}">
                <a16:creationId xmlns:a16="http://schemas.microsoft.com/office/drawing/2014/main" id="{D0B9C0F4-D9AB-2B58-E0A8-5B9301AB99E1}"/>
              </a:ext>
            </a:extLst>
          </p:cNvPr>
          <p:cNvSpPr txBox="1"/>
          <p:nvPr/>
        </p:nvSpPr>
        <p:spPr>
          <a:xfrm>
            <a:off x="680936" y="783754"/>
            <a:ext cx="11157626" cy="4670317"/>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Control of Hazardous Energy (Lockout/Tagout Systems)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 purpose of this standard is to protect people in the workplace from hazardous energy while they are performing service or maintenance on machines, tools, and equipment. A key element of the standard is to prevent the accidental or inadvertent activation of a machine while it is being serviced or repaired.</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 lockout/tagout standard identifies the proper procedures for shutting down machines and equipment and locking or tagging it out so that accidental or inadvertent activation does not occur. The standard also calls for employee training and periodic inspections.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710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1C5E4-BFCB-5335-BF62-8F6DB5288E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00CC1-7B8C-B559-1EA6-4C10236BF4D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52021F8-7446-6C9A-871C-34EE8837C46F}"/>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B7E5763E-73C3-7560-AF69-192D92B5EF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7" name="TextBox 6">
            <a:extLst>
              <a:ext uri="{FF2B5EF4-FFF2-40B4-BE49-F238E27FC236}">
                <a16:creationId xmlns:a16="http://schemas.microsoft.com/office/drawing/2014/main" id="{241AAB43-CCDD-AC52-06CB-EDF84397BC38}"/>
              </a:ext>
            </a:extLst>
          </p:cNvPr>
          <p:cNvSpPr txBox="1"/>
          <p:nvPr/>
        </p:nvSpPr>
        <p:spPr>
          <a:xfrm>
            <a:off x="116732" y="499127"/>
            <a:ext cx="11828834" cy="4875502"/>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Lockout/Tagout Language</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 following terms and phrases are frequently used in the language of lockout/tagout.</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Safety and health professionals should be knowledgeable of these terms: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Affected employee.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Employees who perform their jobs in areas in which the procedure in question is implemented and in which service or maintenance operations are performed.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Affected employees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do not implement energy control procedures unless they are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authorized</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Authorized employee.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Employees who perform service or maintenance on a machine and use lockout/tagout procedures for their own protection.</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92633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6DA5-30CF-72CB-AABF-DA46A3BEFC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2E121-86D6-53C6-8F58-6359AD7DAF9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92BE195-8249-325D-B38E-84341414A1B3}"/>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19C31AF5-2E8B-911E-9FDD-B84BFC4B1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6" name="TextBox 5">
            <a:extLst>
              <a:ext uri="{FF2B5EF4-FFF2-40B4-BE49-F238E27FC236}">
                <a16:creationId xmlns:a16="http://schemas.microsoft.com/office/drawing/2014/main" id="{A81D40AB-D04D-5F79-A992-B7E5E23AEC12}"/>
              </a:ext>
            </a:extLst>
          </p:cNvPr>
          <p:cNvSpPr txBox="1"/>
          <p:nvPr/>
        </p:nvSpPr>
        <p:spPr>
          <a:xfrm>
            <a:off x="165370" y="450222"/>
            <a:ext cx="11459183" cy="4116320"/>
          </a:xfrm>
          <a:prstGeom prst="rect">
            <a:avLst/>
          </a:prstGeom>
          <a:noFill/>
        </p:spPr>
        <p:txBody>
          <a:bodyPr wrap="square">
            <a:spAutoFit/>
          </a:bodyPr>
          <a:lstStyle/>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Energized.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Machines, equipment, and tools are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energized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if they are connected to an energy source or when they still contain stored or residual energy even after being disconnected.</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Energy-isolating device.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Any mechanical device that physically prevents the release or transmission of energy (for example, circuit breakers, disconnect switches, or blocks).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Energy source.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Any source of power that can activate a machine or piece of equipment (for example, electrical, mechanical, hydraulic, pneumatic, chemical, or thermal).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87015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B6C7A-A4D1-9D93-9DF9-5B6B4F90B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B8524-607D-3926-C362-47A76E6D0F1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83A5817-968D-F979-8E1A-B728A3A609B8}"/>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BE9FE0A5-E412-FDC4-2952-B5792CE53F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6" name="TextBox 5">
            <a:extLst>
              <a:ext uri="{FF2B5EF4-FFF2-40B4-BE49-F238E27FC236}">
                <a16:creationId xmlns:a16="http://schemas.microsoft.com/office/drawing/2014/main" id="{09A3E00E-257D-090A-BFAB-B9C622804C43}"/>
              </a:ext>
            </a:extLst>
          </p:cNvPr>
          <p:cNvSpPr txBox="1"/>
          <p:nvPr/>
        </p:nvSpPr>
        <p:spPr>
          <a:xfrm>
            <a:off x="298314" y="219550"/>
            <a:ext cx="11595371" cy="5224315"/>
          </a:xfrm>
          <a:prstGeom prst="rect">
            <a:avLst/>
          </a:prstGeom>
          <a:noFill/>
        </p:spPr>
        <p:txBody>
          <a:bodyPr wrap="square">
            <a:spAutoFit/>
          </a:bodyPr>
          <a:lstStyle/>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Energy control procedure.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 written document containing all the information an authorized person needs to know in order to properly control hazardous energy when shutting down a machine or equipment for maintenance or service.</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Energy control program.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 systematic program for preventing the accidental or inadvertent energizing of machines or equipment during maintenance or servicing. This is sometimes called the organization’s lockout/tagout program.</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Lockout.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Placing a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lockout device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such as a padlock on an energy-isolating device to prevent the accidental or inadvertent energizing of a machine during maintenance or servicing.</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18257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A7F3C-8516-9D6E-81CE-C9F83CDBC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DD020-CE79-38CE-B316-C2794A24BF5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C8443A9-1E5D-D6EC-B310-F15CE90327D6}"/>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F9525B93-CBFA-A85D-B285-ABE0E9FC0EB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7" name="TextBox 6">
            <a:extLst>
              <a:ext uri="{FF2B5EF4-FFF2-40B4-BE49-F238E27FC236}">
                <a16:creationId xmlns:a16="http://schemas.microsoft.com/office/drawing/2014/main" id="{5077485D-7A92-3771-0EB1-8E4650236356}"/>
              </a:ext>
            </a:extLst>
          </p:cNvPr>
          <p:cNvSpPr txBox="1"/>
          <p:nvPr/>
        </p:nvSpPr>
        <p:spPr>
          <a:xfrm>
            <a:off x="346953" y="587483"/>
            <a:ext cx="11498093" cy="4670317"/>
          </a:xfrm>
          <a:prstGeom prst="rect">
            <a:avLst/>
          </a:prstGeom>
          <a:noFill/>
        </p:spPr>
        <p:txBody>
          <a:bodyPr wrap="square">
            <a:spAutoFit/>
          </a:bodyPr>
          <a:lstStyle/>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Lockout device.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Any device that uses a positive means to keep an energy-isolation device in the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safe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position to prevent the accidental or inadvertent energizing of a machine or piece of equipment.</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Tagout.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Placing a tag on an energy-isolation device to warn people so that they do not accidentally or inadvertently energize a machine or piece of equipment.</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i="1" kern="100" dirty="0">
                <a:effectLst/>
                <a:latin typeface="Times New Roman" panose="02020603050405020304" pitchFamily="18" charset="0"/>
                <a:ea typeface="Calibri" panose="020F0502020204030204" pitchFamily="34" charset="0"/>
                <a:cs typeface="Arial" panose="020B0604020202020204" pitchFamily="34" charset="0"/>
              </a:rPr>
              <a:t>Tagout device.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Any prominent warning device such as a tag that can be affixed to an energy-isolation device to prevent the accidental or inadvertent energizing of a machine or piece of equipment.</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6898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EAED6-5A53-5D0E-A22B-501082DC26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8DA9D-DB48-689B-62A3-47BAF769DBA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2174E0B-6161-8E08-4CEF-DD87C69ADB44}"/>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4587B8B6-4066-C4E7-DD69-F153A93A21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graphicFrame>
        <p:nvGraphicFramePr>
          <p:cNvPr id="5" name="Table 4">
            <a:extLst>
              <a:ext uri="{FF2B5EF4-FFF2-40B4-BE49-F238E27FC236}">
                <a16:creationId xmlns:a16="http://schemas.microsoft.com/office/drawing/2014/main" id="{0F9D78B0-EE73-1A57-459D-3364B576892E}"/>
              </a:ext>
            </a:extLst>
          </p:cNvPr>
          <p:cNvGraphicFramePr>
            <a:graphicFrameLocks noGrp="1"/>
          </p:cNvGraphicFramePr>
          <p:nvPr>
            <p:extLst>
              <p:ext uri="{D42A27DB-BD31-4B8C-83A1-F6EECF244321}">
                <p14:modId xmlns:p14="http://schemas.microsoft.com/office/powerpoint/2010/main" val="3726177379"/>
              </p:ext>
            </p:extLst>
          </p:nvPr>
        </p:nvGraphicFramePr>
        <p:xfrm>
          <a:off x="655981" y="782239"/>
          <a:ext cx="10416210" cy="4861324"/>
        </p:xfrm>
        <a:graphic>
          <a:graphicData uri="http://schemas.openxmlformats.org/drawingml/2006/table">
            <a:tbl>
              <a:tblPr firstRow="1" firstCol="1" bandRow="1">
                <a:tableStyleId>{B301B821-A1FF-4177-AEE7-76D212191A09}</a:tableStyleId>
              </a:tblPr>
              <a:tblGrid>
                <a:gridCol w="5208105">
                  <a:extLst>
                    <a:ext uri="{9D8B030D-6E8A-4147-A177-3AD203B41FA5}">
                      <a16:colId xmlns:a16="http://schemas.microsoft.com/office/drawing/2014/main" val="2032776201"/>
                    </a:ext>
                  </a:extLst>
                </a:gridCol>
                <a:gridCol w="5208105">
                  <a:extLst>
                    <a:ext uri="{9D8B030D-6E8A-4147-A177-3AD203B41FA5}">
                      <a16:colId xmlns:a16="http://schemas.microsoft.com/office/drawing/2014/main" val="2508702230"/>
                    </a:ext>
                  </a:extLst>
                </a:gridCol>
              </a:tblGrid>
              <a:tr h="363472">
                <a:tc>
                  <a:txBody>
                    <a:bodyPr/>
                    <a:lstStyle/>
                    <a:p>
                      <a:pPr marL="0" marR="0" algn="just">
                        <a:lnSpc>
                          <a:spcPct val="115000"/>
                        </a:lnSpc>
                        <a:spcAft>
                          <a:spcPts val="800"/>
                        </a:spcAft>
                        <a:buNone/>
                      </a:pPr>
                      <a:r>
                        <a:rPr lang="en-US" sz="1800" kern="0">
                          <a:effectLst/>
                        </a:rPr>
                        <a:t>Problem</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0">
                          <a:effectLst/>
                        </a:rPr>
                        <a:t>Action</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73546952"/>
                  </a:ext>
                </a:extLst>
              </a:tr>
              <a:tr h="749642">
                <a:tc>
                  <a:txBody>
                    <a:bodyPr/>
                    <a:lstStyle/>
                    <a:p>
                      <a:pPr marL="0" marR="0" algn="just">
                        <a:lnSpc>
                          <a:spcPct val="115000"/>
                        </a:lnSpc>
                        <a:spcAft>
                          <a:spcPts val="800"/>
                        </a:spcAft>
                        <a:buNone/>
                      </a:pPr>
                      <a:r>
                        <a:rPr lang="en-US" sz="1800" kern="0" dirty="0">
                          <a:effectLst/>
                        </a:rPr>
                        <a:t>Machine is operating without the safety guard.</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0">
                          <a:effectLst/>
                        </a:rPr>
                        <a:t>Stop machine immediately and activate the safety guard.</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25865329"/>
                  </a:ext>
                </a:extLst>
              </a:tr>
              <a:tr h="749642">
                <a:tc>
                  <a:txBody>
                    <a:bodyPr/>
                    <a:lstStyle/>
                    <a:p>
                      <a:pPr marL="0" marR="0" algn="just">
                        <a:lnSpc>
                          <a:spcPct val="115000"/>
                        </a:lnSpc>
                        <a:spcAft>
                          <a:spcPts val="800"/>
                        </a:spcAft>
                        <a:buNone/>
                      </a:pPr>
                      <a:r>
                        <a:rPr lang="en-US" sz="1800" kern="0">
                          <a:effectLst/>
                        </a:rPr>
                        <a:t>Maintenance worker is cleaning a machine that is operating.</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0">
                          <a:effectLst/>
                        </a:rPr>
                        <a:t>Stop machine immediately and lock or tag it out.</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08138639"/>
                  </a:ext>
                </a:extLst>
              </a:tr>
              <a:tr h="749642">
                <a:tc>
                  <a:txBody>
                    <a:bodyPr/>
                    <a:lstStyle/>
                    <a:p>
                      <a:pPr marL="0" marR="0" algn="just">
                        <a:lnSpc>
                          <a:spcPct val="115000"/>
                        </a:lnSpc>
                        <a:spcAft>
                          <a:spcPts val="800"/>
                        </a:spcAft>
                        <a:buNone/>
                      </a:pPr>
                      <a:r>
                        <a:rPr lang="en-US" sz="1800" kern="0">
                          <a:effectLst/>
                        </a:rPr>
                        <a:t>Visitor to the shop is wearing a necktie as he observes a lathe in operation.</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0">
                          <a:effectLst/>
                        </a:rPr>
                        <a:t>Immediately pull the visitor back and have him remove the tie.</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56700956"/>
                  </a:ext>
                </a:extLst>
              </a:tr>
              <a:tr h="749642">
                <a:tc>
                  <a:txBody>
                    <a:bodyPr/>
                    <a:lstStyle/>
                    <a:p>
                      <a:pPr marL="0" marR="0" algn="just">
                        <a:lnSpc>
                          <a:spcPct val="115000"/>
                        </a:lnSpc>
                        <a:spcAft>
                          <a:spcPts val="800"/>
                        </a:spcAft>
                        <a:buNone/>
                      </a:pPr>
                      <a:r>
                        <a:rPr lang="en-US" sz="1800" kern="0">
                          <a:effectLst/>
                        </a:rPr>
                        <a:t>An operator is observed disabling a guard.</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0">
                          <a:effectLst/>
                        </a:rPr>
                        <a:t>Stop the operator, secure the guard, and take disciplinary action.</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63702485"/>
                  </a:ext>
                </a:extLst>
              </a:tr>
              <a:tr h="749642">
                <a:tc>
                  <a:txBody>
                    <a:bodyPr/>
                    <a:lstStyle/>
                    <a:p>
                      <a:pPr marL="0" marR="0" algn="just">
                        <a:lnSpc>
                          <a:spcPct val="115000"/>
                        </a:lnSpc>
                        <a:spcAft>
                          <a:spcPts val="800"/>
                        </a:spcAft>
                        <a:buNone/>
                      </a:pPr>
                      <a:r>
                        <a:rPr lang="en-US" sz="1800" kern="0">
                          <a:effectLst/>
                        </a:rPr>
                        <a:t>A robot is operating without a protective barrier.</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0">
                          <a:effectLst/>
                        </a:rPr>
                        <a:t>Stop the robot and erect a barrier immediately.</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46506223"/>
                  </a:ext>
                </a:extLst>
              </a:tr>
              <a:tr h="749642">
                <a:tc>
                  <a:txBody>
                    <a:bodyPr/>
                    <a:lstStyle/>
                    <a:p>
                      <a:pPr marL="0" marR="0" algn="just">
                        <a:lnSpc>
                          <a:spcPct val="115000"/>
                        </a:lnSpc>
                        <a:spcAft>
                          <a:spcPts val="800"/>
                        </a:spcAft>
                        <a:buNone/>
                      </a:pPr>
                      <a:r>
                        <a:rPr lang="en-US" sz="1800" kern="0">
                          <a:effectLst/>
                        </a:rPr>
                        <a:t>A machine guard has a sharp, ragged edge.</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Aft>
                          <a:spcPts val="800"/>
                        </a:spcAft>
                        <a:buNone/>
                      </a:pPr>
                      <a:r>
                        <a:rPr lang="en-US" sz="1800" kern="100" dirty="0">
                          <a:effectLst/>
                        </a:rPr>
                        <a:t>Stop the machine and eliminate the sharp edge and ragged burrs by rounding it off.</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15561801"/>
                  </a:ext>
                </a:extLst>
              </a:tr>
            </a:tbl>
          </a:graphicData>
        </a:graphic>
      </p:graphicFrame>
      <p:sp>
        <p:nvSpPr>
          <p:cNvPr id="7" name="Rectangle 1">
            <a:extLst>
              <a:ext uri="{FF2B5EF4-FFF2-40B4-BE49-F238E27FC236}">
                <a16:creationId xmlns:a16="http://schemas.microsoft.com/office/drawing/2014/main" id="{2C89D424-ECDA-F259-A4AE-03A2E3DC9A83}"/>
              </a:ext>
            </a:extLst>
          </p:cNvPr>
          <p:cNvSpPr>
            <a:spLocks noChangeArrowheads="1"/>
          </p:cNvSpPr>
          <p:nvPr/>
        </p:nvSpPr>
        <p:spPr bwMode="auto">
          <a:xfrm>
            <a:off x="188844" y="197464"/>
            <a:ext cx="60628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Selected examples of problems and corresponding actions.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09415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1743</TotalTime>
  <Words>670</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Marwa Altamer</cp:lastModifiedBy>
  <cp:revision>22</cp:revision>
  <dcterms:created xsi:type="dcterms:W3CDTF">2025-05-06T05:48:04Z</dcterms:created>
  <dcterms:modified xsi:type="dcterms:W3CDTF">2025-05-24T11:19:37Z</dcterms:modified>
</cp:coreProperties>
</file>