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02150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2751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369489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708043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45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909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CB4645-EFAB-4480-8D00-7E82CE9D0A02}"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28081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CB4645-EFAB-4480-8D00-7E82CE9D0A02}"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231647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B4645-EFAB-4480-8D00-7E82CE9D0A02}"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28645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7123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0861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B4645-EFAB-4480-8D00-7E82CE9D0A02}"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7D961-7104-43E9-B7C6-BC2D882D51D5}" type="slidenum">
              <a:rPr lang="en-US" smtClean="0"/>
              <a:t>‹#›</a:t>
            </a:fld>
            <a:endParaRPr lang="en-US"/>
          </a:p>
        </p:txBody>
      </p:sp>
    </p:spTree>
    <p:extLst>
      <p:ext uri="{BB962C8B-B14F-4D97-AF65-F5344CB8AC3E}">
        <p14:creationId xmlns:p14="http://schemas.microsoft.com/office/powerpoint/2010/main" val="3218213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1" y="0"/>
            <a:ext cx="12190817" cy="6858000"/>
          </a:xfrm>
          <a:prstGeom prst="rect">
            <a:avLst/>
          </a:prstGeom>
        </p:spPr>
      </p:pic>
      <p:sp>
        <p:nvSpPr>
          <p:cNvPr id="8" name="TextBox 7"/>
          <p:cNvSpPr txBox="1"/>
          <p:nvPr/>
        </p:nvSpPr>
        <p:spPr>
          <a:xfrm>
            <a:off x="2053078" y="1630401"/>
            <a:ext cx="8229058" cy="2400657"/>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Occupational Safety and Health</a:t>
            </a:r>
          </a:p>
          <a:p>
            <a:pPr algn="ctr"/>
            <a:endParaRPr lang="en-US" sz="1400" b="1"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Lecture 5</a:t>
            </a:r>
          </a:p>
          <a:p>
            <a:pPr algn="ctr"/>
            <a:r>
              <a:rPr lang="en-US" sz="3200" dirty="0"/>
              <a:t> </a:t>
            </a:r>
          </a:p>
          <a:p>
            <a:pPr algn="ctr"/>
            <a:r>
              <a:rPr lang="en-US" sz="2800" b="1" dirty="0">
                <a:latin typeface="Times New Roman" panose="02020603050405020304" pitchFamily="18" charset="0"/>
                <a:cs typeface="Times New Roman" panose="02020603050405020304" pitchFamily="18" charset="0"/>
              </a:rPr>
              <a:t>Dr. Marwa Hassan</a:t>
            </a:r>
          </a:p>
        </p:txBody>
      </p:sp>
      <p:sp>
        <p:nvSpPr>
          <p:cNvPr id="9" name="TextBox 8"/>
          <p:cNvSpPr txBox="1"/>
          <p:nvPr/>
        </p:nvSpPr>
        <p:spPr>
          <a:xfrm>
            <a:off x="2235013" y="4303473"/>
            <a:ext cx="7721974" cy="52322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Petroleum Reservoir Engineering Department</a:t>
            </a:r>
          </a:p>
        </p:txBody>
      </p:sp>
      <p:sp>
        <p:nvSpPr>
          <p:cNvPr id="10" name="Rectangle 9"/>
          <p:cNvSpPr/>
          <p:nvPr/>
        </p:nvSpPr>
        <p:spPr>
          <a:xfrm>
            <a:off x="4345624" y="5099108"/>
            <a:ext cx="3501513" cy="677108"/>
          </a:xfrm>
          <a:prstGeom prst="rect">
            <a:avLst/>
          </a:prstGeom>
        </p:spPr>
        <p:txBody>
          <a:bodyPr wrap="square">
            <a:spAutoFit/>
          </a:bodyPr>
          <a:lstStyle/>
          <a:p>
            <a:r>
              <a:rPr lang="en-US" sz="2000" b="1" dirty="0"/>
              <a:t>Email</a:t>
            </a:r>
            <a:r>
              <a:rPr lang="en-US" dirty="0"/>
              <a:t>: marwaaltamer@uomosul.edu.iq </a:t>
            </a:r>
          </a:p>
        </p:txBody>
      </p:sp>
    </p:spTree>
    <p:extLst>
      <p:ext uri="{BB962C8B-B14F-4D97-AF65-F5344CB8AC3E}">
        <p14:creationId xmlns:p14="http://schemas.microsoft.com/office/powerpoint/2010/main" val="6031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54" y="0"/>
            <a:ext cx="12189292" cy="6858000"/>
          </a:xfrm>
          <a:prstGeom prst="rect">
            <a:avLst/>
          </a:prstGeom>
        </p:spPr>
      </p:pic>
      <p:sp>
        <p:nvSpPr>
          <p:cNvPr id="4" name="Subtitle 2">
            <a:extLst>
              <a:ext uri="{FF2B5EF4-FFF2-40B4-BE49-F238E27FC236}">
                <a16:creationId xmlns:a16="http://schemas.microsoft.com/office/drawing/2014/main" id="{E715E4B1-8CF2-4BE7-A41B-1B510EF2069D}"/>
              </a:ext>
            </a:extLst>
          </p:cNvPr>
          <p:cNvSpPr>
            <a:spLocks noGrp="1"/>
          </p:cNvSpPr>
          <p:nvPr>
            <p:ph type="subTitle" idx="1"/>
          </p:nvPr>
        </p:nvSpPr>
        <p:spPr>
          <a:xfrm>
            <a:off x="1476375" y="2310938"/>
            <a:ext cx="9448800" cy="2622483"/>
          </a:xfrm>
        </p:spPr>
        <p:txBody>
          <a:bodyPr>
            <a:normAutofit/>
          </a:bodyPr>
          <a:lstStyle/>
          <a:p>
            <a:pPr lvl="0" algn="l"/>
            <a:r>
              <a:rPr lang="en-US" sz="2800" dirty="0">
                <a:latin typeface="Times New Roman" panose="02020603050405020304" pitchFamily="18" charset="0"/>
                <a:cs typeface="Times New Roman" panose="02020603050405020304" pitchFamily="18" charset="0"/>
              </a:rPr>
              <a:t>LECTURE CONTENTS</a:t>
            </a:r>
          </a:p>
          <a:p>
            <a:pPr marL="457200" lvl="0" indent="-457200" algn="l">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rPr>
              <a:t>Burns and Their Effects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742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1AF9FF66-1D34-6AC7-6D10-DFA8AB015442}"/>
              </a:ext>
            </a:extLst>
          </p:cNvPr>
          <p:cNvSpPr txBox="1"/>
          <p:nvPr/>
        </p:nvSpPr>
        <p:spPr>
          <a:xfrm>
            <a:off x="768484" y="809469"/>
            <a:ext cx="11284085" cy="5224315"/>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Chemical Burns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Chemicals are widely used in modern industry even by companies that do not produce them as part of their product base. Many of the chemicals produced, handled, stored, transported or otherwise used in industry can cause burns similar to those caused by heat (i.e., first-, second-, and third-degree burns). The hazards of chemical burns are very similar to those of thermal burns.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Chemical burns</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like thermal burns, destroy body tissue; the extent of destruction depends on the severity of the burn. However, chemical burns continue to destroy body tissue until the chemicals are washed away completely.</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710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1C5E4-BFCB-5335-BF62-8F6DB5288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00CC1-7B8C-B559-1EA6-4C10236BF4D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52021F8-7446-6C9A-871C-34EE8837C46F}"/>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7E5763E-73C3-7560-AF69-192D92B5EF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A35775E8-D9C5-4928-31DF-F9AF1074969A}"/>
              </a:ext>
            </a:extLst>
          </p:cNvPr>
          <p:cNvSpPr txBox="1"/>
          <p:nvPr/>
        </p:nvSpPr>
        <p:spPr>
          <a:xfrm>
            <a:off x="418288" y="297355"/>
            <a:ext cx="10885251" cy="4212500"/>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severity of the burn produced by a given chemical depends on the following factors: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Corrosive capability of the chemical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Concentration of the chemical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Temperature of the chemical or the solution in which it is dissolved</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Duration of contact with the chemical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pPr>
            <a:r>
              <a:rPr lang="en-US" kern="100" dirty="0">
                <a:effectLst/>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209263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6DA5-30CF-72CB-AABF-DA46A3BEFC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2E121-86D6-53C6-8F58-6359AD7DAF9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92BE195-8249-325D-B38E-84341414A1B3}"/>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19C31AF5-2E8B-911E-9FDD-B84BFC4B1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7C180DDE-A850-4C59-863E-223F15D7DE9A}"/>
              </a:ext>
            </a:extLst>
          </p:cNvPr>
          <p:cNvSpPr txBox="1"/>
          <p:nvPr/>
        </p:nvSpPr>
        <p:spPr>
          <a:xfrm>
            <a:off x="525294" y="653016"/>
            <a:ext cx="11420272" cy="5121723"/>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Pressure Hazards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Pressure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defined in physics as the force exerted against an opposing fluid or thrust distributed over a surface. This may be expressed in force or weight per unit of area, such as pounds per square inch (psi). A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hazard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a condition with the potential of causing injury to personnel, damage to equipment or structures, loss of material, or lessening of the ability to perform a prescribed function. Thus, a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pressure hazard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a hazard caused by a dangerous condition involving pressure. Critical injury and damage can occur with relatively little pressure. The Occupational Safety and Health Administration (OSHA) defines high-pressure cylinders as those designated with a service pressure of 900 psi or greater.</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87015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B6C7A-A4D1-9D93-9DF9-5B6B4F90B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B8524-607D-3926-C362-47A76E6D0F1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83A5817-968D-F979-8E1A-B728A3A609B8}"/>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E9FE0A5-E412-FDC4-2952-B5792CE53F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CC4C6D9D-A907-0569-FF12-783D80474EE8}"/>
              </a:ext>
            </a:extLst>
          </p:cNvPr>
          <p:cNvSpPr txBox="1"/>
          <p:nvPr/>
        </p:nvSpPr>
        <p:spPr>
          <a:xfrm>
            <a:off x="248055" y="329211"/>
            <a:ext cx="11695889" cy="4567725"/>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We perceive pressure in relation to the earth’s atmosphere. Approximately 21 % of the atmosphere is oxygen, with most of the other 79 % being nitrogen. In addition to oxygen and nitrogen, the atmosphere contains trace amounts of several inert gases: argon, neon, krypton, xenon, and helium.</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Atmospheric pressure is usually measured using a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barometer</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As the altitude above sea level increases, atmospheric pressure decreases in a nonlinear fashion. For example, at 5,486 meters (18,000 feet) above sea level, the barometric pressure is equal to 390 mm Hg. Half of this pressure, around 195 mm Hg, can be found at 2,010 meters (23,000 feet) above sea level.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8257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A7F3C-8516-9D6E-81CE-C9F83CDBC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DD020-CE79-38CE-B316-C2794A24BF5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C8443A9-1E5D-D6EC-B310-F15CE90327D6}"/>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F9525B93-CBFA-A85D-B285-ABE0E9FC0EB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63A1142A-41AF-D494-B8DD-90047E97C0A0}"/>
              </a:ext>
            </a:extLst>
          </p:cNvPr>
          <p:cNvSpPr txBox="1"/>
          <p:nvPr/>
        </p:nvSpPr>
        <p:spPr>
          <a:xfrm>
            <a:off x="220493" y="74283"/>
            <a:ext cx="11751013" cy="6783717"/>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Sources of Pressure Hazards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There are many sources of pressure hazards-some natural, most created by humans. Because the human body is made up of approximately 85 % liquid, which is virtually incompressible, increasing pressure does not create problems by itself. Problems can result from air being trapped or expanded within body cavities. When sinus passages are blocked so that air cannot pass easily from the sinuses to the nose, expansion of the air in these sinuses can lead to problems. The same complications can occur with air trapped in the middle ear’s eustachian tube. As Boyle’s law states, gas volume increases as pressure decreases. Expansion of the air in blocked sinus passages or the middle ear occurs with a rapid increase in altitude or rapid ascent underwater. This can cause pain and, if not eventually relieved, disease. Under extreme circumstances of rapid ascent from underwater diving or high-altitude decompression, lungs can rupture.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6898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EAED6-5A53-5D0E-A22B-501082DC26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8DA9D-DB48-689B-62A3-47BAF769DBA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2174E0B-6161-8E08-4CEF-DD87C69ADB44}"/>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4587B8B6-4066-C4E7-DD69-F153A93A21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11" name="TextBox 10">
            <a:extLst>
              <a:ext uri="{FF2B5EF4-FFF2-40B4-BE49-F238E27FC236}">
                <a16:creationId xmlns:a16="http://schemas.microsoft.com/office/drawing/2014/main" id="{EA650B3B-0811-988F-768F-4957F1DEA51B}"/>
              </a:ext>
            </a:extLst>
          </p:cNvPr>
          <p:cNvSpPr txBox="1"/>
          <p:nvPr/>
        </p:nvSpPr>
        <p:spPr>
          <a:xfrm>
            <a:off x="398834" y="349651"/>
            <a:ext cx="11676434" cy="6044603"/>
          </a:xfrm>
          <a:prstGeom prst="rect">
            <a:avLst/>
          </a:prstGeom>
          <a:noFill/>
        </p:spPr>
        <p:txBody>
          <a:bodyPr wrap="square">
            <a:spAutoFit/>
          </a:bodyPr>
          <a:lstStyle/>
          <a:p>
            <a:pPr marL="0" marR="0" algn="just">
              <a:lnSpc>
                <a:spcPct val="150000"/>
              </a:lnSpc>
              <a:spcAft>
                <a:spcPts val="800"/>
              </a:spcAft>
              <a:buNone/>
            </a:pP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Boilers and Pressure Hazards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A boiler is a closed vessel in which water is heated to form steam, hot water, or high-temperature water under pressure. Potential safety hazards associated with boilers and other pressurized vessels include the following: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Design, construction, or installation errors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Poor or insufficient training of operators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Human error</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Mechanical breakdown or failure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Failure or blockage of control or safety devices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Insufficient or improper inspections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Improper application of equipment</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Insufficient preventive maintenance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9415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1750</TotalTime>
  <Words>712</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Marwa Altamer</cp:lastModifiedBy>
  <cp:revision>24</cp:revision>
  <dcterms:created xsi:type="dcterms:W3CDTF">2025-05-06T05:48:04Z</dcterms:created>
  <dcterms:modified xsi:type="dcterms:W3CDTF">2025-05-24T11:20:28Z</dcterms:modified>
</cp:coreProperties>
</file>