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B8ABB09-4A1D-463E-8065-109CC2B7EFAA}" type="datetimeFigureOut">
              <a:rPr lang="ar-SA" smtClean="0"/>
              <a:t>21/07/1441</a:t>
            </a:fld>
            <a:endParaRPr lang="ar-SA" dirty="0"/>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dirty="0"/>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B34F065-1154-456A-91E3-76DE8E75E17B}" type="slidenum">
              <a:rPr lang="ar-SA" smtClean="0"/>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21/07/1441</a:t>
            </a:fld>
            <a:endParaRPr lang="ar-SA" dirty="0"/>
          </a:p>
        </p:txBody>
      </p:sp>
      <p:sp>
        <p:nvSpPr>
          <p:cNvPr id="5" name="عنصر نائب للتذييل 4"/>
          <p:cNvSpPr>
            <a:spLocks noGrp="1"/>
          </p:cNvSpPr>
          <p:nvPr>
            <p:ph type="ftr" sz="quarter" idx="11"/>
          </p:nvPr>
        </p:nvSpPr>
        <p:spPr/>
        <p:txBody>
          <a:bodyPr/>
          <a:lstStyle>
            <a:extLst/>
          </a:lstStyle>
          <a:p>
            <a:endParaRPr lang="ar-SA" dirty="0"/>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1B8ABB09-4A1D-463E-8065-109CC2B7EFAA}" type="datetimeFigureOut">
              <a:rPr lang="ar-SA" smtClean="0"/>
              <a:t>21/07/1441</a:t>
            </a:fld>
            <a:endParaRPr lang="ar-SA" dirty="0"/>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SA" dirty="0"/>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21/07/1441</a:t>
            </a:fld>
            <a:endParaRPr lang="ar-SA" dirty="0"/>
          </a:p>
        </p:txBody>
      </p:sp>
      <p:sp>
        <p:nvSpPr>
          <p:cNvPr id="5" name="عنصر نائب للتذييل 4"/>
          <p:cNvSpPr>
            <a:spLocks noGrp="1"/>
          </p:cNvSpPr>
          <p:nvPr>
            <p:ph type="ftr" sz="quarter" idx="11"/>
          </p:nvPr>
        </p:nvSpPr>
        <p:spPr/>
        <p:txBody>
          <a:bodyPr/>
          <a:lstStyle>
            <a:extLst/>
          </a:lstStyle>
          <a:p>
            <a:endParaRPr lang="ar-SA" dirty="0"/>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B8ABB09-4A1D-463E-8065-109CC2B7EFAA}" type="datetimeFigureOut">
              <a:rPr lang="ar-SA" smtClean="0"/>
              <a:t>21/07/1441</a:t>
            </a:fld>
            <a:endParaRPr lang="ar-SA" dirty="0"/>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dirty="0"/>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0B34F065-1154-456A-91E3-76DE8E75E17B}" type="slidenum">
              <a:rPr lang="ar-SA" smtClean="0"/>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21/07/1441</a:t>
            </a:fld>
            <a:endParaRPr lang="ar-SA" dirty="0"/>
          </a:p>
        </p:txBody>
      </p:sp>
      <p:sp>
        <p:nvSpPr>
          <p:cNvPr id="6" name="عنصر نائب للتذييل 5"/>
          <p:cNvSpPr>
            <a:spLocks noGrp="1"/>
          </p:cNvSpPr>
          <p:nvPr>
            <p:ph type="ftr" sz="quarter" idx="11"/>
          </p:nvPr>
        </p:nvSpPr>
        <p:spPr/>
        <p:txBody>
          <a:bodyPr/>
          <a:lstStyle>
            <a:extLst/>
          </a:lstStyle>
          <a:p>
            <a:endParaRPr lang="ar-SA" dirty="0"/>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21/07/1441</a:t>
            </a:fld>
            <a:endParaRPr lang="ar-SA" dirty="0"/>
          </a:p>
        </p:txBody>
      </p:sp>
      <p:sp>
        <p:nvSpPr>
          <p:cNvPr id="8" name="عنصر نائب للتذييل 7"/>
          <p:cNvSpPr>
            <a:spLocks noGrp="1"/>
          </p:cNvSpPr>
          <p:nvPr>
            <p:ph type="ftr" sz="quarter" idx="11"/>
          </p:nvPr>
        </p:nvSpPr>
        <p:spPr/>
        <p:txBody>
          <a:bodyPr/>
          <a:lstStyle>
            <a:extLst/>
          </a:lstStyle>
          <a:p>
            <a:endParaRPr lang="ar-SA" dirty="0"/>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21/07/1441</a:t>
            </a:fld>
            <a:endParaRPr lang="ar-SA" dirty="0"/>
          </a:p>
        </p:txBody>
      </p:sp>
      <p:sp>
        <p:nvSpPr>
          <p:cNvPr id="4" name="عنصر نائب للتذييل 3"/>
          <p:cNvSpPr>
            <a:spLocks noGrp="1"/>
          </p:cNvSpPr>
          <p:nvPr>
            <p:ph type="ftr" sz="quarter" idx="11"/>
          </p:nvPr>
        </p:nvSpPr>
        <p:spPr/>
        <p:txBody>
          <a:bodyPr/>
          <a:lstStyle>
            <a:extLst/>
          </a:lstStyle>
          <a:p>
            <a:endParaRPr lang="ar-SA" dirty="0"/>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1B8ABB09-4A1D-463E-8065-109CC2B7EFAA}" type="datetimeFigureOut">
              <a:rPr lang="ar-SA" smtClean="0"/>
              <a:t>21/07/1441</a:t>
            </a:fld>
            <a:endParaRPr lang="ar-SA" dirty="0"/>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SA" dirty="0"/>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21/07/1441</a:t>
            </a:fld>
            <a:endParaRPr lang="ar-SA" dirty="0"/>
          </a:p>
        </p:txBody>
      </p:sp>
      <p:sp>
        <p:nvSpPr>
          <p:cNvPr id="6" name="عنصر نائب للتذييل 5"/>
          <p:cNvSpPr>
            <a:spLocks noGrp="1"/>
          </p:cNvSpPr>
          <p:nvPr>
            <p:ph type="ftr" sz="quarter" idx="11"/>
          </p:nvPr>
        </p:nvSpPr>
        <p:spPr/>
        <p:txBody>
          <a:bodyPr/>
          <a:lstStyle>
            <a:extLst/>
          </a:lstStyle>
          <a:p>
            <a:endParaRPr lang="ar-SA" dirty="0"/>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21/07/1441</a:t>
            </a:fld>
            <a:endParaRPr lang="ar-SA" dirty="0"/>
          </a:p>
        </p:txBody>
      </p:sp>
      <p:sp>
        <p:nvSpPr>
          <p:cNvPr id="6" name="عنصر نائب للتذييل 5"/>
          <p:cNvSpPr>
            <a:spLocks noGrp="1"/>
          </p:cNvSpPr>
          <p:nvPr>
            <p:ph type="ftr" sz="quarter" idx="11"/>
          </p:nvPr>
        </p:nvSpPr>
        <p:spPr/>
        <p:txBody>
          <a:bodyPr/>
          <a:lstStyle>
            <a:extLst/>
          </a:lstStyle>
          <a:p>
            <a:endParaRPr lang="ar-SA" dirty="0"/>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dirty="0"/>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B8ABB09-4A1D-463E-8065-109CC2B7EFAA}" type="datetimeFigureOut">
              <a:rPr lang="ar-SA" smtClean="0"/>
              <a:t>21/07/1441</a:t>
            </a:fld>
            <a:endParaRPr lang="ar-SA" dirty="0"/>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dirty="0"/>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B34F065-1154-456A-91E3-76DE8E75E17B}" type="slidenum">
              <a:rPr lang="ar-SA" smtClean="0"/>
              <a:t>‹#›</a:t>
            </a:fld>
            <a:endParaRPr lang="ar-SA"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اليوم الاخر في الفكر الاسلامي</a:t>
            </a:r>
            <a:endParaRPr lang="ar-IQ" dirty="0"/>
          </a:p>
        </p:txBody>
      </p:sp>
      <p:sp>
        <p:nvSpPr>
          <p:cNvPr id="3" name="عنوان فرعي 2"/>
          <p:cNvSpPr>
            <a:spLocks noGrp="1"/>
          </p:cNvSpPr>
          <p:nvPr>
            <p:ph type="subTitle" idx="1"/>
          </p:nvPr>
        </p:nvSpPr>
        <p:spPr/>
        <p:txBody>
          <a:bodyPr>
            <a:normAutofit/>
          </a:bodyPr>
          <a:lstStyle/>
          <a:p>
            <a:r>
              <a:rPr lang="ar-IQ" dirty="0" smtClean="0"/>
              <a:t>المرحلة الثالثة /قسم علوم القران والتربية الاسلامية/كلية التربية للبنات</a:t>
            </a:r>
          </a:p>
          <a:p>
            <a:r>
              <a:rPr lang="ar-IQ" dirty="0" smtClean="0"/>
              <a:t>أ.م.د.معالم سالم يونس</a:t>
            </a:r>
            <a:endParaRPr lang="ar-IQ" dirty="0"/>
          </a:p>
        </p:txBody>
      </p:sp>
    </p:spTree>
    <p:extLst>
      <p:ext uri="{BB962C8B-B14F-4D97-AF65-F5344CB8AC3E}">
        <p14:creationId xmlns:p14="http://schemas.microsoft.com/office/powerpoint/2010/main" val="535448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وتكون سوء الخاتمة </a:t>
            </a:r>
            <a:endParaRPr lang="ar-IQ" dirty="0"/>
          </a:p>
        </p:txBody>
      </p:sp>
      <p:sp>
        <p:nvSpPr>
          <p:cNvPr id="3" name="عنصر نائب للمحتوى 2"/>
          <p:cNvSpPr>
            <a:spLocks noGrp="1"/>
          </p:cNvSpPr>
          <p:nvPr>
            <p:ph idx="1"/>
          </p:nvPr>
        </p:nvSpPr>
        <p:spPr/>
        <p:txBody>
          <a:bodyPr/>
          <a:lstStyle/>
          <a:p>
            <a:r>
              <a:rPr lang="ar-IQ" dirty="0" smtClean="0"/>
              <a:t>أ-لمن اصر على الكبائر واقدم على المحرمات ،فربما غلب عليه ذلك حتى ينزل به الموت قبل التوبة .</a:t>
            </a:r>
          </a:p>
          <a:p>
            <a:r>
              <a:rPr lang="ar-IQ" dirty="0" smtClean="0"/>
              <a:t>ب-لمن كان مستقيما ثم تغير من حاله وخرج من سنته. لذلك قال العلماء: «فلا تعجب بإيمانك وعملك وصلاتك وصومك وجميع قربك فان ذلك وان كان من كسبك فانه من خلق ربك فمهما افتخرت بذلك كنت كالمفتخر بمتاع غيرك وربما سلبه عنك فعاد قلبك من الخير اخلى من جوف الطير»</a:t>
            </a:r>
            <a:endParaRPr lang="ar-IQ" dirty="0"/>
          </a:p>
        </p:txBody>
      </p:sp>
    </p:spTree>
    <p:extLst>
      <p:ext uri="{BB962C8B-B14F-4D97-AF65-F5344CB8AC3E}">
        <p14:creationId xmlns:p14="http://schemas.microsoft.com/office/powerpoint/2010/main" val="1059874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r>
              <a:rPr lang="ar-IQ" dirty="0" smtClean="0"/>
              <a:t>لذلك اوجب الله  تعالى التوبة على المؤمنين لتحسن خاتمتهم ويكون مصيرهم الجنة فان العبد لا يدري متى تقبض روحه ، اذ ان الموت يأتي على الصغير والكبير والصحيح والسقيم.</a:t>
            </a:r>
          </a:p>
          <a:p>
            <a:r>
              <a:rPr lang="ar-IQ" dirty="0" smtClean="0"/>
              <a:t>فلا بد ان يبادر الانسان الى طاعة ربه مادام مكلفا شرعا، لان سن التكليف يتعلق به الثواب والعقاب ،والطاعة سبيل الوصول الى جنة الفردوس .</a:t>
            </a:r>
            <a:endParaRPr lang="ar-IQ" dirty="0"/>
          </a:p>
        </p:txBody>
      </p:sp>
    </p:spTree>
    <p:extLst>
      <p:ext uri="{BB962C8B-B14F-4D97-AF65-F5344CB8AC3E}">
        <p14:creationId xmlns:p14="http://schemas.microsoft.com/office/powerpoint/2010/main" val="3749271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التوبة</a:t>
            </a:r>
            <a:endParaRPr lang="ar-IQ" dirty="0"/>
          </a:p>
        </p:txBody>
      </p:sp>
      <p:sp>
        <p:nvSpPr>
          <p:cNvPr id="3" name="عنصر نائب للمحتوى 2"/>
          <p:cNvSpPr>
            <a:spLocks noGrp="1"/>
          </p:cNvSpPr>
          <p:nvPr>
            <p:ph idx="1"/>
          </p:nvPr>
        </p:nvSpPr>
        <p:spPr/>
        <p:txBody>
          <a:bodyPr/>
          <a:lstStyle/>
          <a:p>
            <a:r>
              <a:rPr lang="ar-IQ" dirty="0" smtClean="0"/>
              <a:t>هي الرجوع  عما كان مذموما بالشرع الى ما هو محمود فيه قال رسول الله</a:t>
            </a:r>
            <a:r>
              <a:rPr lang="ar-IQ" dirty="0">
                <a:sym typeface="AGA Arabesque"/>
              </a:rPr>
              <a:t> «قال: " إن الله تعالى يقبل توبة عبده ما لم </a:t>
            </a:r>
            <a:r>
              <a:rPr lang="ar-IQ" dirty="0" smtClean="0">
                <a:sym typeface="AGA Arabesque"/>
              </a:rPr>
              <a:t>يغرغر» اي عند الغرغرة وبلوغ الروح الحلقوم .انما يغرغر اذا قطع الوتين.</a:t>
            </a:r>
          </a:p>
          <a:p>
            <a:r>
              <a:rPr lang="ar-IQ" dirty="0" smtClean="0">
                <a:sym typeface="AGA Arabesque"/>
              </a:rPr>
              <a:t>والتوبة فرض على المؤمنين </a:t>
            </a:r>
            <a:r>
              <a:rPr lang="ar-IQ" dirty="0">
                <a:sym typeface="AGA Arabesque"/>
              </a:rPr>
              <a:t>باتفاق المسلمين </a:t>
            </a:r>
            <a:r>
              <a:rPr lang="ar-IQ" dirty="0" smtClean="0">
                <a:sym typeface="AGA Arabesque"/>
              </a:rPr>
              <a:t>بدليل « </a:t>
            </a:r>
            <a:r>
              <a:rPr lang="ar-IQ" dirty="0">
                <a:sym typeface="AGA Arabesque"/>
              </a:rPr>
              <a:t>وَتُوبُوا إِلَى اللَّهِ جَمِيعًا أَيُّهَ الْمُؤْمِنُونَ لَعَلَّكُمْ </a:t>
            </a:r>
            <a:r>
              <a:rPr lang="ar-IQ" dirty="0" smtClean="0">
                <a:sym typeface="AGA Arabesque"/>
              </a:rPr>
              <a:t>تُفْلِحُونَ» النور 31</a:t>
            </a:r>
          </a:p>
          <a:p>
            <a:pPr marL="0" indent="0">
              <a:buNone/>
            </a:pPr>
            <a:endParaRPr lang="ar-IQ" dirty="0">
              <a:sym typeface="AGA Arabesque"/>
            </a:endParaRPr>
          </a:p>
          <a:p>
            <a:endParaRPr lang="ar-IQ" dirty="0"/>
          </a:p>
        </p:txBody>
      </p:sp>
    </p:spTree>
    <p:extLst>
      <p:ext uri="{BB962C8B-B14F-4D97-AF65-F5344CB8AC3E}">
        <p14:creationId xmlns:p14="http://schemas.microsoft.com/office/powerpoint/2010/main" val="2084600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شروط التوبة </a:t>
            </a:r>
            <a:endParaRPr lang="ar-IQ" dirty="0"/>
          </a:p>
        </p:txBody>
      </p:sp>
      <p:sp>
        <p:nvSpPr>
          <p:cNvPr id="3" name="عنصر نائب للمحتوى 2"/>
          <p:cNvSpPr>
            <a:spLocks noGrp="1"/>
          </p:cNvSpPr>
          <p:nvPr>
            <p:ph idx="1"/>
          </p:nvPr>
        </p:nvSpPr>
        <p:spPr/>
        <p:txBody>
          <a:bodyPr>
            <a:normAutofit lnSpcReduction="10000"/>
          </a:bodyPr>
          <a:lstStyle/>
          <a:p>
            <a:pPr marL="514350" indent="-514350">
              <a:buFont typeface="+mj-lt"/>
              <a:buAutoNum type="arabicPeriod"/>
            </a:pPr>
            <a:r>
              <a:rPr lang="ar-IQ" dirty="0" smtClean="0"/>
              <a:t>الندم بالقلب على ما اقترف من معصية .</a:t>
            </a:r>
          </a:p>
          <a:p>
            <a:pPr marL="514350" indent="-514350">
              <a:buFont typeface="+mj-lt"/>
              <a:buAutoNum type="arabicPeriod"/>
            </a:pPr>
            <a:r>
              <a:rPr lang="ar-IQ" dirty="0" smtClean="0"/>
              <a:t>ترك المعصية في الحال.</a:t>
            </a:r>
          </a:p>
          <a:p>
            <a:pPr marL="514350" indent="-514350">
              <a:buFont typeface="+mj-lt"/>
              <a:buAutoNum type="arabicPeriod"/>
            </a:pPr>
            <a:r>
              <a:rPr lang="ar-IQ" dirty="0" smtClean="0"/>
              <a:t>العزم على ان لا يعود الى مثلها.</a:t>
            </a:r>
          </a:p>
          <a:p>
            <a:pPr marL="514350" indent="-514350">
              <a:buFont typeface="+mj-lt"/>
              <a:buAutoNum type="arabicPeriod"/>
            </a:pPr>
            <a:r>
              <a:rPr lang="ar-IQ" dirty="0" smtClean="0"/>
              <a:t>ان يكون ذلك حياء من الله وخوفا منه لا من غيره.</a:t>
            </a:r>
          </a:p>
          <a:p>
            <a:pPr marL="0" indent="0">
              <a:buNone/>
            </a:pPr>
            <a:r>
              <a:rPr lang="ar-IQ" dirty="0" smtClean="0"/>
              <a:t>اذا فقدت هذه الشروط او احدها لم تصح التوبة وان كان مما اقترفه حق لآدمي فعليه ان يستسمحه ويعيد له حقه. واهم شروط التوبة الندم </a:t>
            </a:r>
            <a:r>
              <a:rPr lang="ar-IQ" smtClean="0"/>
              <a:t>لانه</a:t>
            </a:r>
            <a:r>
              <a:rPr lang="ar-IQ" dirty="0" smtClean="0"/>
              <a:t>  </a:t>
            </a:r>
            <a:r>
              <a:rPr lang="ar-IQ" dirty="0" smtClean="0">
                <a:sym typeface="AGA Arabesque"/>
              </a:rPr>
              <a:t></a:t>
            </a:r>
            <a:r>
              <a:rPr lang="ar-IQ" dirty="0" smtClean="0"/>
              <a:t>قال التوبة الندم قصد اهم اركانها كما قال الحج عرفة وان اشتمل على اركان وواجبات اخرى معتبرة ومهمة.</a:t>
            </a:r>
            <a:endParaRPr lang="ar-IQ" dirty="0"/>
          </a:p>
        </p:txBody>
      </p:sp>
    </p:spTree>
    <p:extLst>
      <p:ext uri="{BB962C8B-B14F-4D97-AF65-F5344CB8AC3E}">
        <p14:creationId xmlns:p14="http://schemas.microsoft.com/office/powerpoint/2010/main" val="1032993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solidFill>
                  <a:prstClr val="black"/>
                </a:solidFill>
              </a:rPr>
              <a:t>اليوم الاخر في الفكر الاسلامي</a:t>
            </a:r>
            <a:endParaRPr lang="ar-IQ" dirty="0"/>
          </a:p>
        </p:txBody>
      </p:sp>
      <p:sp>
        <p:nvSpPr>
          <p:cNvPr id="3" name="عنصر نائب للمحتوى 2"/>
          <p:cNvSpPr>
            <a:spLocks noGrp="1"/>
          </p:cNvSpPr>
          <p:nvPr>
            <p:ph idx="1"/>
          </p:nvPr>
        </p:nvSpPr>
        <p:spPr/>
        <p:txBody>
          <a:bodyPr/>
          <a:lstStyle/>
          <a:p>
            <a:r>
              <a:rPr lang="ar-IQ" dirty="0" smtClean="0"/>
              <a:t>معناه هو ان يبعث الله الناس بعد موتهم ويحاسبون على ما قدموه من اعمال فيجازون عليها فأما الذين امنوا وعملوا الصالحات فلعم جنة الخلد واما الذين كفروا وعملوا السيئات فلهم النار يشقون </a:t>
            </a:r>
            <a:r>
              <a:rPr lang="ar-IQ" dirty="0"/>
              <a:t>فيها بالعذاب الشديد فَمَنْ يَعْمَلْ مِثْقَالَ ذَرَّةٍ خَيْرًا يَرَهُ (7) وَمَنْ يَعْمَلْ مِثْقَالَ ذَرَّةٍ شَرًّا يَرَهُ (</a:t>
            </a:r>
            <a:r>
              <a:rPr lang="ar-IQ" dirty="0" smtClean="0"/>
              <a:t>8)الزلزلة</a:t>
            </a:r>
          </a:p>
          <a:p>
            <a:endParaRPr lang="ar-IQ" dirty="0"/>
          </a:p>
        </p:txBody>
      </p:sp>
    </p:spTree>
    <p:extLst>
      <p:ext uri="{BB962C8B-B14F-4D97-AF65-F5344CB8AC3E}">
        <p14:creationId xmlns:p14="http://schemas.microsoft.com/office/powerpoint/2010/main" val="3542607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تسميته</a:t>
            </a:r>
            <a:endParaRPr lang="ar-IQ" dirty="0"/>
          </a:p>
        </p:txBody>
      </p:sp>
      <p:sp>
        <p:nvSpPr>
          <p:cNvPr id="3" name="عنصر نائب للمحتوى 2"/>
          <p:cNvSpPr>
            <a:spLocks noGrp="1"/>
          </p:cNvSpPr>
          <p:nvPr>
            <p:ph idx="1"/>
          </p:nvPr>
        </p:nvSpPr>
        <p:spPr/>
        <p:txBody>
          <a:bodyPr/>
          <a:lstStyle/>
          <a:p>
            <a:r>
              <a:rPr lang="ar-IQ" dirty="0" smtClean="0"/>
              <a:t>سمي باليوم الاخر لأنه اخر ايام الدنيا بمعنى انه متصل باخر ايام الدنيا لأنه ليس منها حتى يكون اخرها ،وسمي بيوم القيامة لقيام الناس فيه من قبورهم وقيامهم بين يدي خالقهم وقيام الحجة عليهم وله نحو ثلاثمائة اسم. </a:t>
            </a:r>
            <a:endParaRPr lang="ar-IQ" dirty="0"/>
          </a:p>
        </p:txBody>
      </p:sp>
    </p:spTree>
    <p:extLst>
      <p:ext uri="{BB962C8B-B14F-4D97-AF65-F5344CB8AC3E}">
        <p14:creationId xmlns:p14="http://schemas.microsoft.com/office/powerpoint/2010/main" val="2500475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حكم الايمان باليوم الاخر </a:t>
            </a:r>
            <a:endParaRPr lang="ar-IQ" dirty="0"/>
          </a:p>
        </p:txBody>
      </p:sp>
      <p:sp>
        <p:nvSpPr>
          <p:cNvPr id="3" name="عنصر نائب للمحتوى 2"/>
          <p:cNvSpPr>
            <a:spLocks noGrp="1"/>
          </p:cNvSpPr>
          <p:nvPr>
            <p:ph idx="1"/>
          </p:nvPr>
        </p:nvSpPr>
        <p:spPr/>
        <p:txBody>
          <a:bodyPr/>
          <a:lstStyle/>
          <a:p>
            <a:r>
              <a:rPr lang="ar-IQ" dirty="0" smtClean="0"/>
              <a:t>الايمان به ركن من اركان الايمان يكفر من لا يؤمن به بالإجماع على ما تقدم وما يأتي بيانه في القران الكريم والحديث النبوي الشريف من اخبار اليوم الاخر وما يتصل به من مشاهد القيامة وما فصله لنا من اوصافه واوصاف اهل الجنة والنار فيه فبرزت المشاهد حية واضحة مكتملة السمات تخفق لها القلوب وتقشعر منها الابدان .</a:t>
            </a:r>
          </a:p>
        </p:txBody>
      </p:sp>
    </p:spTree>
    <p:extLst>
      <p:ext uri="{BB962C8B-B14F-4D97-AF65-F5344CB8AC3E}">
        <p14:creationId xmlns:p14="http://schemas.microsoft.com/office/powerpoint/2010/main" val="484151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طريق ثبوته</a:t>
            </a:r>
            <a:endParaRPr lang="ar-IQ" dirty="0"/>
          </a:p>
        </p:txBody>
      </p:sp>
      <p:sp>
        <p:nvSpPr>
          <p:cNvPr id="3" name="عنصر نائب للمحتوى 2"/>
          <p:cNvSpPr>
            <a:spLocks noGrp="1"/>
          </p:cNvSpPr>
          <p:nvPr>
            <p:ph idx="1"/>
          </p:nvPr>
        </p:nvSpPr>
        <p:spPr/>
        <p:txBody>
          <a:bodyPr/>
          <a:lstStyle/>
          <a:p>
            <a:r>
              <a:rPr lang="ar-IQ" dirty="0" smtClean="0"/>
              <a:t>طريق ثبوته القران الكريم كلام الله الذي لا يقبل في خبره الشك او الريب والسنة النبوية الصحيحة الثابتة على لسان سيد المرسلين محمد </a:t>
            </a:r>
            <a:r>
              <a:rPr lang="ar-IQ" dirty="0" smtClean="0">
                <a:sym typeface="AGA Arabesque"/>
              </a:rPr>
              <a:t> فيما يبلغه عن ربه تعالى.</a:t>
            </a:r>
          </a:p>
        </p:txBody>
      </p:sp>
    </p:spTree>
    <p:extLst>
      <p:ext uri="{BB962C8B-B14F-4D97-AF65-F5344CB8AC3E}">
        <p14:creationId xmlns:p14="http://schemas.microsoft.com/office/powerpoint/2010/main" val="1295541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L="342900" lvl="0" indent="-342900">
              <a:spcBef>
                <a:spcPct val="20000"/>
              </a:spcBef>
            </a:pPr>
            <a:r>
              <a:rPr lang="ar-IQ" sz="3600" dirty="0">
                <a:solidFill>
                  <a:prstClr val="black"/>
                </a:solidFill>
                <a:ea typeface="+mn-ea"/>
                <a:cs typeface="Arial"/>
                <a:sym typeface="AGA Arabesque"/>
              </a:rPr>
              <a:t>الايمان باليوم الاخر نتيجة الايمان بالله</a:t>
            </a:r>
            <a:r>
              <a:rPr lang="ar-IQ" sz="3200" dirty="0">
                <a:solidFill>
                  <a:prstClr val="black"/>
                </a:solidFill>
                <a:ea typeface="+mn-ea"/>
                <a:cs typeface="Arial"/>
              </a:rPr>
              <a:t/>
            </a:r>
            <a:br>
              <a:rPr lang="ar-IQ" sz="3200" dirty="0">
                <a:solidFill>
                  <a:prstClr val="black"/>
                </a:solidFill>
                <a:ea typeface="+mn-ea"/>
                <a:cs typeface="Arial"/>
              </a:rPr>
            </a:br>
            <a:endParaRPr lang="ar-IQ" dirty="0"/>
          </a:p>
        </p:txBody>
      </p:sp>
      <p:sp>
        <p:nvSpPr>
          <p:cNvPr id="3" name="عنصر نائب للمحتوى 2"/>
          <p:cNvSpPr>
            <a:spLocks noGrp="1"/>
          </p:cNvSpPr>
          <p:nvPr>
            <p:ph idx="1"/>
          </p:nvPr>
        </p:nvSpPr>
        <p:spPr/>
        <p:txBody>
          <a:bodyPr>
            <a:normAutofit/>
          </a:bodyPr>
          <a:lstStyle/>
          <a:p>
            <a:r>
              <a:rPr lang="ar-IQ" dirty="0" smtClean="0"/>
              <a:t>فلا يكون المرء مؤمنا باليوم الاخر الا اذا آمن بالله تعالى ،لذلك قرن القران الكريم بينهما </a:t>
            </a:r>
            <a:r>
              <a:rPr lang="ar-IQ" dirty="0"/>
              <a:t>في مواضع كثيرة </a:t>
            </a:r>
            <a:r>
              <a:rPr lang="ar-IQ" dirty="0" smtClean="0"/>
              <a:t>منها : «وَمِنَ </a:t>
            </a:r>
            <a:r>
              <a:rPr lang="ar-IQ" dirty="0"/>
              <a:t>النَّاسِ مَنْ يَقُولُ آمَنَّا بِاللَّهِ وَبِالْيَوْمِ الْآخِرِ وَمَا هُمْ </a:t>
            </a:r>
            <a:r>
              <a:rPr lang="ar-IQ" dirty="0" smtClean="0"/>
              <a:t>بِمُؤْمِنِينَ»البقرة اية8وقال </a:t>
            </a:r>
            <a:r>
              <a:rPr lang="ar-IQ" dirty="0"/>
              <a:t>عزمن قائل «إِنَّ الَّذِينَ آمَنُوا وَالَّذِينَ هَادُوا وَالنَّصَارَى وَالصَّابِئِينَ مَنْ آمَنَ بِاللَّهِ وَالْيَوْمِ الْآخِرِ وَعَمِلَ صَالِحًا فَلَهُمْ أَجْرُهُمْ عِنْدَ رَبِّهِمْ وَلَا خَوْفٌ عَلَيْهِمْ وَلَا هُمْ </a:t>
            </a:r>
            <a:r>
              <a:rPr lang="ar-IQ" dirty="0" smtClean="0"/>
              <a:t>يَحْزَنُونَ» البقرة اية 62وقال تعالى ايضا في محكم </a:t>
            </a:r>
            <a:r>
              <a:rPr lang="ar-IQ" dirty="0"/>
              <a:t>كتابه «وَلَكِنَّ الْبِرَّ مَنْ آمَنَ بِاللَّهِ وَالْيَوْمِ الْآخِرِ وَالْمَلَائِكَةِ وَالْكِتَابِ </a:t>
            </a:r>
            <a:r>
              <a:rPr lang="ar-IQ" dirty="0" smtClean="0"/>
              <a:t>وَالنَّبِيِّينَ» البقرة جزء من الاية177 </a:t>
            </a:r>
          </a:p>
        </p:txBody>
      </p:sp>
    </p:spTree>
    <p:extLst>
      <p:ext uri="{BB962C8B-B14F-4D97-AF65-F5344CB8AC3E}">
        <p14:creationId xmlns:p14="http://schemas.microsoft.com/office/powerpoint/2010/main" val="698508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فلا معنى اذن للإيمان باليوم الاخر من غير ايمان بالله عز وجل وانبيائه لذلك كان عبثا ان تجادل باليوم الاخر من لا يؤمن بالله تعالى لان مثلك كمن ينبئ شخصا بوصول انسان الى القمر وذلك ينكر وصوله وهو يجهل الامور البديهية التي صار اليها العلم الان.</a:t>
            </a:r>
          </a:p>
          <a:p>
            <a:r>
              <a:rPr lang="ar-IQ" dirty="0" smtClean="0"/>
              <a:t>فالمجادل في الحياة الاخرة نحيله الى البراهين القطعية على وجود الله تعالى وقدرته وصفاته الكاملة العظيمة، فاذا ثبت له وجود الله تعالى وثبتت النبوة فيجب عندئذ ان يكون هناك بعث </a:t>
            </a:r>
            <a:r>
              <a:rPr lang="ar-IQ" dirty="0"/>
              <a:t>ومحاسبة يجزى المرء حسب عمله قال تعالى «فَمَنْ يَعْمَلْ مِثْقَالَ ذَرَّةٍ خَيْرًا يَرَهُ (7) وَمَنْ يَعْمَلْ مِثْقَالَ ذَرَّةٍ شَرًّا </a:t>
            </a:r>
            <a:r>
              <a:rPr lang="ar-IQ" dirty="0" smtClean="0"/>
              <a:t>يَرَهُ» الزلزل7و8</a:t>
            </a:r>
            <a:endParaRPr lang="ar-IQ" dirty="0"/>
          </a:p>
        </p:txBody>
      </p:sp>
    </p:spTree>
    <p:extLst>
      <p:ext uri="{BB962C8B-B14F-4D97-AF65-F5344CB8AC3E}">
        <p14:creationId xmlns:p14="http://schemas.microsoft.com/office/powerpoint/2010/main" val="1023552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a:bodyPr>
          <a:lstStyle/>
          <a:p>
            <a:r>
              <a:rPr lang="ar-IQ" dirty="0" smtClean="0"/>
              <a:t>والا يلزم الظلم بالنسبة للخالق اذا ترك محاسبة العاصي واثابة المطيع والظلم محال على الله تعالى .</a:t>
            </a:r>
          </a:p>
          <a:p>
            <a:r>
              <a:rPr lang="ar-IQ" dirty="0" smtClean="0"/>
              <a:t>الحياة الاخرى</a:t>
            </a:r>
          </a:p>
          <a:p>
            <a:r>
              <a:rPr lang="ar-IQ" dirty="0" smtClean="0"/>
              <a:t>انقطاع العمل بالموت </a:t>
            </a:r>
          </a:p>
          <a:p>
            <a:r>
              <a:rPr lang="ar-IQ" dirty="0" smtClean="0"/>
              <a:t>يقول الرسول</a:t>
            </a:r>
            <a:r>
              <a:rPr lang="ar-IQ" dirty="0">
                <a:sym typeface="AGA Arabesque"/>
              </a:rPr>
              <a:t> «إذا مات الإنسان انقطع عنه عمله إلا من ثلاثة: إلا من صدقة جارية، أو علم ينتفع به، أو ولد صالح يدعو </a:t>
            </a:r>
            <a:r>
              <a:rPr lang="ar-IQ" dirty="0" smtClean="0">
                <a:sym typeface="AGA Arabesque"/>
              </a:rPr>
              <a:t>له» صحيح مسلم فالموت هو الحد الفاصل بين الحياة الدنيا وبين الاخرة وعليه فان منازل الاخرة تبدأ بمجرد مغادرة الروح البدن.</a:t>
            </a:r>
            <a:endParaRPr lang="ar-IQ" dirty="0"/>
          </a:p>
        </p:txBody>
      </p:sp>
    </p:spTree>
    <p:extLst>
      <p:ext uri="{BB962C8B-B14F-4D97-AF65-F5344CB8AC3E}">
        <p14:creationId xmlns:p14="http://schemas.microsoft.com/office/powerpoint/2010/main" val="247076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سوء الخاتمة والاعمال بالخواتيم</a:t>
            </a:r>
            <a:endParaRPr lang="ar-IQ" dirty="0"/>
          </a:p>
        </p:txBody>
      </p:sp>
      <p:sp>
        <p:nvSpPr>
          <p:cNvPr id="3" name="عنصر نائب للمحتوى 2"/>
          <p:cNvSpPr>
            <a:spLocks noGrp="1"/>
          </p:cNvSpPr>
          <p:nvPr>
            <p:ph idx="1"/>
          </p:nvPr>
        </p:nvSpPr>
        <p:spPr/>
        <p:txBody>
          <a:bodyPr/>
          <a:lstStyle/>
          <a:p>
            <a:r>
              <a:rPr lang="ar-IQ" dirty="0"/>
              <a:t> عن أبي هريرة، أن رسول </a:t>
            </a:r>
            <a:r>
              <a:rPr lang="ar-IQ" dirty="0" smtClean="0"/>
              <a:t>الله </a:t>
            </a:r>
            <a:r>
              <a:rPr lang="ar-IQ" dirty="0">
                <a:solidFill>
                  <a:prstClr val="black"/>
                </a:solidFill>
                <a:sym typeface="AGA Arabesque"/>
              </a:rPr>
              <a:t></a:t>
            </a:r>
            <a:r>
              <a:rPr lang="ar-IQ" dirty="0" smtClean="0"/>
              <a:t> قال</a:t>
            </a:r>
            <a:r>
              <a:rPr lang="ar-IQ" dirty="0"/>
              <a:t>: «إن الرجل ليعمل الزمن الطويل بعمل أهل الجنة، ثم يختم له عمله بعمل أهل النار، وإن الرجل ليعمل الزمن الطويل بعمل أهل النار، ثم يختم له عمله بعمل أهل </a:t>
            </a:r>
            <a:r>
              <a:rPr lang="ar-IQ" dirty="0" smtClean="0"/>
              <a:t>الجنة» رواه مسلم</a:t>
            </a:r>
          </a:p>
          <a:p>
            <a:r>
              <a:rPr lang="ar-IQ" dirty="0" smtClean="0"/>
              <a:t>وعن سهل بن سعد عن النبي </a:t>
            </a:r>
            <a:r>
              <a:rPr lang="ar-IQ" dirty="0" smtClean="0">
                <a:sym typeface="AGA Arabesque"/>
              </a:rPr>
              <a:t></a:t>
            </a:r>
            <a:r>
              <a:rPr lang="ar-IQ" dirty="0" smtClean="0"/>
              <a:t>قال </a:t>
            </a:r>
            <a:r>
              <a:rPr lang="ar-IQ" dirty="0"/>
              <a:t>««إِنَّ الرَّجُلَ لَيَعْمَلُ عَمَلَ أَهْلِ الجَنَّةِ، فِيمَا يَبْدُو لِلنَّاسِ، وَهُوَ مِنْ أَهْلِ النَّارِ، وَإِنَّ الرَّجُلَ لَيَعْمَلُ عَمَلَ أَهْلِ النَّارِ، فِيمَا يَبْدُو لِلنَّاسِ، وَهُوَ مِنْ أَهْلِ الجَنَّةِ</a:t>
            </a:r>
            <a:r>
              <a:rPr lang="ar-IQ" dirty="0" smtClean="0"/>
              <a:t>» صحيح البخاري</a:t>
            </a:r>
            <a:endParaRPr lang="ar-IQ" dirty="0"/>
          </a:p>
          <a:p>
            <a:endParaRPr lang="ar-IQ" dirty="0"/>
          </a:p>
        </p:txBody>
      </p:sp>
    </p:spTree>
    <p:extLst>
      <p:ext uri="{BB962C8B-B14F-4D97-AF65-F5344CB8AC3E}">
        <p14:creationId xmlns:p14="http://schemas.microsoft.com/office/powerpoint/2010/main" val="28490564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76</TotalTime>
  <Words>849</Words>
  <Application>Microsoft Office PowerPoint</Application>
  <PresentationFormat>عرض على الشاشة (3:4)‏</PresentationFormat>
  <Paragraphs>36</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وافر</vt:lpstr>
      <vt:lpstr>اليوم الاخر في الفكر الاسلامي</vt:lpstr>
      <vt:lpstr>اليوم الاخر في الفكر الاسلامي</vt:lpstr>
      <vt:lpstr>تسميته</vt:lpstr>
      <vt:lpstr>حكم الايمان باليوم الاخر </vt:lpstr>
      <vt:lpstr>طريق ثبوته</vt:lpstr>
      <vt:lpstr>الايمان باليوم الاخر نتيجة الايمان بالله </vt:lpstr>
      <vt:lpstr>عرض تقديمي في PowerPoint</vt:lpstr>
      <vt:lpstr>عرض تقديمي في PowerPoint</vt:lpstr>
      <vt:lpstr>سوء الخاتمة والاعمال بالخواتيم</vt:lpstr>
      <vt:lpstr>وتكون سوء الخاتمة </vt:lpstr>
      <vt:lpstr>عرض تقديمي في PowerPoint</vt:lpstr>
      <vt:lpstr>التوبة</vt:lpstr>
      <vt:lpstr>شروط التوبة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اليوم الاخر في الفكر الاسلامي</dc:title>
  <dc:creator>acer</dc:creator>
  <cp:lastModifiedBy>acer</cp:lastModifiedBy>
  <cp:revision>17</cp:revision>
  <dcterms:created xsi:type="dcterms:W3CDTF">2020-03-14T21:43:46Z</dcterms:created>
  <dcterms:modified xsi:type="dcterms:W3CDTF">2020-03-14T23:14:11Z</dcterms:modified>
</cp:coreProperties>
</file>