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14"/>
  </p:notesMasterIdLst>
  <p:sldIdLst>
    <p:sldId id="267" r:id="rId2"/>
    <p:sldId id="266" r:id="rId3"/>
    <p:sldId id="256" r:id="rId4"/>
    <p:sldId id="258" r:id="rId5"/>
    <p:sldId id="257" r:id="rId6"/>
    <p:sldId id="261" r:id="rId7"/>
    <p:sldId id="260" r:id="rId8"/>
    <p:sldId id="259" r:id="rId9"/>
    <p:sldId id="262" r:id="rId10"/>
    <p:sldId id="263" r:id="rId11"/>
    <p:sldId id="265" r:id="rId12"/>
    <p:sldId id="264" r:id="rId1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4902" autoAdjust="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EFABA1-14E1-4678-B9CE-80B8A3DB772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A0FCEE77-0636-41ED-92E1-3B335BBF5EC6}">
      <dgm:prSet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IQ" sz="3600" dirty="0" smtClean="0"/>
            <a:t>السلام عليكم ورحمة الله </a:t>
          </a:r>
        </a:p>
        <a:p>
          <a:pPr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2000" dirty="0"/>
        </a:p>
      </dgm:t>
    </dgm:pt>
    <dgm:pt modelId="{B8710717-773E-494D-AFA7-CCF19E8A8F11}" type="parTrans" cxnId="{4E835AFC-3F8C-4612-8505-58F128BD1005}">
      <dgm:prSet/>
      <dgm:spPr/>
      <dgm:t>
        <a:bodyPr/>
        <a:lstStyle/>
        <a:p>
          <a:pPr rtl="1"/>
          <a:endParaRPr lang="ar-IQ"/>
        </a:p>
      </dgm:t>
    </dgm:pt>
    <dgm:pt modelId="{4DD6A61C-3D22-4F91-8E8E-5B5A61BF404E}" type="sibTrans" cxnId="{4E835AFC-3F8C-4612-8505-58F128BD1005}">
      <dgm:prSet/>
      <dgm:spPr/>
      <dgm:t>
        <a:bodyPr/>
        <a:lstStyle/>
        <a:p>
          <a:pPr rtl="1"/>
          <a:endParaRPr lang="ar-IQ"/>
        </a:p>
      </dgm:t>
    </dgm:pt>
    <dgm:pt modelId="{95C08191-B3AF-430C-A1F5-1C0D483339E8}">
      <dgm:prSet/>
      <dgm:spPr/>
      <dgm:t>
        <a:bodyPr/>
        <a:lstStyle/>
        <a:p>
          <a:pPr rtl="1"/>
          <a:r>
            <a:rPr lang="ar-IQ" smtClean="0"/>
            <a:t>محاضرة اليوم بعنوان :</a:t>
          </a:r>
          <a:endParaRPr lang="ar-IQ"/>
        </a:p>
      </dgm:t>
    </dgm:pt>
    <dgm:pt modelId="{06F4C3AC-00C3-4447-A6E6-EEE749FF4A2E}" type="parTrans" cxnId="{1D468618-F786-4193-974E-F4B77E57166E}">
      <dgm:prSet/>
      <dgm:spPr/>
      <dgm:t>
        <a:bodyPr/>
        <a:lstStyle/>
        <a:p>
          <a:pPr rtl="1"/>
          <a:endParaRPr lang="ar-IQ"/>
        </a:p>
      </dgm:t>
    </dgm:pt>
    <dgm:pt modelId="{8C9D2B9E-807D-468A-A9A7-51AE982E45E0}" type="sibTrans" cxnId="{1D468618-F786-4193-974E-F4B77E57166E}">
      <dgm:prSet/>
      <dgm:spPr/>
      <dgm:t>
        <a:bodyPr/>
        <a:lstStyle/>
        <a:p>
          <a:pPr rtl="1"/>
          <a:endParaRPr lang="ar-IQ"/>
        </a:p>
      </dgm:t>
    </dgm:pt>
    <dgm:pt modelId="{8853BE5F-30E9-4B71-9840-8759875BCA0D}">
      <dgm:prSet/>
      <dgm:spPr/>
      <dgm:t>
        <a:bodyPr/>
        <a:lstStyle/>
        <a:p>
          <a:pPr rtl="1"/>
          <a:r>
            <a:rPr lang="ar-IQ" dirty="0" smtClean="0">
              <a:solidFill>
                <a:srgbClr val="C00000"/>
              </a:solidFill>
            </a:rPr>
            <a:t>الحديث المتواتر والحديث الآحاد </a:t>
          </a:r>
          <a:endParaRPr lang="ar-IQ" dirty="0">
            <a:solidFill>
              <a:srgbClr val="C00000"/>
            </a:solidFill>
          </a:endParaRPr>
        </a:p>
      </dgm:t>
    </dgm:pt>
    <dgm:pt modelId="{0B9C3243-D0B2-4632-8768-F2DC42C1EAC3}" type="parTrans" cxnId="{75BDC183-CDE1-4E3D-8143-C8432434AAB3}">
      <dgm:prSet/>
      <dgm:spPr/>
      <dgm:t>
        <a:bodyPr/>
        <a:lstStyle/>
        <a:p>
          <a:pPr rtl="1"/>
          <a:endParaRPr lang="ar-IQ"/>
        </a:p>
      </dgm:t>
    </dgm:pt>
    <dgm:pt modelId="{A38F3059-3BFE-4D43-A56B-9D930F766427}" type="sibTrans" cxnId="{75BDC183-CDE1-4E3D-8143-C8432434AAB3}">
      <dgm:prSet/>
      <dgm:spPr/>
      <dgm:t>
        <a:bodyPr/>
        <a:lstStyle/>
        <a:p>
          <a:pPr rtl="1"/>
          <a:endParaRPr lang="ar-IQ"/>
        </a:p>
      </dgm:t>
    </dgm:pt>
    <dgm:pt modelId="{2A54A1FC-CC60-44E5-AE22-53AEC662F85D}">
      <dgm:prSet/>
      <dgm:spPr/>
      <dgm:t>
        <a:bodyPr/>
        <a:lstStyle/>
        <a:p>
          <a:pPr rtl="1"/>
          <a:r>
            <a:rPr lang="ar-IQ" smtClean="0"/>
            <a:t>م.م. الآء بشير رشيد</a:t>
          </a:r>
          <a:endParaRPr lang="ar-IQ"/>
        </a:p>
      </dgm:t>
    </dgm:pt>
    <dgm:pt modelId="{F8B04BEF-C163-4717-B844-C8EE5223F92C}" type="parTrans" cxnId="{A41C5188-7FA8-4360-83EA-180AE9070F85}">
      <dgm:prSet/>
      <dgm:spPr/>
      <dgm:t>
        <a:bodyPr/>
        <a:lstStyle/>
        <a:p>
          <a:pPr rtl="1"/>
          <a:endParaRPr lang="ar-IQ"/>
        </a:p>
      </dgm:t>
    </dgm:pt>
    <dgm:pt modelId="{69470853-CAA0-4D9D-967E-C5F00E64F463}" type="sibTrans" cxnId="{A41C5188-7FA8-4360-83EA-180AE9070F85}">
      <dgm:prSet/>
      <dgm:spPr/>
      <dgm:t>
        <a:bodyPr/>
        <a:lstStyle/>
        <a:p>
          <a:pPr rtl="1"/>
          <a:endParaRPr lang="ar-IQ"/>
        </a:p>
      </dgm:t>
    </dgm:pt>
    <dgm:pt modelId="{AD9C14D9-06AC-46A8-8F0B-4AB1250F3AC7}" type="pres">
      <dgm:prSet presAssocID="{61EFABA1-14E1-4678-B9CE-80B8A3DB772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C25A891-BEFF-4DB3-82DD-6888AEA896C5}" type="pres">
      <dgm:prSet presAssocID="{A0FCEE77-0636-41ED-92E1-3B335BBF5EC6}" presName="circle1" presStyleLbl="node1" presStyleIdx="0" presStyleCnt="4"/>
      <dgm:spPr/>
    </dgm:pt>
    <dgm:pt modelId="{7A5651CE-ED9D-4C0D-98CC-BB37F23D07DB}" type="pres">
      <dgm:prSet presAssocID="{A0FCEE77-0636-41ED-92E1-3B335BBF5EC6}" presName="space" presStyleCnt="0"/>
      <dgm:spPr/>
    </dgm:pt>
    <dgm:pt modelId="{A4F0DAF3-FDC9-4582-B8BE-598585EC7536}" type="pres">
      <dgm:prSet presAssocID="{A0FCEE77-0636-41ED-92E1-3B335BBF5EC6}" presName="rect1" presStyleLbl="alignAcc1" presStyleIdx="0" presStyleCnt="4"/>
      <dgm:spPr/>
    </dgm:pt>
    <dgm:pt modelId="{259CA2C1-9EC6-45C5-A1BE-52A406CC164F}" type="pres">
      <dgm:prSet presAssocID="{95C08191-B3AF-430C-A1F5-1C0D483339E8}" presName="vertSpace2" presStyleLbl="node1" presStyleIdx="0" presStyleCnt="4"/>
      <dgm:spPr/>
    </dgm:pt>
    <dgm:pt modelId="{145E635D-636C-43D4-AACB-94E338E6E3FA}" type="pres">
      <dgm:prSet presAssocID="{95C08191-B3AF-430C-A1F5-1C0D483339E8}" presName="circle2" presStyleLbl="node1" presStyleIdx="1" presStyleCnt="4"/>
      <dgm:spPr/>
    </dgm:pt>
    <dgm:pt modelId="{9CFA45E0-4BF7-4082-B1B9-4B7BEF5ABE3B}" type="pres">
      <dgm:prSet presAssocID="{95C08191-B3AF-430C-A1F5-1C0D483339E8}" presName="rect2" presStyleLbl="alignAcc1" presStyleIdx="1" presStyleCnt="4"/>
      <dgm:spPr/>
    </dgm:pt>
    <dgm:pt modelId="{78DB620E-00C2-4E5F-816C-F72784328C25}" type="pres">
      <dgm:prSet presAssocID="{8853BE5F-30E9-4B71-9840-8759875BCA0D}" presName="vertSpace3" presStyleLbl="node1" presStyleIdx="1" presStyleCnt="4"/>
      <dgm:spPr/>
    </dgm:pt>
    <dgm:pt modelId="{2818EB00-15A3-43A4-9ABE-48805AA6C486}" type="pres">
      <dgm:prSet presAssocID="{8853BE5F-30E9-4B71-9840-8759875BCA0D}" presName="circle3" presStyleLbl="node1" presStyleIdx="2" presStyleCnt="4"/>
      <dgm:spPr/>
    </dgm:pt>
    <dgm:pt modelId="{91175E2C-81DD-4B85-A4D1-067C5219F93A}" type="pres">
      <dgm:prSet presAssocID="{8853BE5F-30E9-4B71-9840-8759875BCA0D}" presName="rect3" presStyleLbl="alignAcc1" presStyleIdx="2" presStyleCnt="4" custLinFactNeighborX="-360" custLinFactNeighborY="-210"/>
      <dgm:spPr/>
    </dgm:pt>
    <dgm:pt modelId="{BE6CF533-0CED-4B86-AE75-19278A005946}" type="pres">
      <dgm:prSet presAssocID="{2A54A1FC-CC60-44E5-AE22-53AEC662F85D}" presName="vertSpace4" presStyleLbl="node1" presStyleIdx="2" presStyleCnt="4"/>
      <dgm:spPr/>
    </dgm:pt>
    <dgm:pt modelId="{E427CA7A-817C-4A41-BF21-2542EE2FFE9C}" type="pres">
      <dgm:prSet presAssocID="{2A54A1FC-CC60-44E5-AE22-53AEC662F85D}" presName="circle4" presStyleLbl="node1" presStyleIdx="3" presStyleCnt="4"/>
      <dgm:spPr/>
    </dgm:pt>
    <dgm:pt modelId="{93ABC799-2533-42FB-86F5-017DFA34D86E}" type="pres">
      <dgm:prSet presAssocID="{2A54A1FC-CC60-44E5-AE22-53AEC662F85D}" presName="rect4" presStyleLbl="alignAcc1" presStyleIdx="3" presStyleCnt="4"/>
      <dgm:spPr/>
    </dgm:pt>
    <dgm:pt modelId="{92103004-85BE-40F0-A4EE-CF83B2D0EA52}" type="pres">
      <dgm:prSet presAssocID="{A0FCEE77-0636-41ED-92E1-3B335BBF5EC6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1B713930-75A7-4259-9DB7-00D9E15C4BE9}" type="pres">
      <dgm:prSet presAssocID="{95C08191-B3AF-430C-A1F5-1C0D483339E8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40B5EBA4-664E-4ADD-8552-A9E09683E02F}" type="pres">
      <dgm:prSet presAssocID="{8853BE5F-30E9-4B71-9840-8759875BCA0D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6A7EECA5-7ED3-4939-A2E3-1B1D23B8CE45}" type="pres">
      <dgm:prSet presAssocID="{2A54A1FC-CC60-44E5-AE22-53AEC662F85D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A41C5188-7FA8-4360-83EA-180AE9070F85}" srcId="{61EFABA1-14E1-4678-B9CE-80B8A3DB7720}" destId="{2A54A1FC-CC60-44E5-AE22-53AEC662F85D}" srcOrd="3" destOrd="0" parTransId="{F8B04BEF-C163-4717-B844-C8EE5223F92C}" sibTransId="{69470853-CAA0-4D9D-967E-C5F00E64F463}"/>
    <dgm:cxn modelId="{BA34AF63-9F57-4D06-919E-B1E45D04B040}" type="presOf" srcId="{A0FCEE77-0636-41ED-92E1-3B335BBF5EC6}" destId="{92103004-85BE-40F0-A4EE-CF83B2D0EA52}" srcOrd="1" destOrd="0" presId="urn:microsoft.com/office/officeart/2005/8/layout/target3"/>
    <dgm:cxn modelId="{4E835AFC-3F8C-4612-8505-58F128BD1005}" srcId="{61EFABA1-14E1-4678-B9CE-80B8A3DB7720}" destId="{A0FCEE77-0636-41ED-92E1-3B335BBF5EC6}" srcOrd="0" destOrd="0" parTransId="{B8710717-773E-494D-AFA7-CCF19E8A8F11}" sibTransId="{4DD6A61C-3D22-4F91-8E8E-5B5A61BF404E}"/>
    <dgm:cxn modelId="{44DDB82E-CEB2-49B8-89CC-9D0A1750F18E}" type="presOf" srcId="{2A54A1FC-CC60-44E5-AE22-53AEC662F85D}" destId="{93ABC799-2533-42FB-86F5-017DFA34D86E}" srcOrd="0" destOrd="0" presId="urn:microsoft.com/office/officeart/2005/8/layout/target3"/>
    <dgm:cxn modelId="{75BDC183-CDE1-4E3D-8143-C8432434AAB3}" srcId="{61EFABA1-14E1-4678-B9CE-80B8A3DB7720}" destId="{8853BE5F-30E9-4B71-9840-8759875BCA0D}" srcOrd="2" destOrd="0" parTransId="{0B9C3243-D0B2-4632-8768-F2DC42C1EAC3}" sibTransId="{A38F3059-3BFE-4D43-A56B-9D930F766427}"/>
    <dgm:cxn modelId="{C06E1A92-3B3A-437B-8C29-626D64A41073}" type="presOf" srcId="{8853BE5F-30E9-4B71-9840-8759875BCA0D}" destId="{91175E2C-81DD-4B85-A4D1-067C5219F93A}" srcOrd="0" destOrd="0" presId="urn:microsoft.com/office/officeart/2005/8/layout/target3"/>
    <dgm:cxn modelId="{68B7CDF2-B0A1-4C55-B872-4D2A6BDAAAE1}" type="presOf" srcId="{A0FCEE77-0636-41ED-92E1-3B335BBF5EC6}" destId="{A4F0DAF3-FDC9-4582-B8BE-598585EC7536}" srcOrd="0" destOrd="0" presId="urn:microsoft.com/office/officeart/2005/8/layout/target3"/>
    <dgm:cxn modelId="{191AF940-DD7A-4307-A1B3-602867ED4ED9}" type="presOf" srcId="{95C08191-B3AF-430C-A1F5-1C0D483339E8}" destId="{1B713930-75A7-4259-9DB7-00D9E15C4BE9}" srcOrd="1" destOrd="0" presId="urn:microsoft.com/office/officeart/2005/8/layout/target3"/>
    <dgm:cxn modelId="{1D468618-F786-4193-974E-F4B77E57166E}" srcId="{61EFABA1-14E1-4678-B9CE-80B8A3DB7720}" destId="{95C08191-B3AF-430C-A1F5-1C0D483339E8}" srcOrd="1" destOrd="0" parTransId="{06F4C3AC-00C3-4447-A6E6-EEE749FF4A2E}" sibTransId="{8C9D2B9E-807D-468A-A9A7-51AE982E45E0}"/>
    <dgm:cxn modelId="{CC346674-4F0D-4648-9AEF-8C0E2493D222}" type="presOf" srcId="{2A54A1FC-CC60-44E5-AE22-53AEC662F85D}" destId="{6A7EECA5-7ED3-4939-A2E3-1B1D23B8CE45}" srcOrd="1" destOrd="0" presId="urn:microsoft.com/office/officeart/2005/8/layout/target3"/>
    <dgm:cxn modelId="{76FE81F0-9D52-4E03-B6B2-DC2ECC615958}" type="presOf" srcId="{61EFABA1-14E1-4678-B9CE-80B8A3DB7720}" destId="{AD9C14D9-06AC-46A8-8F0B-4AB1250F3AC7}" srcOrd="0" destOrd="0" presId="urn:microsoft.com/office/officeart/2005/8/layout/target3"/>
    <dgm:cxn modelId="{85450FA1-B85B-416A-8569-22338CA0E890}" type="presOf" srcId="{8853BE5F-30E9-4B71-9840-8759875BCA0D}" destId="{40B5EBA4-664E-4ADD-8552-A9E09683E02F}" srcOrd="1" destOrd="0" presId="urn:microsoft.com/office/officeart/2005/8/layout/target3"/>
    <dgm:cxn modelId="{2790D3A7-2A30-4E26-81C5-064EDC66E908}" type="presOf" srcId="{95C08191-B3AF-430C-A1F5-1C0D483339E8}" destId="{9CFA45E0-4BF7-4082-B1B9-4B7BEF5ABE3B}" srcOrd="0" destOrd="0" presId="urn:microsoft.com/office/officeart/2005/8/layout/target3"/>
    <dgm:cxn modelId="{5D22F1FD-0DE5-4396-917F-74FE82C2FFF4}" type="presParOf" srcId="{AD9C14D9-06AC-46A8-8F0B-4AB1250F3AC7}" destId="{4C25A891-BEFF-4DB3-82DD-6888AEA896C5}" srcOrd="0" destOrd="0" presId="urn:microsoft.com/office/officeart/2005/8/layout/target3"/>
    <dgm:cxn modelId="{8EA1727D-E444-4241-9D1B-EC3651378483}" type="presParOf" srcId="{AD9C14D9-06AC-46A8-8F0B-4AB1250F3AC7}" destId="{7A5651CE-ED9D-4C0D-98CC-BB37F23D07DB}" srcOrd="1" destOrd="0" presId="urn:microsoft.com/office/officeart/2005/8/layout/target3"/>
    <dgm:cxn modelId="{8A7DC6D8-98C3-4533-AA73-CBC1EA7AE4F0}" type="presParOf" srcId="{AD9C14D9-06AC-46A8-8F0B-4AB1250F3AC7}" destId="{A4F0DAF3-FDC9-4582-B8BE-598585EC7536}" srcOrd="2" destOrd="0" presId="urn:microsoft.com/office/officeart/2005/8/layout/target3"/>
    <dgm:cxn modelId="{EE84995C-9016-42D4-A87A-54DEF68C0E0C}" type="presParOf" srcId="{AD9C14D9-06AC-46A8-8F0B-4AB1250F3AC7}" destId="{259CA2C1-9EC6-45C5-A1BE-52A406CC164F}" srcOrd="3" destOrd="0" presId="urn:microsoft.com/office/officeart/2005/8/layout/target3"/>
    <dgm:cxn modelId="{65AE292D-6C9B-495C-8FBE-7A4DF55CD0AB}" type="presParOf" srcId="{AD9C14D9-06AC-46A8-8F0B-4AB1250F3AC7}" destId="{145E635D-636C-43D4-AACB-94E338E6E3FA}" srcOrd="4" destOrd="0" presId="urn:microsoft.com/office/officeart/2005/8/layout/target3"/>
    <dgm:cxn modelId="{58280E94-59C9-4574-9EA0-CC1101D59C76}" type="presParOf" srcId="{AD9C14D9-06AC-46A8-8F0B-4AB1250F3AC7}" destId="{9CFA45E0-4BF7-4082-B1B9-4B7BEF5ABE3B}" srcOrd="5" destOrd="0" presId="urn:microsoft.com/office/officeart/2005/8/layout/target3"/>
    <dgm:cxn modelId="{D6344078-D7F0-47C2-8D6C-A9D18F7D10E8}" type="presParOf" srcId="{AD9C14D9-06AC-46A8-8F0B-4AB1250F3AC7}" destId="{78DB620E-00C2-4E5F-816C-F72784328C25}" srcOrd="6" destOrd="0" presId="urn:microsoft.com/office/officeart/2005/8/layout/target3"/>
    <dgm:cxn modelId="{284F6A62-53D9-46EE-91B9-1FCC10042C42}" type="presParOf" srcId="{AD9C14D9-06AC-46A8-8F0B-4AB1250F3AC7}" destId="{2818EB00-15A3-43A4-9ABE-48805AA6C486}" srcOrd="7" destOrd="0" presId="urn:microsoft.com/office/officeart/2005/8/layout/target3"/>
    <dgm:cxn modelId="{8DC453DC-1105-457D-A581-01D6661FED47}" type="presParOf" srcId="{AD9C14D9-06AC-46A8-8F0B-4AB1250F3AC7}" destId="{91175E2C-81DD-4B85-A4D1-067C5219F93A}" srcOrd="8" destOrd="0" presId="urn:microsoft.com/office/officeart/2005/8/layout/target3"/>
    <dgm:cxn modelId="{87CAA727-66F4-4BB4-8EC2-B3C072FDD33A}" type="presParOf" srcId="{AD9C14D9-06AC-46A8-8F0B-4AB1250F3AC7}" destId="{BE6CF533-0CED-4B86-AE75-19278A005946}" srcOrd="9" destOrd="0" presId="urn:microsoft.com/office/officeart/2005/8/layout/target3"/>
    <dgm:cxn modelId="{17F0E8A2-9A9A-4024-A219-7B900CC4925A}" type="presParOf" srcId="{AD9C14D9-06AC-46A8-8F0B-4AB1250F3AC7}" destId="{E427CA7A-817C-4A41-BF21-2542EE2FFE9C}" srcOrd="10" destOrd="0" presId="urn:microsoft.com/office/officeart/2005/8/layout/target3"/>
    <dgm:cxn modelId="{BF89BCA0-7562-4B52-A8E0-646ABE135061}" type="presParOf" srcId="{AD9C14D9-06AC-46A8-8F0B-4AB1250F3AC7}" destId="{93ABC799-2533-42FB-86F5-017DFA34D86E}" srcOrd="11" destOrd="0" presId="urn:microsoft.com/office/officeart/2005/8/layout/target3"/>
    <dgm:cxn modelId="{E5BA22F7-894F-458E-96B9-3C3696BAC66F}" type="presParOf" srcId="{AD9C14D9-06AC-46A8-8F0B-4AB1250F3AC7}" destId="{92103004-85BE-40F0-A4EE-CF83B2D0EA52}" srcOrd="12" destOrd="0" presId="urn:microsoft.com/office/officeart/2005/8/layout/target3"/>
    <dgm:cxn modelId="{D78F2E3D-915B-4E0B-934B-D935208744F1}" type="presParOf" srcId="{AD9C14D9-06AC-46A8-8F0B-4AB1250F3AC7}" destId="{1B713930-75A7-4259-9DB7-00D9E15C4BE9}" srcOrd="13" destOrd="0" presId="urn:microsoft.com/office/officeart/2005/8/layout/target3"/>
    <dgm:cxn modelId="{CBAD802B-4F52-4102-ADCC-433C769686BA}" type="presParOf" srcId="{AD9C14D9-06AC-46A8-8F0B-4AB1250F3AC7}" destId="{40B5EBA4-664E-4ADD-8552-A9E09683E02F}" srcOrd="14" destOrd="0" presId="urn:microsoft.com/office/officeart/2005/8/layout/target3"/>
    <dgm:cxn modelId="{E4BF6FDE-B261-463F-90D7-2D71F19A045F}" type="presParOf" srcId="{AD9C14D9-06AC-46A8-8F0B-4AB1250F3AC7}" destId="{6A7EECA5-7ED3-4939-A2E3-1B1D23B8CE45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838407-0F0C-4200-B11D-4DDCAC31E65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EC692BB4-692E-43CA-A2C4-30B0A0183317}">
      <dgm:prSet phldrT="[نص]" custT="1"/>
      <dgm:spPr/>
      <dgm:t>
        <a:bodyPr/>
        <a:lstStyle/>
        <a:p>
          <a:pPr rtl="1"/>
          <a:r>
            <a:rPr lang="ar-IQ" sz="5400" dirty="0" smtClean="0"/>
            <a:t>خبر الأحاد</a:t>
          </a:r>
          <a:endParaRPr lang="ar-IQ" sz="5400" dirty="0"/>
        </a:p>
      </dgm:t>
    </dgm:pt>
    <dgm:pt modelId="{874CEC1A-AC41-42BE-B36A-6B90DCADF7C7}" type="parTrans" cxnId="{6BD211AF-9A81-40D8-8478-A26B19E71D8C}">
      <dgm:prSet/>
      <dgm:spPr/>
      <dgm:t>
        <a:bodyPr/>
        <a:lstStyle/>
        <a:p>
          <a:pPr rtl="1"/>
          <a:endParaRPr lang="ar-IQ"/>
        </a:p>
      </dgm:t>
    </dgm:pt>
    <dgm:pt modelId="{A14866C9-8A2D-4A61-A6FE-C3F9B4A5E66A}" type="sibTrans" cxnId="{6BD211AF-9A81-40D8-8478-A26B19E71D8C}">
      <dgm:prSet/>
      <dgm:spPr/>
      <dgm:t>
        <a:bodyPr/>
        <a:lstStyle/>
        <a:p>
          <a:pPr rtl="1"/>
          <a:endParaRPr lang="ar-IQ"/>
        </a:p>
      </dgm:t>
    </dgm:pt>
    <dgm:pt modelId="{8A03E466-79EE-4BFF-8AF3-4FA14207824C}">
      <dgm:prSet phldrT="[نص]"/>
      <dgm:spPr/>
      <dgm:t>
        <a:bodyPr/>
        <a:lstStyle/>
        <a:p>
          <a:pPr rtl="1"/>
          <a:r>
            <a:rPr lang="ar-IQ" dirty="0" smtClean="0"/>
            <a:t>العزيز </a:t>
          </a:r>
          <a:endParaRPr lang="ar-IQ" dirty="0"/>
        </a:p>
      </dgm:t>
    </dgm:pt>
    <dgm:pt modelId="{A020BD94-868E-4377-85D7-C7B031284635}" type="parTrans" cxnId="{5C88385A-3437-469A-987B-9427B1897DB3}">
      <dgm:prSet/>
      <dgm:spPr/>
      <dgm:t>
        <a:bodyPr/>
        <a:lstStyle/>
        <a:p>
          <a:pPr rtl="1"/>
          <a:endParaRPr lang="ar-IQ"/>
        </a:p>
      </dgm:t>
    </dgm:pt>
    <dgm:pt modelId="{FA8126DC-8BE5-474E-A396-C7BCB8BA2C3C}" type="sibTrans" cxnId="{5C88385A-3437-469A-987B-9427B1897DB3}">
      <dgm:prSet/>
      <dgm:spPr/>
      <dgm:t>
        <a:bodyPr/>
        <a:lstStyle/>
        <a:p>
          <a:pPr rtl="1"/>
          <a:endParaRPr lang="ar-IQ"/>
        </a:p>
      </dgm:t>
    </dgm:pt>
    <dgm:pt modelId="{794A68C6-7D87-4917-AA0E-D9C133FC7CEB}">
      <dgm:prSet phldrT="[نص]"/>
      <dgm:spPr/>
      <dgm:t>
        <a:bodyPr/>
        <a:lstStyle/>
        <a:p>
          <a:pPr rtl="1"/>
          <a:r>
            <a:rPr lang="ar-IQ" dirty="0" smtClean="0"/>
            <a:t>المشهور </a:t>
          </a:r>
          <a:endParaRPr lang="ar-IQ" dirty="0"/>
        </a:p>
      </dgm:t>
    </dgm:pt>
    <dgm:pt modelId="{7F09810F-3273-443C-945D-20BC472ACEF9}" type="parTrans" cxnId="{1D37A075-0E0D-4A80-96E2-494BF845E4CC}">
      <dgm:prSet/>
      <dgm:spPr/>
      <dgm:t>
        <a:bodyPr/>
        <a:lstStyle/>
        <a:p>
          <a:pPr rtl="1"/>
          <a:endParaRPr lang="ar-IQ"/>
        </a:p>
      </dgm:t>
    </dgm:pt>
    <dgm:pt modelId="{384884D8-AD9F-4984-BBCD-E672CABCEC5F}" type="sibTrans" cxnId="{1D37A075-0E0D-4A80-96E2-494BF845E4CC}">
      <dgm:prSet/>
      <dgm:spPr/>
      <dgm:t>
        <a:bodyPr/>
        <a:lstStyle/>
        <a:p>
          <a:pPr rtl="1"/>
          <a:endParaRPr lang="ar-IQ"/>
        </a:p>
      </dgm:t>
    </dgm:pt>
    <dgm:pt modelId="{255F8479-C330-47BA-9C42-86AC809A7736}">
      <dgm:prSet phldrT="[نص]"/>
      <dgm:spPr/>
      <dgm:t>
        <a:bodyPr/>
        <a:lstStyle/>
        <a:p>
          <a:pPr rtl="1"/>
          <a:r>
            <a:rPr lang="ar-IQ" dirty="0" smtClean="0"/>
            <a:t>الغريب</a:t>
          </a:r>
          <a:endParaRPr lang="ar-IQ" dirty="0"/>
        </a:p>
      </dgm:t>
    </dgm:pt>
    <dgm:pt modelId="{D3D48812-5352-4775-9008-A578B1245CBD}" type="parTrans" cxnId="{B7D8ABA0-0FB1-489A-8560-1BC14EF2E8CA}">
      <dgm:prSet/>
      <dgm:spPr/>
      <dgm:t>
        <a:bodyPr/>
        <a:lstStyle/>
        <a:p>
          <a:pPr rtl="1"/>
          <a:endParaRPr lang="ar-IQ"/>
        </a:p>
      </dgm:t>
    </dgm:pt>
    <dgm:pt modelId="{EFC158AE-36F5-43A2-AFFE-C4A68EF057EC}" type="sibTrans" cxnId="{B7D8ABA0-0FB1-489A-8560-1BC14EF2E8CA}">
      <dgm:prSet/>
      <dgm:spPr/>
      <dgm:t>
        <a:bodyPr/>
        <a:lstStyle/>
        <a:p>
          <a:pPr rtl="1"/>
          <a:endParaRPr lang="ar-IQ"/>
        </a:p>
      </dgm:t>
    </dgm:pt>
    <dgm:pt modelId="{68A68FA4-5B38-4BC1-B69F-D8ED3A905C95}" type="pres">
      <dgm:prSet presAssocID="{A2838407-0F0C-4200-B11D-4DDCAC31E65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E342C2E-9351-4080-8BDA-2437ADF5DACC}" type="pres">
      <dgm:prSet presAssocID="{EC692BB4-692E-43CA-A2C4-30B0A0183317}" presName="singleCycle" presStyleCnt="0"/>
      <dgm:spPr/>
    </dgm:pt>
    <dgm:pt modelId="{2B3B271F-B648-4436-88C6-26BC968E6709}" type="pres">
      <dgm:prSet presAssocID="{EC692BB4-692E-43CA-A2C4-30B0A0183317}" presName="singleCenter" presStyleLbl="node1" presStyleIdx="0" presStyleCnt="4" custScaleX="551215" custScaleY="131941" custLinFactNeighborX="632" custLinFactNeighborY="-33818">
        <dgm:presLayoutVars>
          <dgm:chMax val="7"/>
          <dgm:chPref val="7"/>
        </dgm:presLayoutVars>
      </dgm:prSet>
      <dgm:spPr/>
      <dgm:t>
        <a:bodyPr/>
        <a:lstStyle/>
        <a:p>
          <a:pPr rtl="1"/>
          <a:endParaRPr lang="ar-IQ"/>
        </a:p>
      </dgm:t>
    </dgm:pt>
    <dgm:pt modelId="{79681FF7-E9F9-4FAB-9DC7-1179E49364B7}" type="pres">
      <dgm:prSet presAssocID="{A020BD94-868E-4377-85D7-C7B031284635}" presName="Name56" presStyleLbl="parChTrans1D2" presStyleIdx="0" presStyleCnt="3"/>
      <dgm:spPr/>
    </dgm:pt>
    <dgm:pt modelId="{9AE1A2FD-670D-4817-B251-B1FE5C5320A8}" type="pres">
      <dgm:prSet presAssocID="{8A03E466-79EE-4BFF-8AF3-4FA14207824C}" presName="text0" presStyleLbl="node1" presStyleIdx="1" presStyleCnt="4" custScaleX="150931" custScaleY="133057" custRadScaleRad="77538" custRadScaleInc="-298447">
        <dgm:presLayoutVars>
          <dgm:bulletEnabled val="1"/>
        </dgm:presLayoutVars>
      </dgm:prSet>
      <dgm:spPr/>
    </dgm:pt>
    <dgm:pt modelId="{60662CF1-D676-49F2-91E7-8058020FA77B}" type="pres">
      <dgm:prSet presAssocID="{7F09810F-3273-443C-945D-20BC472ACEF9}" presName="Name56" presStyleLbl="parChTrans1D2" presStyleIdx="1" presStyleCnt="3"/>
      <dgm:spPr/>
    </dgm:pt>
    <dgm:pt modelId="{5044AE1E-8A13-414D-AE90-F04AE9FC2FA4}" type="pres">
      <dgm:prSet presAssocID="{794A68C6-7D87-4917-AA0E-D9C133FC7CEB}" presName="text0" presStyleLbl="node1" presStyleIdx="2" presStyleCnt="4" custScaleX="196316" custScaleY="154656">
        <dgm:presLayoutVars>
          <dgm:bulletEnabled val="1"/>
        </dgm:presLayoutVars>
      </dgm:prSet>
      <dgm:spPr/>
    </dgm:pt>
    <dgm:pt modelId="{B4A03E0D-E8F8-48D2-AA2E-EFDB9789383F}" type="pres">
      <dgm:prSet presAssocID="{D3D48812-5352-4775-9008-A578B1245CBD}" presName="Name56" presStyleLbl="parChTrans1D2" presStyleIdx="2" presStyleCnt="3"/>
      <dgm:spPr/>
    </dgm:pt>
    <dgm:pt modelId="{364A9159-E067-4E5E-9295-E9162FFCAD6D}" type="pres">
      <dgm:prSet presAssocID="{255F8479-C330-47BA-9C42-86AC809A7736}" presName="text0" presStyleLbl="node1" presStyleIdx="3" presStyleCnt="4" custScaleX="190522" custScaleY="154656">
        <dgm:presLayoutVars>
          <dgm:bulletEnabled val="1"/>
        </dgm:presLayoutVars>
      </dgm:prSet>
      <dgm:spPr/>
    </dgm:pt>
  </dgm:ptLst>
  <dgm:cxnLst>
    <dgm:cxn modelId="{1D37A075-0E0D-4A80-96E2-494BF845E4CC}" srcId="{EC692BB4-692E-43CA-A2C4-30B0A0183317}" destId="{794A68C6-7D87-4917-AA0E-D9C133FC7CEB}" srcOrd="1" destOrd="0" parTransId="{7F09810F-3273-443C-945D-20BC472ACEF9}" sibTransId="{384884D8-AD9F-4984-BBCD-E672CABCEC5F}"/>
    <dgm:cxn modelId="{5C88385A-3437-469A-987B-9427B1897DB3}" srcId="{EC692BB4-692E-43CA-A2C4-30B0A0183317}" destId="{8A03E466-79EE-4BFF-8AF3-4FA14207824C}" srcOrd="0" destOrd="0" parTransId="{A020BD94-868E-4377-85D7-C7B031284635}" sibTransId="{FA8126DC-8BE5-474E-A396-C7BCB8BA2C3C}"/>
    <dgm:cxn modelId="{7EAE1715-71E3-48E1-A497-0F468AB551B2}" type="presOf" srcId="{EC692BB4-692E-43CA-A2C4-30B0A0183317}" destId="{2B3B271F-B648-4436-88C6-26BC968E6709}" srcOrd="0" destOrd="0" presId="urn:microsoft.com/office/officeart/2008/layout/RadialCluster"/>
    <dgm:cxn modelId="{32F505FE-9183-4E78-84AC-AE765C4CA073}" type="presOf" srcId="{A2838407-0F0C-4200-B11D-4DDCAC31E65A}" destId="{68A68FA4-5B38-4BC1-B69F-D8ED3A905C95}" srcOrd="0" destOrd="0" presId="urn:microsoft.com/office/officeart/2008/layout/RadialCluster"/>
    <dgm:cxn modelId="{3827A148-9DFC-4C1E-B50D-B86E0D388B8B}" type="presOf" srcId="{8A03E466-79EE-4BFF-8AF3-4FA14207824C}" destId="{9AE1A2FD-670D-4817-B251-B1FE5C5320A8}" srcOrd="0" destOrd="0" presId="urn:microsoft.com/office/officeart/2008/layout/RadialCluster"/>
    <dgm:cxn modelId="{330B9959-BF2D-4B55-A7CF-C51DD8373699}" type="presOf" srcId="{255F8479-C330-47BA-9C42-86AC809A7736}" destId="{364A9159-E067-4E5E-9295-E9162FFCAD6D}" srcOrd="0" destOrd="0" presId="urn:microsoft.com/office/officeart/2008/layout/RadialCluster"/>
    <dgm:cxn modelId="{0CBE346C-DD69-4631-8F34-DACF85863F98}" type="presOf" srcId="{7F09810F-3273-443C-945D-20BC472ACEF9}" destId="{60662CF1-D676-49F2-91E7-8058020FA77B}" srcOrd="0" destOrd="0" presId="urn:microsoft.com/office/officeart/2008/layout/RadialCluster"/>
    <dgm:cxn modelId="{1B3C2AB5-9AE8-40DB-801E-274C96FAD962}" type="presOf" srcId="{794A68C6-7D87-4917-AA0E-D9C133FC7CEB}" destId="{5044AE1E-8A13-414D-AE90-F04AE9FC2FA4}" srcOrd="0" destOrd="0" presId="urn:microsoft.com/office/officeart/2008/layout/RadialCluster"/>
    <dgm:cxn modelId="{B7D8ABA0-0FB1-489A-8560-1BC14EF2E8CA}" srcId="{EC692BB4-692E-43CA-A2C4-30B0A0183317}" destId="{255F8479-C330-47BA-9C42-86AC809A7736}" srcOrd="2" destOrd="0" parTransId="{D3D48812-5352-4775-9008-A578B1245CBD}" sibTransId="{EFC158AE-36F5-43A2-AFFE-C4A68EF057EC}"/>
    <dgm:cxn modelId="{6D8333E7-8DF0-47D4-814C-FC93A12ED1C1}" type="presOf" srcId="{D3D48812-5352-4775-9008-A578B1245CBD}" destId="{B4A03E0D-E8F8-48D2-AA2E-EFDB9789383F}" srcOrd="0" destOrd="0" presId="urn:microsoft.com/office/officeart/2008/layout/RadialCluster"/>
    <dgm:cxn modelId="{6BD211AF-9A81-40D8-8478-A26B19E71D8C}" srcId="{A2838407-0F0C-4200-B11D-4DDCAC31E65A}" destId="{EC692BB4-692E-43CA-A2C4-30B0A0183317}" srcOrd="0" destOrd="0" parTransId="{874CEC1A-AC41-42BE-B36A-6B90DCADF7C7}" sibTransId="{A14866C9-8A2D-4A61-A6FE-C3F9B4A5E66A}"/>
    <dgm:cxn modelId="{50FB2330-60EC-4014-B3EE-EE5ACC68F530}" type="presOf" srcId="{A020BD94-868E-4377-85D7-C7B031284635}" destId="{79681FF7-E9F9-4FAB-9DC7-1179E49364B7}" srcOrd="0" destOrd="0" presId="urn:microsoft.com/office/officeart/2008/layout/RadialCluster"/>
    <dgm:cxn modelId="{4C0D2004-B303-42E8-A806-289EE8FD6F67}" type="presParOf" srcId="{68A68FA4-5B38-4BC1-B69F-D8ED3A905C95}" destId="{3E342C2E-9351-4080-8BDA-2437ADF5DACC}" srcOrd="0" destOrd="0" presId="urn:microsoft.com/office/officeart/2008/layout/RadialCluster"/>
    <dgm:cxn modelId="{749F93D3-CE24-44E1-9455-6452AD233770}" type="presParOf" srcId="{3E342C2E-9351-4080-8BDA-2437ADF5DACC}" destId="{2B3B271F-B648-4436-88C6-26BC968E6709}" srcOrd="0" destOrd="0" presId="urn:microsoft.com/office/officeart/2008/layout/RadialCluster"/>
    <dgm:cxn modelId="{17844D72-EFB9-4EA4-A5C8-1EF95F3E80C6}" type="presParOf" srcId="{3E342C2E-9351-4080-8BDA-2437ADF5DACC}" destId="{79681FF7-E9F9-4FAB-9DC7-1179E49364B7}" srcOrd="1" destOrd="0" presId="urn:microsoft.com/office/officeart/2008/layout/RadialCluster"/>
    <dgm:cxn modelId="{07421998-5931-4CD5-BBE0-B3AFA2C5C198}" type="presParOf" srcId="{3E342C2E-9351-4080-8BDA-2437ADF5DACC}" destId="{9AE1A2FD-670D-4817-B251-B1FE5C5320A8}" srcOrd="2" destOrd="0" presId="urn:microsoft.com/office/officeart/2008/layout/RadialCluster"/>
    <dgm:cxn modelId="{ED2D5520-38FF-4970-B42B-2C9AEFD64275}" type="presParOf" srcId="{3E342C2E-9351-4080-8BDA-2437ADF5DACC}" destId="{60662CF1-D676-49F2-91E7-8058020FA77B}" srcOrd="3" destOrd="0" presId="urn:microsoft.com/office/officeart/2008/layout/RadialCluster"/>
    <dgm:cxn modelId="{23D58334-6EF6-49C2-ADF6-8BE24C96A78C}" type="presParOf" srcId="{3E342C2E-9351-4080-8BDA-2437ADF5DACC}" destId="{5044AE1E-8A13-414D-AE90-F04AE9FC2FA4}" srcOrd="4" destOrd="0" presId="urn:microsoft.com/office/officeart/2008/layout/RadialCluster"/>
    <dgm:cxn modelId="{E6592A79-2350-4D31-BDC7-A078CE89058C}" type="presParOf" srcId="{3E342C2E-9351-4080-8BDA-2437ADF5DACC}" destId="{B4A03E0D-E8F8-48D2-AA2E-EFDB9789383F}" srcOrd="5" destOrd="0" presId="urn:microsoft.com/office/officeart/2008/layout/RadialCluster"/>
    <dgm:cxn modelId="{83DF79A8-B1F6-4334-9B2F-DC8FABC7F16C}" type="presParOf" srcId="{3E342C2E-9351-4080-8BDA-2437ADF5DACC}" destId="{364A9159-E067-4E5E-9295-E9162FFCAD6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5A891-BEFF-4DB3-82DD-6888AEA896C5}">
      <dsp:nvSpPr>
        <dsp:cNvPr id="0" name=""/>
        <dsp:cNvSpPr/>
      </dsp:nvSpPr>
      <dsp:spPr>
        <a:xfrm>
          <a:off x="0" y="937686"/>
          <a:ext cx="4677355" cy="467735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0DAF3-FDC9-4582-B8BE-598585EC7536}">
      <dsp:nvSpPr>
        <dsp:cNvPr id="0" name=""/>
        <dsp:cNvSpPr/>
      </dsp:nvSpPr>
      <dsp:spPr>
        <a:xfrm>
          <a:off x="2338677" y="937686"/>
          <a:ext cx="5456914" cy="46773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IQ" sz="3600" kern="1200" dirty="0" smtClean="0"/>
            <a:t>السلام عليكم ورحمة الله </a:t>
          </a:r>
        </a:p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2000" kern="1200" dirty="0"/>
        </a:p>
      </dsp:txBody>
      <dsp:txXfrm>
        <a:off x="2338677" y="937686"/>
        <a:ext cx="5456914" cy="993937"/>
      </dsp:txXfrm>
    </dsp:sp>
    <dsp:sp modelId="{145E635D-636C-43D4-AACB-94E338E6E3FA}">
      <dsp:nvSpPr>
        <dsp:cNvPr id="0" name=""/>
        <dsp:cNvSpPr/>
      </dsp:nvSpPr>
      <dsp:spPr>
        <a:xfrm>
          <a:off x="613902" y="1931624"/>
          <a:ext cx="3449549" cy="344954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A45E0-4BF7-4082-B1B9-4B7BEF5ABE3B}">
      <dsp:nvSpPr>
        <dsp:cNvPr id="0" name=""/>
        <dsp:cNvSpPr/>
      </dsp:nvSpPr>
      <dsp:spPr>
        <a:xfrm>
          <a:off x="2338677" y="1931624"/>
          <a:ext cx="5456914" cy="3449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000" kern="1200" smtClean="0"/>
            <a:t>محاضرة اليوم بعنوان :</a:t>
          </a:r>
          <a:endParaRPr lang="ar-IQ" sz="4000" kern="1200"/>
        </a:p>
      </dsp:txBody>
      <dsp:txXfrm>
        <a:off x="2338677" y="1931624"/>
        <a:ext cx="5456914" cy="993937"/>
      </dsp:txXfrm>
    </dsp:sp>
    <dsp:sp modelId="{2818EB00-15A3-43A4-9ABE-48805AA6C486}">
      <dsp:nvSpPr>
        <dsp:cNvPr id="0" name=""/>
        <dsp:cNvSpPr/>
      </dsp:nvSpPr>
      <dsp:spPr>
        <a:xfrm>
          <a:off x="1227805" y="2925562"/>
          <a:ext cx="2221743" cy="222174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75E2C-81DD-4B85-A4D1-067C5219F93A}">
      <dsp:nvSpPr>
        <dsp:cNvPr id="0" name=""/>
        <dsp:cNvSpPr/>
      </dsp:nvSpPr>
      <dsp:spPr>
        <a:xfrm>
          <a:off x="2319032" y="2920896"/>
          <a:ext cx="5456914" cy="22217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000" kern="1200" dirty="0" smtClean="0">
              <a:solidFill>
                <a:srgbClr val="C00000"/>
              </a:solidFill>
            </a:rPr>
            <a:t>الحديث المتواتر والحديث الآحاد </a:t>
          </a:r>
          <a:endParaRPr lang="ar-IQ" sz="4000" kern="1200" dirty="0">
            <a:solidFill>
              <a:srgbClr val="C00000"/>
            </a:solidFill>
          </a:endParaRPr>
        </a:p>
      </dsp:txBody>
      <dsp:txXfrm>
        <a:off x="2319032" y="2920896"/>
        <a:ext cx="5456914" cy="993937"/>
      </dsp:txXfrm>
    </dsp:sp>
    <dsp:sp modelId="{E427CA7A-817C-4A41-BF21-2542EE2FFE9C}">
      <dsp:nvSpPr>
        <dsp:cNvPr id="0" name=""/>
        <dsp:cNvSpPr/>
      </dsp:nvSpPr>
      <dsp:spPr>
        <a:xfrm>
          <a:off x="1841708" y="3919500"/>
          <a:ext cx="993937" cy="9939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BC799-2533-42FB-86F5-017DFA34D86E}">
      <dsp:nvSpPr>
        <dsp:cNvPr id="0" name=""/>
        <dsp:cNvSpPr/>
      </dsp:nvSpPr>
      <dsp:spPr>
        <a:xfrm>
          <a:off x="2338677" y="3919500"/>
          <a:ext cx="5456914" cy="9939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000" kern="1200" smtClean="0"/>
            <a:t>م.م. الآء بشير رشيد</a:t>
          </a:r>
          <a:endParaRPr lang="ar-IQ" sz="4000" kern="1200"/>
        </a:p>
      </dsp:txBody>
      <dsp:txXfrm>
        <a:off x="2338677" y="3919500"/>
        <a:ext cx="5456914" cy="993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B271F-B648-4436-88C6-26BC968E6709}">
      <dsp:nvSpPr>
        <dsp:cNvPr id="0" name=""/>
        <dsp:cNvSpPr/>
      </dsp:nvSpPr>
      <dsp:spPr>
        <a:xfrm>
          <a:off x="-2" y="384900"/>
          <a:ext cx="6720413" cy="16086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5400" kern="1200" dirty="0" smtClean="0"/>
            <a:t>خبر الأحاد</a:t>
          </a:r>
          <a:endParaRPr lang="ar-IQ" sz="5400" kern="1200" dirty="0"/>
        </a:p>
      </dsp:txBody>
      <dsp:txXfrm>
        <a:off x="78525" y="463427"/>
        <a:ext cx="6563359" cy="1451570"/>
      </dsp:txXfrm>
    </dsp:sp>
    <dsp:sp modelId="{79681FF7-E9F9-4FAB-9DC7-1179E49364B7}">
      <dsp:nvSpPr>
        <dsp:cNvPr id="0" name=""/>
        <dsp:cNvSpPr/>
      </dsp:nvSpPr>
      <dsp:spPr>
        <a:xfrm rot="5434829">
          <a:off x="2855256" y="2485315"/>
          <a:ext cx="9836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363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1A2FD-670D-4817-B251-B1FE5C5320A8}">
      <dsp:nvSpPr>
        <dsp:cNvPr id="0" name=""/>
        <dsp:cNvSpPr/>
      </dsp:nvSpPr>
      <dsp:spPr>
        <a:xfrm>
          <a:off x="2720132" y="2977105"/>
          <a:ext cx="1232901" cy="1086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3400" kern="1200" dirty="0" smtClean="0"/>
            <a:t>العزيز </a:t>
          </a:r>
          <a:endParaRPr lang="ar-IQ" sz="3400" kern="1200" dirty="0"/>
        </a:p>
      </dsp:txBody>
      <dsp:txXfrm>
        <a:off x="2773190" y="3030163"/>
        <a:ext cx="1126785" cy="980778"/>
      </dsp:txXfrm>
    </dsp:sp>
    <dsp:sp modelId="{60662CF1-D676-49F2-91E7-8058020FA77B}">
      <dsp:nvSpPr>
        <dsp:cNvPr id="0" name=""/>
        <dsp:cNvSpPr/>
      </dsp:nvSpPr>
      <dsp:spPr>
        <a:xfrm rot="3218390">
          <a:off x="3758282" y="2377344"/>
          <a:ext cx="9532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322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4AE1E-8A13-414D-AE90-F04AE9FC2FA4}">
      <dsp:nvSpPr>
        <dsp:cNvPr id="0" name=""/>
        <dsp:cNvSpPr/>
      </dsp:nvSpPr>
      <dsp:spPr>
        <a:xfrm>
          <a:off x="4180668" y="2761164"/>
          <a:ext cx="1603634" cy="12633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3400" kern="1200" dirty="0" smtClean="0"/>
            <a:t>المشهور </a:t>
          </a:r>
          <a:endParaRPr lang="ar-IQ" sz="3400" kern="1200" dirty="0"/>
        </a:p>
      </dsp:txBody>
      <dsp:txXfrm>
        <a:off x="4242339" y="2822835"/>
        <a:ext cx="1480292" cy="1139987"/>
      </dsp:txXfrm>
    </dsp:sp>
    <dsp:sp modelId="{B4A03E0D-E8F8-48D2-AA2E-EFDB9789383F}">
      <dsp:nvSpPr>
        <dsp:cNvPr id="0" name=""/>
        <dsp:cNvSpPr/>
      </dsp:nvSpPr>
      <dsp:spPr>
        <a:xfrm rot="7581610">
          <a:off x="2008898" y="2377344"/>
          <a:ext cx="9532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322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A9159-E067-4E5E-9295-E9162FFCAD6D}">
      <dsp:nvSpPr>
        <dsp:cNvPr id="0" name=""/>
        <dsp:cNvSpPr/>
      </dsp:nvSpPr>
      <dsp:spPr>
        <a:xfrm>
          <a:off x="959769" y="2761164"/>
          <a:ext cx="1556305" cy="12633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3400" kern="1200" dirty="0" smtClean="0"/>
            <a:t>الغريب</a:t>
          </a:r>
          <a:endParaRPr lang="ar-IQ" sz="3400" kern="1200" dirty="0"/>
        </a:p>
      </dsp:txBody>
      <dsp:txXfrm>
        <a:off x="1021440" y="2822835"/>
        <a:ext cx="1432963" cy="1139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95F4ACA-1F21-4B16-8E95-1E591131109B}" type="datetimeFigureOut">
              <a:rPr lang="ar-IQ" smtClean="0"/>
              <a:t>09/07/1441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0430CA4-4E6C-41EB-B410-5BDEB0C3E00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89974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30CA4-4E6C-41EB-B410-5BDEB0C3E004}" type="slidenum">
              <a:rPr lang="ar-IQ" smtClean="0"/>
              <a:t>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09996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9DD0B-06A7-46F8-AEA4-2324ABCBB595}" type="datetimeFigureOut">
              <a:rPr lang="ar-IQ" smtClean="0"/>
              <a:t>09/07/1441</a:t>
            </a:fld>
            <a:endParaRPr lang="ar-IQ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92166-5E37-4B48-BE7A-9B1D4B0634F8}" type="slidenum">
              <a:rPr lang="ar-IQ" smtClean="0"/>
              <a:t>‹#›</a:t>
            </a:fld>
            <a:endParaRPr lang="ar-IQ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9DD0B-06A7-46F8-AEA4-2324ABCBB595}" type="datetimeFigureOut">
              <a:rPr lang="ar-IQ" smtClean="0"/>
              <a:t>09/07/1441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92166-5E37-4B48-BE7A-9B1D4B0634F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9DD0B-06A7-46F8-AEA4-2324ABCBB595}" type="datetimeFigureOut">
              <a:rPr lang="ar-IQ" smtClean="0"/>
              <a:t>09/07/1441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92166-5E37-4B48-BE7A-9B1D4B0634F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9DD0B-06A7-46F8-AEA4-2324ABCBB595}" type="datetimeFigureOut">
              <a:rPr lang="ar-IQ" smtClean="0"/>
              <a:t>09/07/1441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92166-5E37-4B48-BE7A-9B1D4B0634F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9DD0B-06A7-46F8-AEA4-2324ABCBB595}" type="datetimeFigureOut">
              <a:rPr lang="ar-IQ" smtClean="0"/>
              <a:t>09/07/1441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92166-5E37-4B48-BE7A-9B1D4B0634F8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9DD0B-06A7-46F8-AEA4-2324ABCBB595}" type="datetimeFigureOut">
              <a:rPr lang="ar-IQ" smtClean="0"/>
              <a:t>09/07/1441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92166-5E37-4B48-BE7A-9B1D4B0634F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9DD0B-06A7-46F8-AEA4-2324ABCBB595}" type="datetimeFigureOut">
              <a:rPr lang="ar-IQ" smtClean="0"/>
              <a:t>09/07/1441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92166-5E37-4B48-BE7A-9B1D4B0634F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9DD0B-06A7-46F8-AEA4-2324ABCBB595}" type="datetimeFigureOut">
              <a:rPr lang="ar-IQ" smtClean="0"/>
              <a:t>09/07/1441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92166-5E37-4B48-BE7A-9B1D4B0634F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9DD0B-06A7-46F8-AEA4-2324ABCBB595}" type="datetimeFigureOut">
              <a:rPr lang="ar-IQ" smtClean="0"/>
              <a:t>09/07/1441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92166-5E37-4B48-BE7A-9B1D4B0634F8}" type="slidenum">
              <a:rPr lang="ar-IQ" smtClean="0"/>
              <a:t>‹#›</a:t>
            </a:fld>
            <a:endParaRPr lang="ar-IQ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9DD0B-06A7-46F8-AEA4-2324ABCBB595}" type="datetimeFigureOut">
              <a:rPr lang="ar-IQ" smtClean="0"/>
              <a:t>09/07/1441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92166-5E37-4B48-BE7A-9B1D4B0634F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9DD0B-06A7-46F8-AEA4-2324ABCBB595}" type="datetimeFigureOut">
              <a:rPr lang="ar-IQ" smtClean="0"/>
              <a:t>09/07/1441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92166-5E37-4B48-BE7A-9B1D4B0634F8}" type="slidenum">
              <a:rPr lang="ar-IQ" smtClean="0"/>
              <a:t>‹#›</a:t>
            </a:fld>
            <a:endParaRPr lang="ar-IQ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CA9DD0B-06A7-46F8-AEA4-2324ABCBB595}" type="datetimeFigureOut">
              <a:rPr lang="ar-IQ" smtClean="0"/>
              <a:t>09/07/1441</a:t>
            </a:fld>
            <a:endParaRPr lang="ar-IQ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IQ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0792166-5E37-4B48-BE7A-9B1D4B0634F8}" type="slidenum">
              <a:rPr lang="ar-IQ" smtClean="0"/>
              <a:t>‹#›</a:t>
            </a:fld>
            <a:endParaRPr lang="ar-IQ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     </a:t>
            </a:r>
            <a:endParaRPr lang="ar-IQ" dirty="0"/>
          </a:p>
        </p:txBody>
      </p:sp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69474418"/>
              </p:ext>
            </p:extLst>
          </p:nvPr>
        </p:nvGraphicFramePr>
        <p:xfrm>
          <a:off x="1043608" y="188640"/>
          <a:ext cx="7795592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378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87624" y="0"/>
            <a:ext cx="6769739" cy="1484784"/>
          </a:xfrm>
        </p:spPr>
        <p:txBody>
          <a:bodyPr/>
          <a:lstStyle/>
          <a:p>
            <a:pPr algn="ctr"/>
            <a:r>
              <a:rPr lang="ar-IQ" b="1" dirty="0"/>
              <a:t>الحديث </a:t>
            </a:r>
            <a:r>
              <a:rPr lang="ar-IQ" b="1" dirty="0" smtClean="0"/>
              <a:t>العزيز</a:t>
            </a:r>
            <a:endParaRPr lang="ar-IQ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7272807" cy="4392488"/>
          </a:xfrm>
        </p:spPr>
        <p:txBody>
          <a:bodyPr>
            <a:normAutofit/>
          </a:bodyPr>
          <a:lstStyle/>
          <a:p>
            <a:pPr algn="r"/>
            <a:endParaRPr lang="ar-IQ" dirty="0" smtClean="0"/>
          </a:p>
          <a:p>
            <a:pPr algn="r"/>
            <a:r>
              <a:rPr lang="ar-IQ" dirty="0" smtClean="0"/>
              <a:t>تعريفه</a:t>
            </a:r>
            <a:r>
              <a:rPr lang="ar-IQ" dirty="0"/>
              <a:t>: هو ما لا يقل عدد رواته عن اثنين في جميع طبقات السند.</a:t>
            </a:r>
          </a:p>
          <a:p>
            <a:pPr algn="r"/>
            <a:endParaRPr lang="ar-IQ" dirty="0"/>
          </a:p>
          <a:p>
            <a:pPr algn="r"/>
            <a:r>
              <a:rPr lang="ar-IQ" dirty="0"/>
              <a:t> </a:t>
            </a:r>
            <a:r>
              <a:rPr lang="ar-IQ" dirty="0" smtClean="0"/>
              <a:t>يعني ألا يوجد في طبقة من طبقات السند أقل من اثنين ، ولو وجد في بعض طبقات السند ثلاثة فاكثر فلا يضر ،لان العبرة باقل طبقة من طبقات السند</a:t>
            </a:r>
            <a:endParaRPr lang="ar-IQ" dirty="0"/>
          </a:p>
          <a:p>
            <a:pPr algn="r"/>
            <a:endParaRPr lang="ar-IQ" dirty="0"/>
          </a:p>
          <a:p>
            <a:pPr algn="r"/>
            <a:r>
              <a:rPr lang="ar-IQ" dirty="0"/>
              <a:t>مثاله: حديث:" لَا يُؤْمِنُ أَحَدُكُمْ حَتَّى أَكُونَ أَحَبَّ إِلَيْهِ مِنْ وَالِدِهِ وَوَلَدِهِ وَالنَّاسِ أَجْمَعِينَ".</a:t>
            </a:r>
          </a:p>
          <a:p>
            <a:pPr algn="r"/>
            <a:endParaRPr lang="ar-IQ" dirty="0"/>
          </a:p>
          <a:p>
            <a:pPr algn="r"/>
            <a:endParaRPr lang="ar-IQ" dirty="0"/>
          </a:p>
          <a:p>
            <a:pPr algn="r"/>
            <a:endParaRPr lang="ar-IQ" dirty="0"/>
          </a:p>
        </p:txBody>
      </p:sp>
      <p:cxnSp>
        <p:nvCxnSpPr>
          <p:cNvPr id="5" name="رابط مستقيم 4"/>
          <p:cNvCxnSpPr/>
          <p:nvPr/>
        </p:nvCxnSpPr>
        <p:spPr>
          <a:xfrm>
            <a:off x="1042187" y="260648"/>
            <a:ext cx="0" cy="6597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>
            <a:off x="0" y="3559324"/>
            <a:ext cx="1043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>
            <a:off x="1043608" y="1556792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03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9324528" cy="990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63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87624" y="0"/>
            <a:ext cx="6769739" cy="1484784"/>
          </a:xfrm>
        </p:spPr>
        <p:txBody>
          <a:bodyPr/>
          <a:lstStyle/>
          <a:p>
            <a:pPr algn="ctr"/>
            <a:r>
              <a:rPr lang="ar-IQ" b="1" dirty="0"/>
              <a:t>الحديث </a:t>
            </a:r>
            <a:r>
              <a:rPr lang="ar-IQ" b="1" dirty="0" smtClean="0"/>
              <a:t>الغريب</a:t>
            </a:r>
            <a:endParaRPr lang="ar-IQ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7560840" cy="4392488"/>
          </a:xfrm>
        </p:spPr>
        <p:txBody>
          <a:bodyPr>
            <a:normAutofit/>
          </a:bodyPr>
          <a:lstStyle/>
          <a:p>
            <a:pPr algn="r"/>
            <a:endParaRPr lang="ar-IQ" dirty="0" smtClean="0"/>
          </a:p>
          <a:p>
            <a:pPr algn="r"/>
            <a:r>
              <a:rPr lang="ar-IQ" dirty="0" smtClean="0"/>
              <a:t>تعريفه</a:t>
            </a:r>
            <a:r>
              <a:rPr lang="ar-IQ" dirty="0"/>
              <a:t>: </a:t>
            </a:r>
            <a:r>
              <a:rPr lang="ar-IQ" dirty="0" smtClean="0"/>
              <a:t>هو ما لا يقل عدد رواته عن اثنين في جميع طبقات السند.</a:t>
            </a:r>
          </a:p>
          <a:p>
            <a:pPr algn="r"/>
            <a:r>
              <a:rPr lang="ar-IQ" dirty="0"/>
              <a:t>هو ما رواه واحد ولو في طبقة من طبقاته</a:t>
            </a:r>
            <a:r>
              <a:rPr lang="ar-IQ" dirty="0" smtClean="0"/>
              <a:t>، </a:t>
            </a:r>
            <a:r>
              <a:rPr lang="ar-IQ" dirty="0" err="1" smtClean="0"/>
              <a:t>ولاضر</a:t>
            </a:r>
            <a:r>
              <a:rPr lang="ar-IQ" dirty="0" smtClean="0"/>
              <a:t> الزيادة على واحد في باقي طبقات السند، فقد </a:t>
            </a:r>
            <a:r>
              <a:rPr lang="ar-IQ" dirty="0"/>
              <a:t>تقدّم التنبيه على أنّ العبرة هي أقل الطبقات، وقد يكون في جميع السند لم يروه إلا راوٍ واحد</a:t>
            </a:r>
            <a:br>
              <a:rPr lang="ar-IQ" dirty="0"/>
            </a:br>
            <a:endParaRPr lang="ar-IQ" dirty="0" smtClean="0"/>
          </a:p>
          <a:p>
            <a:pPr algn="r"/>
            <a:r>
              <a:rPr lang="ar-IQ" dirty="0" err="1"/>
              <a:t>مثاله:حديث</a:t>
            </a:r>
            <a:r>
              <a:rPr lang="ar-IQ" dirty="0"/>
              <a:t>:" إِنَّمَا الْأَعْمَال بِالنِّيَّاتِ".</a:t>
            </a:r>
            <a:endParaRPr lang="ar-IQ" dirty="0" smtClean="0"/>
          </a:p>
          <a:p>
            <a:pPr algn="r"/>
            <a:endParaRPr lang="ar-IQ" dirty="0"/>
          </a:p>
          <a:p>
            <a:pPr algn="r"/>
            <a:endParaRPr lang="ar-IQ" dirty="0"/>
          </a:p>
        </p:txBody>
      </p:sp>
      <p:cxnSp>
        <p:nvCxnSpPr>
          <p:cNvPr id="5" name="رابط مستقيم 4"/>
          <p:cNvCxnSpPr/>
          <p:nvPr/>
        </p:nvCxnSpPr>
        <p:spPr>
          <a:xfrm>
            <a:off x="1042187" y="260648"/>
            <a:ext cx="0" cy="6597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>
            <a:off x="0" y="3559324"/>
            <a:ext cx="1043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>
            <a:off x="1043608" y="1556792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2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IQ" dirty="0" smtClean="0"/>
              <a:t>يقسم الخبر بالنسبة الى وصوله الينا الى قسمين 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32560" y="2276872"/>
            <a:ext cx="7315904" cy="3528392"/>
          </a:xfrm>
        </p:spPr>
        <p:txBody>
          <a:bodyPr>
            <a:normAutofit lnSpcReduction="10000"/>
          </a:bodyPr>
          <a:lstStyle/>
          <a:p>
            <a:pPr algn="r"/>
            <a:r>
              <a:rPr lang="ar-IQ" dirty="0" smtClean="0"/>
              <a:t>1</a:t>
            </a:r>
            <a:r>
              <a:rPr lang="ar-IQ" sz="3200" dirty="0" smtClean="0"/>
              <a:t>- ما كان له طرق غير محصورة بعدد معين ،</a:t>
            </a:r>
          </a:p>
          <a:p>
            <a:pPr algn="ctr"/>
            <a:r>
              <a:rPr lang="ar-IQ" sz="3200" dirty="0" smtClean="0"/>
              <a:t> </a:t>
            </a:r>
            <a:r>
              <a:rPr lang="ar-IQ" sz="3200" dirty="0" smtClean="0">
                <a:solidFill>
                  <a:srgbClr val="FF0000"/>
                </a:solidFill>
              </a:rPr>
              <a:t>فهو المتواتر .</a:t>
            </a:r>
          </a:p>
          <a:p>
            <a:pPr algn="r"/>
            <a:r>
              <a:rPr lang="ar-IQ" sz="3200" dirty="0" smtClean="0"/>
              <a:t>2- إن كان له طرق محصورة بعدد معين ،</a:t>
            </a:r>
          </a:p>
          <a:p>
            <a:pPr algn="ctr"/>
            <a:r>
              <a:rPr lang="ar-IQ" sz="3200" dirty="0" smtClean="0"/>
              <a:t> </a:t>
            </a:r>
            <a:r>
              <a:rPr lang="ar-IQ" sz="3200" dirty="0" smtClean="0">
                <a:solidFill>
                  <a:srgbClr val="FF0000"/>
                </a:solidFill>
              </a:rPr>
              <a:t>فهو الآحاد </a:t>
            </a:r>
            <a:r>
              <a:rPr lang="ar-IQ" sz="3200" dirty="0" smtClean="0"/>
              <a:t>.</a:t>
            </a:r>
          </a:p>
          <a:p>
            <a:pPr algn="r"/>
            <a:endParaRPr lang="ar-IQ" sz="3200" dirty="0" smtClean="0"/>
          </a:p>
          <a:p>
            <a:pPr algn="ctr"/>
            <a:r>
              <a:rPr lang="ar-IQ" sz="3200" dirty="0" smtClean="0"/>
              <a:t> ولكل منهما أقسام </a:t>
            </a:r>
            <a:r>
              <a:rPr lang="ar-IQ" sz="3200" dirty="0"/>
              <a:t>وتفاصيل نتناولها في </a:t>
            </a:r>
            <a:r>
              <a:rPr lang="ar-IQ" sz="3200" dirty="0" smtClean="0"/>
              <a:t>هذه المادة العلمية .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394475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87624" y="0"/>
            <a:ext cx="6769739" cy="1484784"/>
          </a:xfrm>
        </p:spPr>
        <p:txBody>
          <a:bodyPr/>
          <a:lstStyle/>
          <a:p>
            <a:pPr algn="ctr"/>
            <a:r>
              <a:rPr lang="ar-IQ" b="1" dirty="0" smtClean="0"/>
              <a:t>الحديث</a:t>
            </a:r>
            <a:r>
              <a:rPr lang="ar-IQ" dirty="0" smtClean="0"/>
              <a:t> </a:t>
            </a:r>
            <a:r>
              <a:rPr lang="ar-IQ" b="1" dirty="0" smtClean="0"/>
              <a:t>المتواتر</a:t>
            </a:r>
            <a:endParaRPr lang="ar-IQ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7560840" cy="501317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ar-IQ" dirty="0"/>
              <a:t>1- تعريفه: </a:t>
            </a:r>
          </a:p>
          <a:p>
            <a:pPr algn="r"/>
            <a:r>
              <a:rPr lang="ar-IQ" dirty="0" smtClean="0"/>
              <a:t>هو ما رواه جماعة عن جماعة  في كل طبقة منذ عصر الصحابة- تحيل العادة تواطؤهم على الكذب لكثرتهم وتباعد ديارهم، مما يتناوله أسماع الناس وأبصارهم.</a:t>
            </a:r>
          </a:p>
          <a:p>
            <a:pPr algn="r"/>
            <a:r>
              <a:rPr lang="ar-IQ" dirty="0" smtClean="0"/>
              <a:t>2- شروطه: </a:t>
            </a:r>
          </a:p>
          <a:p>
            <a:pPr algn="r"/>
            <a:r>
              <a:rPr lang="ar-IQ" dirty="0" smtClean="0"/>
              <a:t>أ- كثرة العدد.</a:t>
            </a:r>
          </a:p>
          <a:p>
            <a:pPr algn="r"/>
            <a:r>
              <a:rPr lang="ar-IQ" dirty="0" smtClean="0"/>
              <a:t>ب- وجود الكثرة من أول السند إلى منتهاه.</a:t>
            </a:r>
          </a:p>
          <a:p>
            <a:pPr algn="r"/>
            <a:r>
              <a:rPr lang="ar-IQ" dirty="0" smtClean="0"/>
              <a:t>ج- استحالة تواطؤهم على الكذب.</a:t>
            </a:r>
          </a:p>
          <a:p>
            <a:pPr algn="r"/>
            <a:r>
              <a:rPr lang="ar-IQ" dirty="0" smtClean="0"/>
              <a:t>3-حكمه:</a:t>
            </a:r>
          </a:p>
          <a:p>
            <a:pPr algn="r"/>
            <a:r>
              <a:rPr lang="ar-IQ" dirty="0" smtClean="0"/>
              <a:t>يفيد العلم الضروري يدفع الانسان الى التصديق به تصديقا جازما، كمن يشاهد الامر </a:t>
            </a:r>
            <a:r>
              <a:rPr lang="ar-IQ" dirty="0" err="1" smtClean="0"/>
              <a:t>بنفسه،شأنه</a:t>
            </a:r>
            <a:r>
              <a:rPr lang="ar-IQ" dirty="0" smtClean="0"/>
              <a:t> في افادة العلم شأن </a:t>
            </a:r>
            <a:r>
              <a:rPr lang="ar-IQ" dirty="0" err="1" smtClean="0"/>
              <a:t>مايفيده</a:t>
            </a:r>
            <a:r>
              <a:rPr lang="ar-IQ" dirty="0" smtClean="0"/>
              <a:t> الحس والمشاهدة</a:t>
            </a:r>
            <a:r>
              <a:rPr lang="ar-IQ" dirty="0"/>
              <a:t>؛ </a:t>
            </a:r>
            <a:r>
              <a:rPr lang="ar-IQ" dirty="0" smtClean="0"/>
              <a:t>لذلك كان المتواتر كله مقبولاً </a:t>
            </a:r>
            <a:r>
              <a:rPr lang="ar-IQ" dirty="0" err="1" smtClean="0"/>
              <a:t>ولاحاجة</a:t>
            </a:r>
            <a:r>
              <a:rPr lang="ar-IQ" dirty="0" smtClean="0"/>
              <a:t> الى البحث عن أحوال رواته.</a:t>
            </a:r>
          </a:p>
          <a:p>
            <a:pPr algn="r"/>
            <a:endParaRPr lang="ar-IQ" dirty="0" smtClean="0"/>
          </a:p>
          <a:p>
            <a:r>
              <a:rPr lang="ar-IQ" dirty="0" smtClean="0"/>
              <a:t> </a:t>
            </a:r>
          </a:p>
          <a:p>
            <a:endParaRPr lang="ar-IQ" dirty="0"/>
          </a:p>
        </p:txBody>
      </p:sp>
      <p:cxnSp>
        <p:nvCxnSpPr>
          <p:cNvPr id="5" name="رابط مستقيم 4"/>
          <p:cNvCxnSpPr/>
          <p:nvPr/>
        </p:nvCxnSpPr>
        <p:spPr>
          <a:xfrm>
            <a:off x="1042187" y="260648"/>
            <a:ext cx="0" cy="6597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>
            <a:off x="0" y="3559324"/>
            <a:ext cx="1043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>
            <a:off x="1043608" y="1556792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60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87624" y="0"/>
            <a:ext cx="6769739" cy="1484784"/>
          </a:xfrm>
        </p:spPr>
        <p:txBody>
          <a:bodyPr/>
          <a:lstStyle/>
          <a:p>
            <a:pPr algn="ctr"/>
            <a:r>
              <a:rPr lang="ar-IQ" b="1" dirty="0"/>
              <a:t>ما المقصود بطبقات السند؟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7272807" cy="4392488"/>
          </a:xfrm>
        </p:spPr>
        <p:txBody>
          <a:bodyPr>
            <a:normAutofit/>
          </a:bodyPr>
          <a:lstStyle/>
          <a:p>
            <a:pPr algn="r"/>
            <a:endParaRPr lang="ar-IQ" dirty="0" smtClean="0"/>
          </a:p>
          <a:p>
            <a:pPr algn="r"/>
            <a:r>
              <a:rPr lang="ar-IQ" dirty="0"/>
              <a:t> </a:t>
            </a:r>
            <a:r>
              <a:rPr lang="ar-IQ" dirty="0" smtClean="0"/>
              <a:t>طبقات </a:t>
            </a:r>
            <a:r>
              <a:rPr lang="ar-IQ" dirty="0"/>
              <a:t>السند </a:t>
            </a:r>
            <a:r>
              <a:rPr lang="ar-IQ" dirty="0" smtClean="0"/>
              <a:t> </a:t>
            </a:r>
            <a:r>
              <a:rPr lang="ar-IQ" dirty="0"/>
              <a:t>مجموع رواته، فكل راو يمثل طبقة من طبقات السند كقولنا </a:t>
            </a:r>
            <a:r>
              <a:rPr lang="ar-IQ" dirty="0" smtClean="0"/>
              <a:t>:</a:t>
            </a:r>
          </a:p>
          <a:p>
            <a:pPr algn="r"/>
            <a:r>
              <a:rPr lang="ar-IQ" dirty="0" smtClean="0"/>
              <a:t>رواه</a:t>
            </a:r>
            <a:r>
              <a:rPr lang="ar-IQ" dirty="0"/>
              <a:t> مالك عن نافع عن </a:t>
            </a:r>
            <a:r>
              <a:rPr lang="ar-IQ" dirty="0" smtClean="0"/>
              <a:t>ابن عمر. </a:t>
            </a:r>
            <a:r>
              <a:rPr lang="ar-IQ" dirty="0"/>
              <a:t> فمالك طبقة ونافع طبقة وابن عمر طبقة، ويظهر ذلك جليا </a:t>
            </a:r>
            <a:r>
              <a:rPr lang="ar-IQ" dirty="0" smtClean="0"/>
              <a:t>في </a:t>
            </a:r>
            <a:r>
              <a:rPr lang="ar-IQ" dirty="0"/>
              <a:t>المتواتر</a:t>
            </a:r>
            <a:r>
              <a:rPr lang="ar-IQ" dirty="0" smtClean="0"/>
              <a:t> .</a:t>
            </a:r>
          </a:p>
          <a:p>
            <a:endParaRPr lang="ar-IQ" dirty="0"/>
          </a:p>
        </p:txBody>
      </p:sp>
      <p:cxnSp>
        <p:nvCxnSpPr>
          <p:cNvPr id="5" name="رابط مستقيم 4"/>
          <p:cNvCxnSpPr/>
          <p:nvPr/>
        </p:nvCxnSpPr>
        <p:spPr>
          <a:xfrm>
            <a:off x="1042187" y="260648"/>
            <a:ext cx="0" cy="6597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>
            <a:off x="0" y="3559324"/>
            <a:ext cx="1043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>
            <a:off x="1043608" y="1556792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4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مجموعة 10"/>
          <p:cNvGrpSpPr/>
          <p:nvPr/>
        </p:nvGrpSpPr>
        <p:grpSpPr>
          <a:xfrm>
            <a:off x="1403648" y="980729"/>
            <a:ext cx="7344816" cy="5035126"/>
            <a:chOff x="1422447" y="1268760"/>
            <a:chExt cx="6197553" cy="4128738"/>
          </a:xfrm>
        </p:grpSpPr>
        <p:sp>
          <p:nvSpPr>
            <p:cNvPr id="13" name="شكل حر 12"/>
            <p:cNvSpPr/>
            <p:nvPr/>
          </p:nvSpPr>
          <p:spPr>
            <a:xfrm>
              <a:off x="1422447" y="1386850"/>
              <a:ext cx="1320753" cy="4010648"/>
            </a:xfrm>
            <a:custGeom>
              <a:avLst/>
              <a:gdLst>
                <a:gd name="connsiteX0" fmla="*/ 0 w 1219200"/>
                <a:gd name="connsiteY0" fmla="*/ 0 h 4064000"/>
                <a:gd name="connsiteX1" fmla="*/ 1219200 w 1219200"/>
                <a:gd name="connsiteY1" fmla="*/ 0 h 4064000"/>
                <a:gd name="connsiteX2" fmla="*/ 1219200 w 1219200"/>
                <a:gd name="connsiteY2" fmla="*/ 4064000 h 4064000"/>
                <a:gd name="connsiteX3" fmla="*/ 0 w 1219200"/>
                <a:gd name="connsiteY3" fmla="*/ 4064000 h 4064000"/>
                <a:gd name="connsiteX4" fmla="*/ 0 w 1219200"/>
                <a:gd name="connsiteY4" fmla="*/ 0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" h="4064000">
                  <a:moveTo>
                    <a:pt x="0" y="0"/>
                  </a:moveTo>
                  <a:lnTo>
                    <a:pt x="1219200" y="0"/>
                  </a:lnTo>
                  <a:lnTo>
                    <a:pt x="1219200" y="4064000"/>
                  </a:lnTo>
                  <a:lnTo>
                    <a:pt x="0" y="4064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63830" tIns="163830" rIns="163830" bIns="163830" numCol="1" spcCol="1270" anchor="t" anchorCtr="0">
              <a:noAutofit/>
            </a:bodyPr>
            <a:lstStyle/>
            <a:p>
              <a:pPr lvl="0" algn="r" defTabSz="19113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IQ" sz="4300" kern="1200" dirty="0" smtClean="0"/>
                <a:t>طبقة</a:t>
              </a:r>
            </a:p>
            <a:p>
              <a:pPr lvl="0" algn="r" defTabSz="19113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IQ" sz="4300" kern="1200" dirty="0" smtClean="0"/>
            </a:p>
            <a:p>
              <a:pPr lvl="0" algn="r" defTabSz="19113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IQ" sz="4300" kern="1200" dirty="0" smtClean="0"/>
                <a:t>طبقة</a:t>
              </a:r>
            </a:p>
            <a:p>
              <a:pPr lvl="0" algn="r" defTabSz="19113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IQ" sz="4300" kern="1200" dirty="0" smtClean="0"/>
            </a:p>
            <a:p>
              <a:pPr lvl="0" algn="r" defTabSz="19113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IQ" sz="4300" kern="1200" dirty="0" smtClean="0"/>
                <a:t>طبقة</a:t>
              </a:r>
            </a:p>
          </p:txBody>
        </p:sp>
        <p:sp>
          <p:nvSpPr>
            <p:cNvPr id="14" name="شكل حر 13"/>
            <p:cNvSpPr/>
            <p:nvPr/>
          </p:nvSpPr>
          <p:spPr>
            <a:xfrm>
              <a:off x="2834640" y="1268760"/>
              <a:ext cx="4785360" cy="1318231"/>
            </a:xfrm>
            <a:custGeom>
              <a:avLst/>
              <a:gdLst>
                <a:gd name="connsiteX0" fmla="*/ 0 w 4785360"/>
                <a:gd name="connsiteY0" fmla="*/ 0 h 1269999"/>
                <a:gd name="connsiteX1" fmla="*/ 4785360 w 4785360"/>
                <a:gd name="connsiteY1" fmla="*/ 0 h 1269999"/>
                <a:gd name="connsiteX2" fmla="*/ 4785360 w 4785360"/>
                <a:gd name="connsiteY2" fmla="*/ 1269999 h 1269999"/>
                <a:gd name="connsiteX3" fmla="*/ 0 w 4785360"/>
                <a:gd name="connsiteY3" fmla="*/ 1269999 h 1269999"/>
                <a:gd name="connsiteX4" fmla="*/ 0 w 4785360"/>
                <a:gd name="connsiteY4" fmla="*/ 0 h 126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5360" h="1269999">
                  <a:moveTo>
                    <a:pt x="0" y="0"/>
                  </a:moveTo>
                  <a:lnTo>
                    <a:pt x="4785360" y="0"/>
                  </a:lnTo>
                  <a:lnTo>
                    <a:pt x="4785360" y="1269999"/>
                  </a:lnTo>
                  <a:lnTo>
                    <a:pt x="0" y="12699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32410" tIns="232410" rIns="232410" bIns="232410" numCol="1" spcCol="1270" anchor="t" anchorCtr="0">
              <a:noAutofit/>
            </a:bodyPr>
            <a:lstStyle/>
            <a:p>
              <a:pPr lvl="0" algn="r" defTabSz="2711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IQ" sz="6100" kern="1200" dirty="0" smtClean="0"/>
                <a:t>ابن عمر</a:t>
              </a:r>
              <a:endParaRPr lang="ar-IQ" sz="6100" kern="1200" dirty="0"/>
            </a:p>
          </p:txBody>
        </p:sp>
        <p:sp>
          <p:nvSpPr>
            <p:cNvPr id="16" name="شكل حر 15"/>
            <p:cNvSpPr/>
            <p:nvPr/>
          </p:nvSpPr>
          <p:spPr>
            <a:xfrm>
              <a:off x="2834640" y="2793999"/>
              <a:ext cx="4785360" cy="1269999"/>
            </a:xfrm>
            <a:custGeom>
              <a:avLst/>
              <a:gdLst>
                <a:gd name="connsiteX0" fmla="*/ 0 w 4785360"/>
                <a:gd name="connsiteY0" fmla="*/ 0 h 1269999"/>
                <a:gd name="connsiteX1" fmla="*/ 4785360 w 4785360"/>
                <a:gd name="connsiteY1" fmla="*/ 0 h 1269999"/>
                <a:gd name="connsiteX2" fmla="*/ 4785360 w 4785360"/>
                <a:gd name="connsiteY2" fmla="*/ 1269999 h 1269999"/>
                <a:gd name="connsiteX3" fmla="*/ 0 w 4785360"/>
                <a:gd name="connsiteY3" fmla="*/ 1269999 h 1269999"/>
                <a:gd name="connsiteX4" fmla="*/ 0 w 4785360"/>
                <a:gd name="connsiteY4" fmla="*/ 0 h 126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5360" h="1269999">
                  <a:moveTo>
                    <a:pt x="0" y="0"/>
                  </a:moveTo>
                  <a:lnTo>
                    <a:pt x="4785360" y="0"/>
                  </a:lnTo>
                  <a:lnTo>
                    <a:pt x="4785360" y="1269999"/>
                  </a:lnTo>
                  <a:lnTo>
                    <a:pt x="0" y="12699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32410" tIns="232410" rIns="232410" bIns="232410" numCol="1" spcCol="1270" anchor="t" anchorCtr="0">
              <a:noAutofit/>
            </a:bodyPr>
            <a:lstStyle/>
            <a:p>
              <a:pPr lvl="0" algn="r" defTabSz="2711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IQ" sz="6100" kern="1200" dirty="0" smtClean="0"/>
                <a:t>نافع</a:t>
              </a:r>
              <a:endParaRPr lang="ar-IQ" sz="6100" kern="1200" dirty="0"/>
            </a:p>
          </p:txBody>
        </p:sp>
        <p:sp>
          <p:nvSpPr>
            <p:cNvPr id="18" name="شكل حر 17"/>
            <p:cNvSpPr/>
            <p:nvPr/>
          </p:nvSpPr>
          <p:spPr>
            <a:xfrm>
              <a:off x="2834640" y="4221040"/>
              <a:ext cx="4785360" cy="1176458"/>
            </a:xfrm>
            <a:custGeom>
              <a:avLst/>
              <a:gdLst>
                <a:gd name="connsiteX0" fmla="*/ 0 w 4785360"/>
                <a:gd name="connsiteY0" fmla="*/ 0 h 1269999"/>
                <a:gd name="connsiteX1" fmla="*/ 4785360 w 4785360"/>
                <a:gd name="connsiteY1" fmla="*/ 0 h 1269999"/>
                <a:gd name="connsiteX2" fmla="*/ 4785360 w 4785360"/>
                <a:gd name="connsiteY2" fmla="*/ 1269999 h 1269999"/>
                <a:gd name="connsiteX3" fmla="*/ 0 w 4785360"/>
                <a:gd name="connsiteY3" fmla="*/ 1269999 h 1269999"/>
                <a:gd name="connsiteX4" fmla="*/ 0 w 4785360"/>
                <a:gd name="connsiteY4" fmla="*/ 0 h 126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5360" h="1269999">
                  <a:moveTo>
                    <a:pt x="0" y="0"/>
                  </a:moveTo>
                  <a:lnTo>
                    <a:pt x="4785360" y="0"/>
                  </a:lnTo>
                  <a:lnTo>
                    <a:pt x="4785360" y="1269999"/>
                  </a:lnTo>
                  <a:lnTo>
                    <a:pt x="0" y="12699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32410" tIns="232410" rIns="232410" bIns="232410" numCol="1" spcCol="1270" anchor="t" anchorCtr="0">
              <a:noAutofit/>
            </a:bodyPr>
            <a:lstStyle/>
            <a:p>
              <a:pPr lvl="0" algn="r" defTabSz="2711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IQ" sz="6100" kern="1200" dirty="0" smtClean="0"/>
                <a:t>مالك</a:t>
              </a:r>
              <a:endParaRPr lang="ar-IQ" sz="6100" kern="1200" dirty="0"/>
            </a:p>
          </p:txBody>
        </p:sp>
      </p:grpSp>
      <p:sp>
        <p:nvSpPr>
          <p:cNvPr id="10" name="سهم للأسفل 9"/>
          <p:cNvSpPr/>
          <p:nvPr/>
        </p:nvSpPr>
        <p:spPr>
          <a:xfrm>
            <a:off x="6791103" y="2586991"/>
            <a:ext cx="274889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103" y="4114899"/>
            <a:ext cx="33496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9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87624" y="0"/>
            <a:ext cx="6769739" cy="1484784"/>
          </a:xfrm>
        </p:spPr>
        <p:txBody>
          <a:bodyPr/>
          <a:lstStyle/>
          <a:p>
            <a:pPr algn="ctr"/>
            <a:r>
              <a:rPr lang="ar-IQ" b="1" dirty="0" smtClean="0"/>
              <a:t>حديث الاحاد</a:t>
            </a:r>
            <a:endParaRPr lang="ar-IQ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7272807" cy="4392488"/>
          </a:xfrm>
        </p:spPr>
        <p:txBody>
          <a:bodyPr>
            <a:normAutofit/>
          </a:bodyPr>
          <a:lstStyle/>
          <a:p>
            <a:pPr algn="r"/>
            <a:r>
              <a:rPr lang="ar-IQ" dirty="0" smtClean="0"/>
              <a:t>1- تعريفه:</a:t>
            </a:r>
          </a:p>
          <a:p>
            <a:pPr algn="r"/>
            <a:r>
              <a:rPr lang="ar-IQ" dirty="0"/>
              <a:t> </a:t>
            </a:r>
            <a:r>
              <a:rPr lang="ar-IQ" dirty="0" smtClean="0"/>
              <a:t>ما كان له طرق محصورة بعدد معين، فلم يجمع شروط الحديث المتواتر.</a:t>
            </a:r>
          </a:p>
          <a:p>
            <a:pPr algn="r"/>
            <a:r>
              <a:rPr lang="ar-IQ" dirty="0" smtClean="0"/>
              <a:t>2-حكمه:</a:t>
            </a:r>
          </a:p>
          <a:p>
            <a:pPr algn="r"/>
            <a:r>
              <a:rPr lang="ar-IQ" dirty="0" smtClean="0"/>
              <a:t>يفيد العلم النظري، أي العلم المتوقف على النظر والاستدلال .</a:t>
            </a:r>
          </a:p>
          <a:p>
            <a:pPr algn="r"/>
            <a:r>
              <a:rPr lang="ar-IQ" dirty="0" smtClean="0"/>
              <a:t>ويقسم خبر الاحاد بالنسبة الى عدد طرقه الى:</a:t>
            </a:r>
          </a:p>
          <a:p>
            <a:pPr algn="r"/>
            <a:endParaRPr lang="ar-IQ" dirty="0" smtClean="0"/>
          </a:p>
        </p:txBody>
      </p:sp>
      <p:cxnSp>
        <p:nvCxnSpPr>
          <p:cNvPr id="5" name="رابط مستقيم 4"/>
          <p:cNvCxnSpPr/>
          <p:nvPr/>
        </p:nvCxnSpPr>
        <p:spPr>
          <a:xfrm>
            <a:off x="1042187" y="260648"/>
            <a:ext cx="0" cy="6597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>
            <a:off x="0" y="3559324"/>
            <a:ext cx="1043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>
            <a:off x="1043608" y="1556792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2051720" y="4941168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15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43608" y="1916832"/>
            <a:ext cx="8100392" cy="4941168"/>
          </a:xfrm>
        </p:spPr>
        <p:txBody>
          <a:bodyPr>
            <a:normAutofit/>
          </a:bodyPr>
          <a:lstStyle/>
          <a:p>
            <a:endParaRPr lang="ar-IQ" dirty="0"/>
          </a:p>
        </p:txBody>
      </p:sp>
      <p:cxnSp>
        <p:nvCxnSpPr>
          <p:cNvPr id="5" name="رابط مستقيم 4"/>
          <p:cNvCxnSpPr/>
          <p:nvPr/>
        </p:nvCxnSpPr>
        <p:spPr>
          <a:xfrm>
            <a:off x="1042187" y="260648"/>
            <a:ext cx="0" cy="6597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>
            <a:off x="0" y="3559324"/>
            <a:ext cx="1043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>
            <a:off x="1043608" y="1556792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رسم تخطيطي 12"/>
          <p:cNvGraphicFramePr/>
          <p:nvPr>
            <p:extLst>
              <p:ext uri="{D42A27DB-BD31-4B8C-83A1-F6EECF244321}">
                <p14:modId xmlns:p14="http://schemas.microsoft.com/office/powerpoint/2010/main" val="1767152314"/>
              </p:ext>
            </p:extLst>
          </p:nvPr>
        </p:nvGraphicFramePr>
        <p:xfrm>
          <a:off x="1524000" y="1397000"/>
          <a:ext cx="67204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399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87624" y="0"/>
            <a:ext cx="6769739" cy="1484784"/>
          </a:xfrm>
        </p:spPr>
        <p:txBody>
          <a:bodyPr/>
          <a:lstStyle/>
          <a:p>
            <a:pPr algn="ctr"/>
            <a:r>
              <a:rPr lang="ar-IQ" b="1" dirty="0"/>
              <a:t>الحديث المشهور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7272807" cy="4392488"/>
          </a:xfrm>
        </p:spPr>
        <p:txBody>
          <a:bodyPr>
            <a:normAutofit lnSpcReduction="10000"/>
          </a:bodyPr>
          <a:lstStyle/>
          <a:p>
            <a:pPr algn="r"/>
            <a:endParaRPr lang="ar-IQ" dirty="0" smtClean="0"/>
          </a:p>
          <a:p>
            <a:pPr algn="r"/>
            <a:r>
              <a:rPr lang="ar-IQ" dirty="0" smtClean="0"/>
              <a:t>الحديث المشهور هو أحد أقسام خبر الآحاد،</a:t>
            </a:r>
          </a:p>
          <a:p>
            <a:pPr algn="r"/>
            <a:r>
              <a:rPr lang="ar-IQ" dirty="0" smtClean="0"/>
              <a:t>وتعريفه :الحديث </a:t>
            </a:r>
            <a:r>
              <a:rPr lang="ar-IQ" dirty="0"/>
              <a:t>الذي رواه ثلاثة رواة أو أكثر في كلِّ طبقة من </a:t>
            </a:r>
            <a:r>
              <a:rPr lang="ar-IQ" dirty="0" smtClean="0"/>
              <a:t>طبقات </a:t>
            </a:r>
            <a:r>
              <a:rPr lang="ar-IQ" dirty="0"/>
              <a:t>سنده ما لم يبلغ حدَّ المتواتر. </a:t>
            </a:r>
            <a:endParaRPr lang="ar-IQ" dirty="0" smtClean="0"/>
          </a:p>
          <a:p>
            <a:pPr algn="r"/>
            <a:r>
              <a:rPr lang="ar-IQ" dirty="0" smtClean="0"/>
              <a:t>حكمه:</a:t>
            </a:r>
          </a:p>
          <a:p>
            <a:pPr algn="r"/>
            <a:r>
              <a:rPr lang="ar-IQ" dirty="0" smtClean="0"/>
              <a:t>يوجب علم طمأنينة ، أي ظنا قريبا من اليقين </a:t>
            </a:r>
            <a:r>
              <a:rPr lang="ar-IQ" dirty="0" err="1" smtClean="0"/>
              <a:t>أوالظن</a:t>
            </a:r>
            <a:r>
              <a:rPr lang="ar-IQ" dirty="0" smtClean="0"/>
              <a:t> </a:t>
            </a:r>
            <a:r>
              <a:rPr lang="ar-IQ" dirty="0"/>
              <a:t>الغالب، وقد يكون صحيحا أو حسنا أو ضعيفا.</a:t>
            </a:r>
          </a:p>
          <a:p>
            <a:pPr algn="r"/>
            <a:endParaRPr lang="ar-IQ" dirty="0" smtClean="0"/>
          </a:p>
          <a:p>
            <a:pPr algn="r"/>
            <a:r>
              <a:rPr lang="ar-IQ" dirty="0"/>
              <a:t>مثاله: إنما الأعمال بالنيات رواه سيدنا عمر، ثم تواتر بعده في عصر التابعين.</a:t>
            </a:r>
          </a:p>
          <a:p>
            <a:endParaRPr lang="ar-IQ" dirty="0"/>
          </a:p>
        </p:txBody>
      </p:sp>
      <p:cxnSp>
        <p:nvCxnSpPr>
          <p:cNvPr id="5" name="رابط مستقيم 4"/>
          <p:cNvCxnSpPr/>
          <p:nvPr/>
        </p:nvCxnSpPr>
        <p:spPr>
          <a:xfrm>
            <a:off x="1042187" y="260648"/>
            <a:ext cx="0" cy="6597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>
            <a:off x="0" y="3559324"/>
            <a:ext cx="1043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>
            <a:off x="1043608" y="1556792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48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4609"/>
            <a:ext cx="9144000" cy="739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33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مدير تنفيذي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325</TotalTime>
  <Words>422</Words>
  <Application>Microsoft Office PowerPoint</Application>
  <PresentationFormat>عرض على الشاشة (3:4)‏</PresentationFormat>
  <Paragraphs>67</Paragraphs>
  <Slides>12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انقلاب</vt:lpstr>
      <vt:lpstr>     </vt:lpstr>
      <vt:lpstr>يقسم الخبر بالنسبة الى وصوله الينا الى قسمين </vt:lpstr>
      <vt:lpstr>الحديث المتواتر</vt:lpstr>
      <vt:lpstr>ما المقصود بطبقات السند؟</vt:lpstr>
      <vt:lpstr>عرض تقديمي في PowerPoint</vt:lpstr>
      <vt:lpstr>حديث الاحاد</vt:lpstr>
      <vt:lpstr>عرض تقديمي في PowerPoint</vt:lpstr>
      <vt:lpstr>الحديث المشهور</vt:lpstr>
      <vt:lpstr>عرض تقديمي في PowerPoint</vt:lpstr>
      <vt:lpstr>الحديث العزيز</vt:lpstr>
      <vt:lpstr>عرض تقديمي في PowerPoint</vt:lpstr>
      <vt:lpstr>الحديث الغريب</vt:lpstr>
    </vt:vector>
  </TitlesOfParts>
  <Company>ali-omer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الحديث المتواتر</dc:title>
  <dc:creator>Administrator</dc:creator>
  <cp:lastModifiedBy>Administrator</cp:lastModifiedBy>
  <cp:revision>19</cp:revision>
  <dcterms:created xsi:type="dcterms:W3CDTF">2020-03-03T06:22:53Z</dcterms:created>
  <dcterms:modified xsi:type="dcterms:W3CDTF">2020-03-03T11:48:02Z</dcterms:modified>
</cp:coreProperties>
</file>