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5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28/07/1441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28/07/1441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28/07/1441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28/07/1441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7" name="Title 6"/>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28/07/1441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28/07/1441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Content Placeholder 8"/>
          <p:cNvSpPr>
            <a:spLocks noGrp="1"/>
          </p:cNvSpPr>
          <p:nvPr>
            <p:ph sz="quarter" idx="13"/>
          </p:nvPr>
        </p:nvSpPr>
        <p:spPr>
          <a:xfrm>
            <a:off x="676655"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28/07/1441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28/07/1441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B8ABB09-4A1D-463E-8065-109CC2B7EFAA}" type="datetimeFigureOut">
              <a:rPr lang="ar-SA" smtClean="0"/>
              <a:t>28/07/1441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28/07/1441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28/07/1441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B8ABB09-4A1D-463E-8065-109CC2B7EFAA}" type="datetimeFigureOut">
              <a:rPr lang="ar-SA" smtClean="0"/>
              <a:t>28/07/1441</a:t>
            </a:fld>
            <a:endParaRPr lang="ar-SA"/>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SA"/>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B34F065-1154-456A-91E3-76DE8E75E17B}" type="slidenum">
              <a:rPr lang="ar-SA" smtClean="0"/>
              <a:t>‹#›</a:t>
            </a:fld>
            <a:endParaRPr lang="ar-SA"/>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lvl="0" indent="0">
              <a:spcBef>
                <a:spcPts val="0"/>
              </a:spcBef>
              <a:buNone/>
            </a:pPr>
            <a:r>
              <a:rPr lang="ar-IQ" sz="2800" dirty="0">
                <a:solidFill>
                  <a:prstClr val="black"/>
                </a:solidFill>
                <a:latin typeface="Century Schoolbook"/>
                <a:cs typeface="Times New Roman"/>
              </a:rPr>
              <a:t>المرحلة الثانية/ قسم علوم القران والتربية الاسلامية /كلية التربية للبنات /جامعة الموصل </a:t>
            </a:r>
          </a:p>
          <a:p>
            <a:pPr marL="0" lvl="0" indent="0">
              <a:spcBef>
                <a:spcPts val="0"/>
              </a:spcBef>
              <a:buNone/>
            </a:pPr>
            <a:r>
              <a:rPr lang="ar-IQ" sz="2800" dirty="0">
                <a:solidFill>
                  <a:prstClr val="black"/>
                </a:solidFill>
                <a:latin typeface="Century Schoolbook"/>
                <a:cs typeface="Times New Roman"/>
              </a:rPr>
              <a:t>أ.م.د.معالم سالم يونس</a:t>
            </a:r>
          </a:p>
          <a:p>
            <a:pPr marL="0" indent="0">
              <a:buNone/>
            </a:pPr>
            <a:endParaRPr lang="ar-IQ" sz="4400" dirty="0"/>
          </a:p>
        </p:txBody>
      </p:sp>
      <p:sp>
        <p:nvSpPr>
          <p:cNvPr id="2" name="عنوان 1"/>
          <p:cNvSpPr>
            <a:spLocks noGrp="1"/>
          </p:cNvSpPr>
          <p:nvPr>
            <p:ph type="title"/>
          </p:nvPr>
        </p:nvSpPr>
        <p:spPr/>
        <p:txBody>
          <a:bodyPr>
            <a:normAutofit/>
          </a:bodyPr>
          <a:lstStyle/>
          <a:p>
            <a:r>
              <a:rPr lang="ar-IQ" sz="4000" b="1" cap="small" dirty="0">
                <a:solidFill>
                  <a:srgbClr val="575F6D"/>
                </a:solidFill>
                <a:latin typeface="Century Schoolbook"/>
              </a:rPr>
              <a:t>محاضرة صفات المعاني </a:t>
            </a:r>
            <a:endParaRPr lang="ar-IQ" sz="6000" dirty="0"/>
          </a:p>
        </p:txBody>
      </p:sp>
    </p:spTree>
    <p:extLst>
      <p:ext uri="{BB962C8B-B14F-4D97-AF65-F5344CB8AC3E}">
        <p14:creationId xmlns:p14="http://schemas.microsoft.com/office/powerpoint/2010/main" val="997249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r>
              <a:rPr lang="ar-IQ" dirty="0"/>
              <a:t>تعلق القدرة الا بالممكن دون الواجب والمستحيل .اي لا تؤثر القدرة الا في الممكنات فقط ، لان الممكن هو الذي يقبل الوجود والعدم .</a:t>
            </a:r>
          </a:p>
          <a:p>
            <a:r>
              <a:rPr lang="ar-IQ" dirty="0"/>
              <a:t>اما الواجب فلا يقبل التأثير لان القدرة إن تعلقت بالواجب فلا يصح ان تعدمه لأنه موجود لا يقبل العدم ، ولا يصح ان توجده لأنه يلزم منه تحصيل الحاصل .</a:t>
            </a:r>
          </a:p>
          <a:p>
            <a:r>
              <a:rPr lang="ar-IQ" dirty="0"/>
              <a:t>وكذا المستحيل : لا يقبل التأثير ايضا لان القدرة إن تعلقت بالمستحيل فلا يصح ان توجده لأنه معدوم لا يقبل الوجود . ولايصح ان تعدمه لأنه يلزم منه تحصيل الحاصل.</a:t>
            </a:r>
          </a:p>
        </p:txBody>
      </p:sp>
      <p:sp>
        <p:nvSpPr>
          <p:cNvPr id="2" name="عنوان 1"/>
          <p:cNvSpPr>
            <a:spLocks noGrp="1"/>
          </p:cNvSpPr>
          <p:nvPr>
            <p:ph type="title"/>
          </p:nvPr>
        </p:nvSpPr>
        <p:spPr/>
        <p:txBody>
          <a:bodyPr/>
          <a:lstStyle/>
          <a:p>
            <a:r>
              <a:rPr lang="ar-IQ" dirty="0"/>
              <a:t>تعلق القدرة :</a:t>
            </a:r>
          </a:p>
        </p:txBody>
      </p:sp>
    </p:spTree>
    <p:extLst>
      <p:ext uri="{BB962C8B-B14F-4D97-AF65-F5344CB8AC3E}">
        <p14:creationId xmlns:p14="http://schemas.microsoft.com/office/powerpoint/2010/main" val="2429882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r>
              <a:rPr lang="ar-IQ" dirty="0"/>
              <a:t>2.	للقدرة تعلقات منها </a:t>
            </a:r>
            <a:r>
              <a:rPr lang="ar-IQ" dirty="0" smtClean="0"/>
              <a:t>:</a:t>
            </a:r>
            <a:endParaRPr lang="ar-IQ" dirty="0"/>
          </a:p>
          <a:p>
            <a:r>
              <a:rPr lang="ar-IQ" dirty="0"/>
              <a:t>أ‌-	تعلق صلوحي قديم . اي ان قدرة الله تعالى صالحة في الازل لان توجد وتعدم الممكنات فيما لايزال ، فهي صالحة اولا لإيجاد الممكن واعدامه.</a:t>
            </a:r>
          </a:p>
          <a:p>
            <a:r>
              <a:rPr lang="ar-IQ" dirty="0"/>
              <a:t>ب‌-	تعلق تنجيزي حادث اي انه تعالى يوجد الممكن ويعدمه فيما لا يزال بقدرته </a:t>
            </a:r>
            <a:r>
              <a:rPr lang="ar-IQ" dirty="0" smtClean="0"/>
              <a:t>.</a:t>
            </a:r>
            <a:endParaRPr lang="ar-IQ" dirty="0"/>
          </a:p>
          <a:p>
            <a:r>
              <a:rPr lang="ar-IQ" dirty="0"/>
              <a:t>3-القدرة صفة من شانها تنفيذ ما خصصته الارادة ، كإخراج الممكن من العدم الى الوجود فعلا اذا توجهت الى إيجاده ، او صرفه من الوجود الى العدم اذا توجهت </a:t>
            </a:r>
            <a:r>
              <a:rPr lang="ar-IQ" dirty="0" smtClean="0"/>
              <a:t>الارادة </a:t>
            </a:r>
            <a:r>
              <a:rPr lang="ar-IQ" dirty="0"/>
              <a:t>الى اعدامه.</a:t>
            </a:r>
          </a:p>
          <a:p>
            <a:endParaRPr lang="ar-IQ" dirty="0"/>
          </a:p>
        </p:txBody>
      </p:sp>
      <p:sp>
        <p:nvSpPr>
          <p:cNvPr id="2" name="عنوان 1"/>
          <p:cNvSpPr>
            <a:spLocks noGrp="1"/>
          </p:cNvSpPr>
          <p:nvPr>
            <p:ph type="title"/>
          </p:nvPr>
        </p:nvSpPr>
        <p:spPr/>
        <p:txBody>
          <a:bodyPr/>
          <a:lstStyle/>
          <a:p>
            <a:endParaRPr lang="ar-IQ"/>
          </a:p>
        </p:txBody>
      </p:sp>
    </p:spTree>
    <p:extLst>
      <p:ext uri="{BB962C8B-B14F-4D97-AF65-F5344CB8AC3E}">
        <p14:creationId xmlns:p14="http://schemas.microsoft.com/office/powerpoint/2010/main" val="898923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dirty="0"/>
              <a:t>صفة ازلية تخصص الممكن ببعض ما يجوز عليه ، من وجود او عدم ، ومقدار وزمان ومكان وجهة وترادفها المشيئة.</a:t>
            </a:r>
          </a:p>
          <a:p>
            <a:r>
              <a:rPr lang="ar-IQ" dirty="0"/>
              <a:t>وضدها : الاكراه ، او الكراهية ، اي عدم الارادة </a:t>
            </a:r>
          </a:p>
          <a:p>
            <a:pPr marL="0" indent="0">
              <a:buNone/>
            </a:pPr>
            <a:endParaRPr lang="ar-IQ" dirty="0"/>
          </a:p>
        </p:txBody>
      </p:sp>
      <p:sp>
        <p:nvSpPr>
          <p:cNvPr id="2" name="عنوان 1"/>
          <p:cNvSpPr>
            <a:spLocks noGrp="1"/>
          </p:cNvSpPr>
          <p:nvPr>
            <p:ph type="title"/>
          </p:nvPr>
        </p:nvSpPr>
        <p:spPr/>
        <p:txBody>
          <a:bodyPr/>
          <a:lstStyle/>
          <a:p>
            <a:r>
              <a:rPr lang="ar-IQ" dirty="0"/>
              <a:t>الارادة </a:t>
            </a:r>
          </a:p>
        </p:txBody>
      </p:sp>
    </p:spTree>
    <p:extLst>
      <p:ext uri="{BB962C8B-B14F-4D97-AF65-F5344CB8AC3E}">
        <p14:creationId xmlns:p14="http://schemas.microsoft.com/office/powerpoint/2010/main" val="1851729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a:bodyPr>
          <a:lstStyle/>
          <a:p>
            <a:r>
              <a:rPr lang="ar-IQ" dirty="0"/>
              <a:t>صانع للعالم بالاختيار ، ومكل من كان كذلك تجب له الارادة ، فالله تجب له الارادة.</a:t>
            </a:r>
          </a:p>
          <a:p>
            <a:r>
              <a:rPr lang="ar-IQ" dirty="0"/>
              <a:t>•	لو لم يكن الله تعالى مريدا لكان مكرهاً ولو كان مكرها ، لكان عاجزا .ولو كان عاجزا لما وجد شيء من هذه المخلوقات ، وعدم وجود شيء من هذه المخلوقات باطل بالمشاهدة ، فثبتت ارادته تعالى .</a:t>
            </a:r>
          </a:p>
          <a:p>
            <a:r>
              <a:rPr lang="ar-IQ" dirty="0"/>
              <a:t>•	لو لم يكن الله تعالى مريداً، لكان مكرهاً، والاكراه في حقه تعالى نقص ، وهو باطل .</a:t>
            </a:r>
          </a:p>
          <a:p>
            <a:r>
              <a:rPr lang="ar-IQ" dirty="0"/>
              <a:t>•	لو كان تعالى مكرها لما اتصف بالقدرة ، لان تعلق القدرة موقوف على تعلق الارادة (اي القصد الى الفعل )، فلا تتعلق القدرة الا بما تعلقت به الارادة </a:t>
            </a:r>
          </a:p>
          <a:p>
            <a:endParaRPr lang="ar-IQ" dirty="0"/>
          </a:p>
        </p:txBody>
      </p:sp>
      <p:sp>
        <p:nvSpPr>
          <p:cNvPr id="2" name="عنوان 1"/>
          <p:cNvSpPr>
            <a:spLocks noGrp="1"/>
          </p:cNvSpPr>
          <p:nvPr>
            <p:ph type="title"/>
          </p:nvPr>
        </p:nvSpPr>
        <p:spPr/>
        <p:txBody>
          <a:bodyPr/>
          <a:lstStyle/>
          <a:p>
            <a:r>
              <a:rPr lang="ar-IQ" dirty="0"/>
              <a:t>والدليل العقلي على ذلك :</a:t>
            </a:r>
          </a:p>
        </p:txBody>
      </p:sp>
    </p:spTree>
    <p:extLst>
      <p:ext uri="{BB962C8B-B14F-4D97-AF65-F5344CB8AC3E}">
        <p14:creationId xmlns:p14="http://schemas.microsoft.com/office/powerpoint/2010/main" val="4273675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dirty="0"/>
              <a:t>قوله تعالى:(فَعَّالٌ لِمَا يُرِيدُ  )(16البروج)</a:t>
            </a:r>
          </a:p>
          <a:p>
            <a:r>
              <a:rPr lang="ar-IQ" dirty="0"/>
              <a:t>قوله تعالى :( يُرِيدُ اللَّهُ بِكُمُ الْيُسْرَ وَلَا يُرِيدُ بِكُمُ الْعُسْرَ)( 185 البقرة)</a:t>
            </a:r>
          </a:p>
          <a:p>
            <a:r>
              <a:rPr lang="ar-IQ" dirty="0"/>
              <a:t>قوله تعالى: (إِنَّمَا أَمْرُهُ إِذَا أَرَادَ شَيْئًا أَنْ يَقُولَ لَهُ كُنْ فَيَكُونُ) (82يس)</a:t>
            </a:r>
          </a:p>
          <a:p>
            <a:endParaRPr lang="ar-IQ" dirty="0"/>
          </a:p>
        </p:txBody>
      </p:sp>
      <p:sp>
        <p:nvSpPr>
          <p:cNvPr id="2" name="عنوان 1"/>
          <p:cNvSpPr>
            <a:spLocks noGrp="1"/>
          </p:cNvSpPr>
          <p:nvPr>
            <p:ph type="title"/>
          </p:nvPr>
        </p:nvSpPr>
        <p:spPr/>
        <p:txBody>
          <a:bodyPr/>
          <a:lstStyle/>
          <a:p>
            <a:r>
              <a:rPr lang="ar-IQ" dirty="0"/>
              <a:t>الدليل النقلي:</a:t>
            </a:r>
          </a:p>
        </p:txBody>
      </p:sp>
    </p:spTree>
    <p:extLst>
      <p:ext uri="{BB962C8B-B14F-4D97-AF65-F5344CB8AC3E}">
        <p14:creationId xmlns:p14="http://schemas.microsoft.com/office/powerpoint/2010/main" val="42583637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r>
              <a:rPr lang="ar-IQ" dirty="0"/>
              <a:t>الارادة كالقدرة في التعلق . فهي لا تتعلق الا بالممكن ، دون الواجب والمستحيل .</a:t>
            </a:r>
          </a:p>
          <a:p>
            <a:r>
              <a:rPr lang="ar-IQ" dirty="0"/>
              <a:t>وللإرادة تعلقان :</a:t>
            </a:r>
          </a:p>
          <a:p>
            <a:r>
              <a:rPr lang="ar-IQ" dirty="0"/>
              <a:t>أ‌-	تعلق صلوحي قديم ، وهو صلاحيتها في الازل لتخصيص الممكن بالوجود او بالعدم ، وبالغنى او الفقر .</a:t>
            </a:r>
          </a:p>
          <a:p>
            <a:r>
              <a:rPr lang="ar-IQ" dirty="0"/>
              <a:t>ب‌-	تعلق تنجيزي قديم فالإرادة في الازل متعلقة بتخصيص الحوادث بأوقاتها وبالصفات التي توجد عليها في الخارج .</a:t>
            </a:r>
          </a:p>
          <a:p>
            <a:r>
              <a:rPr lang="ar-IQ" dirty="0"/>
              <a:t>فالله تعالى اراد ازلا : ان تكون موجودا ، وان يبعث محمدا رسولا .</a:t>
            </a:r>
          </a:p>
          <a:p>
            <a:endParaRPr lang="ar-IQ" dirty="0"/>
          </a:p>
        </p:txBody>
      </p:sp>
      <p:sp>
        <p:nvSpPr>
          <p:cNvPr id="2" name="عنوان 1"/>
          <p:cNvSpPr>
            <a:spLocks noGrp="1"/>
          </p:cNvSpPr>
          <p:nvPr>
            <p:ph type="title"/>
          </p:nvPr>
        </p:nvSpPr>
        <p:spPr/>
        <p:txBody>
          <a:bodyPr/>
          <a:lstStyle/>
          <a:p>
            <a:r>
              <a:rPr lang="ar-IQ" dirty="0"/>
              <a:t>تعلق الارادة </a:t>
            </a:r>
          </a:p>
        </p:txBody>
      </p:sp>
    </p:spTree>
    <p:extLst>
      <p:ext uri="{BB962C8B-B14F-4D97-AF65-F5344CB8AC3E}">
        <p14:creationId xmlns:p14="http://schemas.microsoft.com/office/powerpoint/2010/main" val="26638394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r>
              <a:rPr lang="ar-IQ" dirty="0"/>
              <a:t>السمع صفة ازلية شانها إدراك كل مسموع ، وان خفي .فهي صفة تنكشف بها المسموعات من غير آلة . قلا يغرب عن سمعه مسموع وان خفي ،ولا يحجب سمعه بعدٌ، ويسمع من غير أصمخة وآذان. وضدها الصمم. </a:t>
            </a:r>
          </a:p>
          <a:p>
            <a:r>
              <a:rPr lang="ar-IQ" dirty="0"/>
              <a:t>البصر: صفة ازلية شأنها إدراك كل مبصر، وإن لطف. فهي صفة تنكشف بها المرئيات من آلة، فلا يغيب عن بصره مرئي وإن دق ،ولا يدفع رؤيته ظلام، ويرى من غير حدقة واجفان . وضدها العمى .</a:t>
            </a:r>
          </a:p>
          <a:p>
            <a:r>
              <a:rPr lang="ar-IQ" dirty="0"/>
              <a:t>فهاتان الصفتان ليستا محدودتين .خلافاً لسمع الانسان وبصره</a:t>
            </a:r>
          </a:p>
          <a:p>
            <a:endParaRPr lang="ar-IQ" dirty="0"/>
          </a:p>
        </p:txBody>
      </p:sp>
      <p:sp>
        <p:nvSpPr>
          <p:cNvPr id="2" name="عنوان 1"/>
          <p:cNvSpPr>
            <a:spLocks noGrp="1"/>
          </p:cNvSpPr>
          <p:nvPr>
            <p:ph type="title"/>
          </p:nvPr>
        </p:nvSpPr>
        <p:spPr/>
        <p:txBody>
          <a:bodyPr/>
          <a:lstStyle/>
          <a:p>
            <a:r>
              <a:rPr lang="ar-IQ" dirty="0"/>
              <a:t>السمع والبصر </a:t>
            </a:r>
          </a:p>
        </p:txBody>
      </p:sp>
    </p:spTree>
    <p:extLst>
      <p:ext uri="{BB962C8B-B14F-4D97-AF65-F5344CB8AC3E}">
        <p14:creationId xmlns:p14="http://schemas.microsoft.com/office/powerpoint/2010/main" val="326439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dirty="0"/>
              <a:t>وانكشاف جميع  الموجودات بالسمع والبصر يغاير الانكشاف بالعلم كما ان الانكشاف بأحدهما يغاير الانكشاف بالأخرى ،ولكل حقيقة يفوض علمها لله تعالى ، وليس الامر على ما نعهده من ان البصر يفيد بالمشاهدة وضوحا فوق العلم ، بل جميع صفاته تامة كاملة ، يستحيل عليه الخفاء والزيادة والنقص الى غير ذلك .</a:t>
            </a:r>
          </a:p>
        </p:txBody>
      </p:sp>
      <p:sp>
        <p:nvSpPr>
          <p:cNvPr id="2" name="عنوان 1"/>
          <p:cNvSpPr>
            <a:spLocks noGrp="1"/>
          </p:cNvSpPr>
          <p:nvPr>
            <p:ph type="title"/>
          </p:nvPr>
        </p:nvSpPr>
        <p:spPr/>
        <p:txBody>
          <a:bodyPr/>
          <a:lstStyle/>
          <a:p>
            <a:endParaRPr lang="ar-IQ"/>
          </a:p>
        </p:txBody>
      </p:sp>
    </p:spTree>
    <p:extLst>
      <p:ext uri="{BB962C8B-B14F-4D97-AF65-F5344CB8AC3E}">
        <p14:creationId xmlns:p14="http://schemas.microsoft.com/office/powerpoint/2010/main" val="36183762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r>
              <a:rPr lang="ar-IQ" dirty="0"/>
              <a:t>1)	السمع والبصر صفتا كمال ، وقد اتصف بهما المخلوق ، فهو تعالى الاحق بالاتصاف بهما . والا لزم ان يكون للمخلوق من صفات الكمال ما ليس للخالق.</a:t>
            </a:r>
          </a:p>
          <a:p>
            <a:r>
              <a:rPr lang="ar-IQ" dirty="0"/>
              <a:t>2)	هو ان الله تعالى لو لم يتصف بالسمع والبصر لزم ان يتصف بضدهما ، واذا ثبت اتصافه بضدهما ، كان ذلك نقصا ، والنقص عليه محال . فثبت اتصافه بالسمع والبصر. </a:t>
            </a:r>
          </a:p>
          <a:p>
            <a:r>
              <a:rPr lang="ar-IQ" dirty="0"/>
              <a:t>3)	لو ثبت اتصافه بالصمم والعمى ، لكان ذلك نقصا ،ولو كان نقصا ، لاحتاج الى من يكمله ، ومكمله يحتاج الى مكمل اخر ....وهكذا فيلزم الدور والتسلسل وكلاهما باطل </a:t>
            </a:r>
            <a:r>
              <a:rPr lang="ar-IQ" dirty="0" smtClean="0"/>
              <a:t>.</a:t>
            </a:r>
            <a:endParaRPr lang="ar-IQ" dirty="0"/>
          </a:p>
        </p:txBody>
      </p:sp>
      <p:sp>
        <p:nvSpPr>
          <p:cNvPr id="2" name="عنوان 1"/>
          <p:cNvSpPr>
            <a:spLocks noGrp="1"/>
          </p:cNvSpPr>
          <p:nvPr>
            <p:ph type="title"/>
          </p:nvPr>
        </p:nvSpPr>
        <p:spPr/>
        <p:txBody>
          <a:bodyPr/>
          <a:lstStyle/>
          <a:p>
            <a:r>
              <a:rPr lang="ar-IQ" dirty="0"/>
              <a:t>الدليل العقلي على ذلك : </a:t>
            </a:r>
          </a:p>
        </p:txBody>
      </p:sp>
    </p:spTree>
    <p:extLst>
      <p:ext uri="{BB962C8B-B14F-4D97-AF65-F5344CB8AC3E}">
        <p14:creationId xmlns:p14="http://schemas.microsoft.com/office/powerpoint/2010/main" val="1460193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dirty="0"/>
              <a:t>قوله تعالى : (إِنَّ اللَّهَ سَمِيعٌ بَصِيرٌ) (75الحج و28لقمان)</a:t>
            </a:r>
          </a:p>
          <a:p>
            <a:r>
              <a:rPr lang="ar-IQ" dirty="0"/>
              <a:t>وقوله تعالى : (لَيْسَ كَمِثْلِهِ شَيْءٌ وَهُوَ السَّمِيعُ الْبَصِيرُ) (11الشورى)</a:t>
            </a:r>
          </a:p>
          <a:p>
            <a:pPr marL="0" indent="0">
              <a:buNone/>
            </a:pPr>
            <a:endParaRPr lang="ar-IQ" dirty="0"/>
          </a:p>
        </p:txBody>
      </p:sp>
      <p:sp>
        <p:nvSpPr>
          <p:cNvPr id="2" name="عنوان 1"/>
          <p:cNvSpPr>
            <a:spLocks noGrp="1"/>
          </p:cNvSpPr>
          <p:nvPr>
            <p:ph type="title"/>
          </p:nvPr>
        </p:nvSpPr>
        <p:spPr/>
        <p:txBody>
          <a:bodyPr/>
          <a:lstStyle/>
          <a:p>
            <a:r>
              <a:rPr lang="ar-IQ" dirty="0"/>
              <a:t>الدليل النقلي :</a:t>
            </a:r>
          </a:p>
        </p:txBody>
      </p:sp>
    </p:spTree>
    <p:extLst>
      <p:ext uri="{BB962C8B-B14F-4D97-AF65-F5344CB8AC3E}">
        <p14:creationId xmlns:p14="http://schemas.microsoft.com/office/powerpoint/2010/main" val="2383710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r>
              <a:rPr lang="ar-IQ" dirty="0"/>
              <a:t> </a:t>
            </a:r>
            <a:r>
              <a:rPr lang="ar-IQ" sz="2000" dirty="0"/>
              <a:t>اختلف الباحثون في سبب ظهور مشكلة الصفات الالهية على قولين :</a:t>
            </a:r>
          </a:p>
          <a:p>
            <a:r>
              <a:rPr lang="ar-IQ" sz="2000" dirty="0"/>
              <a:t>القول الاول: ظهرت بتأثير اجنبي خارجي ،لكنهم اختلفوا في هذا المصدر على اقوال:</a:t>
            </a:r>
          </a:p>
          <a:p>
            <a:r>
              <a:rPr lang="ar-IQ" sz="2000" dirty="0"/>
              <a:t>1.	علم الكلام المسيحي وخاصة كتابات القديس يوحنا الدمشقي ، بحجة التشابه بين الفكرين المسيحي والاسلامي في اكثر من فكرة في معالجة هذه المشكلة ويؤيد هذا الراي ما قاله الشهرستاني في صدد الرد على ابي هذيل العلاف :( واذا اثبت ابو الهذيل هذه الصفات وجوهاً للذات فهي بعينها اقانيم النصارى).</a:t>
            </a:r>
          </a:p>
        </p:txBody>
      </p:sp>
      <p:sp>
        <p:nvSpPr>
          <p:cNvPr id="2" name="عنوان 1"/>
          <p:cNvSpPr>
            <a:spLocks noGrp="1"/>
          </p:cNvSpPr>
          <p:nvPr>
            <p:ph type="title"/>
          </p:nvPr>
        </p:nvSpPr>
        <p:spPr/>
        <p:txBody>
          <a:bodyPr>
            <a:normAutofit/>
          </a:bodyPr>
          <a:lstStyle/>
          <a:p>
            <a:r>
              <a:rPr lang="ar-IQ" dirty="0">
                <a:ea typeface="Calibri"/>
                <a:cs typeface="Arial"/>
              </a:rPr>
              <a:t> اسباب ظهور مشكلة الصفات الالهية</a:t>
            </a:r>
            <a:endParaRPr lang="ar-IQ" dirty="0"/>
          </a:p>
        </p:txBody>
      </p:sp>
    </p:spTree>
    <p:extLst>
      <p:ext uri="{BB962C8B-B14F-4D97-AF65-F5344CB8AC3E}">
        <p14:creationId xmlns:p14="http://schemas.microsoft.com/office/powerpoint/2010/main" val="36800085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dirty="0"/>
              <a:t>اختلف العلماء في متعلق السمع والبصر على قولين:</a:t>
            </a:r>
          </a:p>
          <a:p>
            <a:r>
              <a:rPr lang="ar-IQ" dirty="0"/>
              <a:t> الاول:السمع والبصر يتعلقان بكل الموجودات : الاصوات والذوات . وهو قول السنوسي والدردير ، فسمعه وبصره تعالى يختلفان عن سمعنا وبصرنا في التعلق ، لان سمعنا يتعلق ببعض الموجودات كالأجسام والوانها. وللسمع والبصر على هذا القول –انهما يتعلقان بكل موجود-ثلاثة تعلقات :</a:t>
            </a:r>
          </a:p>
        </p:txBody>
      </p:sp>
      <p:sp>
        <p:nvSpPr>
          <p:cNvPr id="2" name="عنوان 1"/>
          <p:cNvSpPr>
            <a:spLocks noGrp="1"/>
          </p:cNvSpPr>
          <p:nvPr>
            <p:ph type="title"/>
          </p:nvPr>
        </p:nvSpPr>
        <p:spPr/>
        <p:txBody>
          <a:bodyPr/>
          <a:lstStyle/>
          <a:p>
            <a:r>
              <a:rPr lang="ar-IQ" dirty="0"/>
              <a:t>تعلق صفة السمع والبصر </a:t>
            </a:r>
          </a:p>
        </p:txBody>
      </p:sp>
    </p:spTree>
    <p:extLst>
      <p:ext uri="{BB962C8B-B14F-4D97-AF65-F5344CB8AC3E}">
        <p14:creationId xmlns:p14="http://schemas.microsoft.com/office/powerpoint/2010/main" val="10526213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lnSpcReduction="20000"/>
          </a:bodyPr>
          <a:lstStyle/>
          <a:p>
            <a:r>
              <a:rPr lang="ar-IQ" dirty="0"/>
              <a:t>أ‌-	تعلق تنجيزي قديم وهو التعلق بذات الله تعالى وصفاته،</a:t>
            </a:r>
          </a:p>
          <a:p>
            <a:r>
              <a:rPr lang="ar-IQ" dirty="0"/>
              <a:t>ب‌-	تعلق صلوحي قديم وهو التعلق بنا قبل وجودنا .</a:t>
            </a:r>
          </a:p>
          <a:p>
            <a:r>
              <a:rPr lang="ar-IQ" dirty="0"/>
              <a:t>ت‌-	تعلق تنجيزي حادث ، وهو التعلق بنا بعد وجودنا .</a:t>
            </a:r>
          </a:p>
          <a:p>
            <a:pPr marL="0" indent="0">
              <a:buNone/>
            </a:pPr>
            <a:r>
              <a:rPr lang="ar-IQ" dirty="0"/>
              <a:t> القول الثاني : صفة السمع تتعلق بالمسموعات وصفة البصر تتعلق بالمبصرات وهو قول السعد التفتازاني . لكن احتمل قوله تفسيرين :</a:t>
            </a:r>
          </a:p>
          <a:p>
            <a:pPr marL="0" indent="0">
              <a:buNone/>
            </a:pPr>
            <a:r>
              <a:rPr lang="ar-IQ" dirty="0"/>
              <a:t>1)	إن مراده بالمسموعات في حقنا وهي الاصوات والمبصرات في حقنا وهي الذوات والالوان فيكون مخالفا للسنوسي ومن تبعه .</a:t>
            </a:r>
          </a:p>
          <a:p>
            <a:pPr marL="0" indent="0">
              <a:buNone/>
            </a:pPr>
            <a:r>
              <a:rPr lang="ar-IQ" dirty="0"/>
              <a:t>2)	ان يكون مراده المسموعات في حقه تعالى وهي الموجودات :الاصوات وغيرها والمبصرات في حقه تعالى وهي الموجودات : الذوات وغيرها فيكون موافقا للسنوسي اما المعدومات فلا تتعلقان بها بالاتفاق ، اذ لا يعقل ذلك والا كانت من قبيل الموجودات .</a:t>
            </a:r>
          </a:p>
        </p:txBody>
      </p:sp>
      <p:sp>
        <p:nvSpPr>
          <p:cNvPr id="2" name="عنوان 1"/>
          <p:cNvSpPr>
            <a:spLocks noGrp="1"/>
          </p:cNvSpPr>
          <p:nvPr>
            <p:ph type="title"/>
          </p:nvPr>
        </p:nvSpPr>
        <p:spPr/>
        <p:txBody>
          <a:bodyPr/>
          <a:lstStyle/>
          <a:p>
            <a:endParaRPr lang="ar-IQ"/>
          </a:p>
        </p:txBody>
      </p:sp>
    </p:spTree>
    <p:extLst>
      <p:ext uri="{BB962C8B-B14F-4D97-AF65-F5344CB8AC3E}">
        <p14:creationId xmlns:p14="http://schemas.microsoft.com/office/powerpoint/2010/main" val="440914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lvl="0">
              <a:lnSpc>
                <a:spcPct val="115000"/>
              </a:lnSpc>
              <a:spcAft>
                <a:spcPts val="1000"/>
              </a:spcAft>
              <a:buFont typeface="+mj-lt"/>
              <a:buAutoNum type="arabicPeriod"/>
            </a:pPr>
            <a:r>
              <a:rPr lang="ar-IQ" sz="1800" dirty="0" smtClean="0">
                <a:ea typeface="Calibri"/>
              </a:rPr>
              <a:t>اليهودية بحجة: ان قول المعتزلة :(القران مخلوق) مقتبس من قول اليهود (التوراة مخلوقة )، قال ابن الاثيرفي تاريخه (الكامل)</a:t>
            </a:r>
            <a:r>
              <a:rPr lang="en-US" sz="1800" dirty="0" smtClean="0">
                <a:ea typeface="Calibri"/>
                <a:cs typeface="Arial"/>
              </a:rPr>
              <a:t>  :</a:t>
            </a:r>
            <a:r>
              <a:rPr lang="ar-IQ" sz="1800" dirty="0" smtClean="0">
                <a:ea typeface="Calibri"/>
              </a:rPr>
              <a:t>(ان اول من نشر مقالة خلق القران هو لبيد بن الاعصم ، ثم اخذ ابن اخته طالوت هذه المقالة عنه وصنف في القران .فكان اول منفعل ذلك في الاسلام ،وكان طالوت هذا زنديقا ،فأفشى الزندقة) .وذكر ابن قتيبة أن:( اول من قال بخلق القران هو المغيرة بن سعيد العجلي وكان من اتباع عبدالله بن سبأ اليهودي ) .</a:t>
            </a:r>
            <a:endParaRPr lang="en-US" sz="2000" dirty="0" smtClean="0">
              <a:ea typeface="Calibri"/>
              <a:cs typeface="Arial"/>
            </a:endParaRPr>
          </a:p>
          <a:p>
            <a:r>
              <a:rPr lang="ar-IQ" sz="1800" dirty="0" smtClean="0">
                <a:ea typeface="Calibri"/>
              </a:rPr>
              <a:t>الفلاسفة </a:t>
            </a:r>
            <a:r>
              <a:rPr lang="ar-IQ" sz="1800" dirty="0">
                <a:ea typeface="Calibri"/>
              </a:rPr>
              <a:t>: وذلك للصلاة الفكرية بين الفلاسفة والمتكلمين ، وخاصة بين المعتزلة وبين الفلسفة اليونانية </a:t>
            </a:r>
            <a:r>
              <a:rPr lang="ar-IQ" dirty="0">
                <a:ea typeface="Calibri"/>
              </a:rPr>
              <a:t>.</a:t>
            </a:r>
          </a:p>
        </p:txBody>
      </p:sp>
      <p:sp>
        <p:nvSpPr>
          <p:cNvPr id="2" name="عنوان 1"/>
          <p:cNvSpPr>
            <a:spLocks noGrp="1"/>
          </p:cNvSpPr>
          <p:nvPr>
            <p:ph type="title"/>
          </p:nvPr>
        </p:nvSpPr>
        <p:spPr/>
        <p:txBody>
          <a:bodyPr/>
          <a:lstStyle/>
          <a:p>
            <a:endParaRPr lang="ar-IQ"/>
          </a:p>
        </p:txBody>
      </p:sp>
    </p:spTree>
    <p:extLst>
      <p:ext uri="{BB962C8B-B14F-4D97-AF65-F5344CB8AC3E}">
        <p14:creationId xmlns:p14="http://schemas.microsoft.com/office/powerpoint/2010/main" val="1085431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pPr marL="512445">
              <a:lnSpc>
                <a:spcPct val="115000"/>
              </a:lnSpc>
            </a:pPr>
            <a:r>
              <a:rPr lang="ar-IQ" dirty="0">
                <a:ea typeface="Calibri"/>
              </a:rPr>
              <a:t>القول الثاني : ظهر نتيجة حتمية للتطور الفكري داخل الاسلام نفسه ،بحجة :</a:t>
            </a:r>
            <a:endParaRPr lang="en-US" sz="1800" dirty="0">
              <a:ea typeface="Calibri"/>
              <a:cs typeface="Arial"/>
            </a:endParaRPr>
          </a:p>
          <a:p>
            <a:pPr lvl="0">
              <a:lnSpc>
                <a:spcPct val="115000"/>
              </a:lnSpc>
              <a:buFont typeface="+mj-lt"/>
              <a:buAutoNum type="arabicParenR"/>
            </a:pPr>
            <a:r>
              <a:rPr lang="ar-IQ" dirty="0">
                <a:ea typeface="Calibri"/>
              </a:rPr>
              <a:t>ان المشكلة ظهرت نتيجة النقاش الديني ، والذي دار في صفوف الخوارج حول مرتكب الكبيرة ، الذي جر الى بحث مشكلة القضاء والقدر ثم </a:t>
            </a:r>
            <a:r>
              <a:rPr lang="ar-IQ" dirty="0" smtClean="0">
                <a:ea typeface="Calibri"/>
              </a:rPr>
              <a:t>مشكلة </a:t>
            </a:r>
            <a:r>
              <a:rPr lang="ar-IQ" dirty="0">
                <a:ea typeface="Calibri"/>
              </a:rPr>
              <a:t>الصفات الالهية .</a:t>
            </a:r>
            <a:endParaRPr lang="en-US" sz="1800" dirty="0">
              <a:ea typeface="Calibri"/>
              <a:cs typeface="Arial"/>
            </a:endParaRPr>
          </a:p>
          <a:p>
            <a:pPr lvl="0">
              <a:lnSpc>
                <a:spcPct val="115000"/>
              </a:lnSpc>
              <a:spcAft>
                <a:spcPts val="1000"/>
              </a:spcAft>
              <a:buFont typeface="+mj-lt"/>
              <a:buAutoNum type="arabicParenR"/>
            </a:pPr>
            <a:r>
              <a:rPr lang="ar-IQ" dirty="0">
                <a:ea typeface="Calibri"/>
              </a:rPr>
              <a:t>التمسك بحرفية الصفات الخبرية الواردة في القران الكريم، وحمل تلك الصفات على معانيها الحقيقية دون المجاز ، الذي تطور من مشكلة لغوية الى فلسفية بمعناها المصطلح.</a:t>
            </a:r>
            <a:endParaRPr lang="en-US" sz="1800" dirty="0">
              <a:ea typeface="Calibri"/>
              <a:cs typeface="Arial"/>
            </a:endParaRPr>
          </a:p>
          <a:p>
            <a:endParaRPr lang="ar-IQ" dirty="0"/>
          </a:p>
        </p:txBody>
      </p:sp>
      <p:sp>
        <p:nvSpPr>
          <p:cNvPr id="2" name="عنوان 1"/>
          <p:cNvSpPr>
            <a:spLocks noGrp="1"/>
          </p:cNvSpPr>
          <p:nvPr>
            <p:ph type="title"/>
          </p:nvPr>
        </p:nvSpPr>
        <p:spPr/>
        <p:txBody>
          <a:bodyPr/>
          <a:lstStyle/>
          <a:p>
            <a:endParaRPr lang="ar-IQ"/>
          </a:p>
        </p:txBody>
      </p:sp>
    </p:spTree>
    <p:extLst>
      <p:ext uri="{BB962C8B-B14F-4D97-AF65-F5344CB8AC3E}">
        <p14:creationId xmlns:p14="http://schemas.microsoft.com/office/powerpoint/2010/main" val="776616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lnSpcReduction="10000"/>
          </a:bodyPr>
          <a:lstStyle/>
          <a:p>
            <a:r>
              <a:rPr lang="ar-IQ" dirty="0"/>
              <a:t>اول من نفى الصفات الالهية هو الجعد بن دهم ، واخذها عنه الجهم بن صفوان وقد بنى الجهم فكرته على ركنين هما :</a:t>
            </a:r>
          </a:p>
          <a:p>
            <a:r>
              <a:rPr lang="ar-IQ" dirty="0"/>
              <a:t>أ‌-	لغوي :قال الجهم : المماثلة هب الاشتراك في الاسم. ولذلك كان يقول : لا اصف الباري تعالى بوصف يجوز اطلاقه على غيره كحي وعالم ومريد ......ولذا اثبت الجهم لله تعالى صفة القدرة والخلق والايجاد ، لأنه لا احد يوصف بهذا من الخلق.</a:t>
            </a:r>
          </a:p>
          <a:p>
            <a:r>
              <a:rPr lang="ar-IQ" dirty="0"/>
              <a:t>ب‌-	فلسفي : كان الجهم جبريا ،فنفى القدرة الانسانية والاستطاعة ، فالإنسان مجبر في افعاله جميعهاً.</a:t>
            </a:r>
          </a:p>
          <a:p>
            <a:r>
              <a:rPr lang="ar-IQ" dirty="0"/>
              <a:t>وجاء المعتزلة فنفوا الصفات الالهية .ويعتبر واصل بن عطاء شيخ المعتزلة اول من نفى الصفات منهم ، قال : (من اثبت معنى او صفة قديمة فقد اثبت الهين).</a:t>
            </a:r>
          </a:p>
          <a:p>
            <a:endParaRPr lang="ar-IQ" dirty="0"/>
          </a:p>
        </p:txBody>
      </p:sp>
      <p:sp>
        <p:nvSpPr>
          <p:cNvPr id="2" name="عنوان 1"/>
          <p:cNvSpPr>
            <a:spLocks noGrp="1"/>
          </p:cNvSpPr>
          <p:nvPr>
            <p:ph type="title"/>
          </p:nvPr>
        </p:nvSpPr>
        <p:spPr/>
        <p:txBody>
          <a:bodyPr/>
          <a:lstStyle/>
          <a:p>
            <a:r>
              <a:rPr lang="ar-IQ" dirty="0">
                <a:ea typeface="Calibri"/>
                <a:cs typeface="Arial"/>
              </a:rPr>
              <a:t>تاريخ المشكلة </a:t>
            </a:r>
            <a:endParaRPr lang="ar-IQ" dirty="0"/>
          </a:p>
        </p:txBody>
      </p:sp>
    </p:spTree>
    <p:extLst>
      <p:ext uri="{BB962C8B-B14F-4D97-AF65-F5344CB8AC3E}">
        <p14:creationId xmlns:p14="http://schemas.microsoft.com/office/powerpoint/2010/main" val="1231450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dirty="0"/>
              <a:t>صفات المعاني سبع : القدرة والارادة والسمع والبصر والعلم والكلام والحياة ،ومعنى تعلق القدرة هو اقتضاء الصفة امرا زائدا على قيامها بالذات كاقتضاء العلم معلوما ينكشف به ،واقتضاء الارادة مرادا يتخصص بها واقتضاء القدرة مقدورا يتأتى بها ايجاده واعدامه واقتضاء السمع مسموعا يسمع به ،واقتضاء البصر مبصرا يبصر به واقتضاء الكلام معنى يدل عليه </a:t>
            </a:r>
            <a:endParaRPr lang="ar-IQ" dirty="0"/>
          </a:p>
        </p:txBody>
      </p:sp>
      <p:sp>
        <p:nvSpPr>
          <p:cNvPr id="2" name="عنوان 1"/>
          <p:cNvSpPr>
            <a:spLocks noGrp="1"/>
          </p:cNvSpPr>
          <p:nvPr>
            <p:ph type="title"/>
          </p:nvPr>
        </p:nvSpPr>
        <p:spPr/>
        <p:txBody>
          <a:bodyPr/>
          <a:lstStyle/>
          <a:p>
            <a:r>
              <a:rPr lang="ar-IQ" b="1" dirty="0">
                <a:ea typeface="Calibri"/>
                <a:cs typeface="Arial"/>
              </a:rPr>
              <a:t>صفات المعاني وتعلقاتها </a:t>
            </a:r>
            <a:endParaRPr lang="ar-IQ" dirty="0"/>
          </a:p>
        </p:txBody>
      </p:sp>
    </p:spTree>
    <p:extLst>
      <p:ext uri="{BB962C8B-B14F-4D97-AF65-F5344CB8AC3E}">
        <p14:creationId xmlns:p14="http://schemas.microsoft.com/office/powerpoint/2010/main" val="1993737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dirty="0"/>
              <a:t>اما الحياة فلا تقتضي شيئا زائدا على الذات لانها صفة تصحح الادراك لمن قامت به من غير ان تطلب امرا زائدا على قيامها بمحلها ، والمتعلق قد يتعلق بالواجب والمستحيل والممكن وهو العلم والكلام .او يتعلق بالممكن فقط وهو الارادة او يتعلق بالواجب او الممكن ،وهو السمع والبصر .</a:t>
            </a:r>
          </a:p>
        </p:txBody>
      </p:sp>
      <p:sp>
        <p:nvSpPr>
          <p:cNvPr id="2" name="عنوان 1"/>
          <p:cNvSpPr>
            <a:spLocks noGrp="1"/>
          </p:cNvSpPr>
          <p:nvPr>
            <p:ph type="title"/>
          </p:nvPr>
        </p:nvSpPr>
        <p:spPr/>
        <p:txBody>
          <a:bodyPr/>
          <a:lstStyle/>
          <a:p>
            <a:endParaRPr lang="ar-IQ" dirty="0"/>
          </a:p>
        </p:txBody>
      </p:sp>
    </p:spTree>
    <p:extLst>
      <p:ext uri="{BB962C8B-B14F-4D97-AF65-F5344CB8AC3E}">
        <p14:creationId xmlns:p14="http://schemas.microsoft.com/office/powerpoint/2010/main" val="3859342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340768"/>
            <a:ext cx="8229600" cy="4785395"/>
          </a:xfrm>
        </p:spPr>
        <p:txBody>
          <a:bodyPr>
            <a:normAutofit/>
          </a:bodyPr>
          <a:lstStyle/>
          <a:p>
            <a:r>
              <a:rPr lang="ar-IQ" dirty="0"/>
              <a:t>هي صفة ازلية يتأتى بها ايجاد كل ممكن واعدامه .</a:t>
            </a:r>
          </a:p>
          <a:p>
            <a:r>
              <a:rPr lang="ar-IQ" dirty="0"/>
              <a:t>وضدها العجز.</a:t>
            </a:r>
          </a:p>
          <a:p>
            <a:r>
              <a:rPr lang="ar-IQ" dirty="0"/>
              <a:t>الدليل العقلي على ذلك :</a:t>
            </a:r>
          </a:p>
          <a:p>
            <a:r>
              <a:rPr lang="ar-IQ" dirty="0"/>
              <a:t>أ‌-	هو انه تعالى لو لم يتصف بالقدرة لكان عاجزا .</a:t>
            </a:r>
          </a:p>
          <a:p>
            <a:r>
              <a:rPr lang="ar-IQ" dirty="0"/>
              <a:t>ولو كان عاجزا لما وجد شيء من هذه الحوادث المحكمة الصنعة المرتبة المتقنة وعدم وجود شيء من الحوادث باطل بالمشاهدة والحس.</a:t>
            </a:r>
          </a:p>
          <a:p>
            <a:r>
              <a:rPr lang="ar-IQ" dirty="0"/>
              <a:t>ب-الله  صانع قديم ،له مصنوع حادث ، وكل من كان كذلك تجب له القدرة ، فالله تجب له القدرة ،  فصدور الحادث عن لقديم لا يتصور الا بطريق القدرة .</a:t>
            </a:r>
          </a:p>
          <a:p>
            <a:r>
              <a:rPr lang="ar-IQ" dirty="0"/>
              <a:t>ج-لو كان عاجزا لكان ناقصا والنقص على الله محال .</a:t>
            </a:r>
          </a:p>
          <a:p>
            <a:r>
              <a:rPr lang="ar-IQ" dirty="0"/>
              <a:t>د-لو كان عاجزا لكان ناقصا ولو كان ناقصا لاحتاج الى من يكمله، ومكمله يحتاج الى مكمل اخر......وهكذا ،فيلزم الدور والتسلسل ،وكلاهما باطل </a:t>
            </a:r>
          </a:p>
          <a:p>
            <a:endParaRPr lang="ar-IQ" dirty="0"/>
          </a:p>
        </p:txBody>
      </p:sp>
      <p:sp>
        <p:nvSpPr>
          <p:cNvPr id="2" name="عنوان 1"/>
          <p:cNvSpPr>
            <a:spLocks noGrp="1"/>
          </p:cNvSpPr>
          <p:nvPr>
            <p:ph type="title"/>
          </p:nvPr>
        </p:nvSpPr>
        <p:spPr/>
        <p:txBody>
          <a:bodyPr/>
          <a:lstStyle/>
          <a:p>
            <a:r>
              <a:rPr lang="ar-IQ" dirty="0"/>
              <a:t>القدرة</a:t>
            </a:r>
          </a:p>
        </p:txBody>
      </p:sp>
    </p:spTree>
    <p:extLst>
      <p:ext uri="{BB962C8B-B14F-4D97-AF65-F5344CB8AC3E}">
        <p14:creationId xmlns:p14="http://schemas.microsoft.com/office/powerpoint/2010/main" val="2841767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dirty="0"/>
              <a:t>قوله تعالى :( إِنَّ اللَّهَ عَلَى كُلِّ شَيْءٍ قَدِيرٌ) (109البقرة)</a:t>
            </a:r>
          </a:p>
          <a:p>
            <a:r>
              <a:rPr lang="ar-IQ" dirty="0"/>
              <a:t>وقوله تعالى :( وَمَا كَانَ اللَّهُ لِيُعْجِزَهُ مِنْ شَيْءٍ فِي السَّمَاوَاتِ وَلَا فِي الْأَرْضِ إِنَّهُ كَانَ عَلِيمًا قَدِيرًا) (44فاطر)</a:t>
            </a:r>
          </a:p>
          <a:p>
            <a:endParaRPr lang="ar-IQ" dirty="0"/>
          </a:p>
          <a:p>
            <a:pPr marL="0" indent="0">
              <a:buNone/>
            </a:pPr>
            <a:endParaRPr lang="ar-IQ" dirty="0"/>
          </a:p>
        </p:txBody>
      </p:sp>
      <p:sp>
        <p:nvSpPr>
          <p:cNvPr id="2" name="عنوان 1"/>
          <p:cNvSpPr>
            <a:spLocks noGrp="1"/>
          </p:cNvSpPr>
          <p:nvPr>
            <p:ph type="title"/>
          </p:nvPr>
        </p:nvSpPr>
        <p:spPr/>
        <p:txBody>
          <a:bodyPr/>
          <a:lstStyle/>
          <a:p>
            <a:r>
              <a:rPr lang="ar-IQ" dirty="0"/>
              <a:t>الدليل النقلي :</a:t>
            </a:r>
          </a:p>
        </p:txBody>
      </p:sp>
    </p:spTree>
    <p:extLst>
      <p:ext uri="{BB962C8B-B14F-4D97-AF65-F5344CB8AC3E}">
        <p14:creationId xmlns:p14="http://schemas.microsoft.com/office/powerpoint/2010/main" val="740714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شكل موجة">
  <a:themeElements>
    <a:clrScheme name="شكل موجة">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شكل موجة">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كل موجة">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15</TotalTime>
  <Words>884</Words>
  <Application>Microsoft Office PowerPoint</Application>
  <PresentationFormat>عرض على الشاشة (3:4)‏</PresentationFormat>
  <Paragraphs>79</Paragraphs>
  <Slides>21</Slides>
  <Notes>0</Notes>
  <HiddenSlides>0</HiddenSlides>
  <MMClips>0</MMClips>
  <ScaleCrop>false</ScaleCrop>
  <HeadingPairs>
    <vt:vector size="4" baseType="variant">
      <vt:variant>
        <vt:lpstr>نسق</vt:lpstr>
      </vt:variant>
      <vt:variant>
        <vt:i4>1</vt:i4>
      </vt:variant>
      <vt:variant>
        <vt:lpstr>عناوين الشرائح</vt:lpstr>
      </vt:variant>
      <vt:variant>
        <vt:i4>21</vt:i4>
      </vt:variant>
    </vt:vector>
  </HeadingPairs>
  <TitlesOfParts>
    <vt:vector size="22" baseType="lpstr">
      <vt:lpstr>شكل موجة</vt:lpstr>
      <vt:lpstr>محاضرة صفات المعاني </vt:lpstr>
      <vt:lpstr> اسباب ظهور مشكلة الصفات الالهية</vt:lpstr>
      <vt:lpstr>عرض تقديمي في PowerPoint</vt:lpstr>
      <vt:lpstr>عرض تقديمي في PowerPoint</vt:lpstr>
      <vt:lpstr>تاريخ المشكلة </vt:lpstr>
      <vt:lpstr>صفات المعاني وتعلقاتها </vt:lpstr>
      <vt:lpstr>عرض تقديمي في PowerPoint</vt:lpstr>
      <vt:lpstr>القدرة</vt:lpstr>
      <vt:lpstr>الدليل النقلي :</vt:lpstr>
      <vt:lpstr>تعلق القدرة :</vt:lpstr>
      <vt:lpstr>عرض تقديمي في PowerPoint</vt:lpstr>
      <vt:lpstr>الارادة </vt:lpstr>
      <vt:lpstr>والدليل العقلي على ذلك :</vt:lpstr>
      <vt:lpstr>الدليل النقلي:</vt:lpstr>
      <vt:lpstr>تعلق الارادة </vt:lpstr>
      <vt:lpstr>السمع والبصر </vt:lpstr>
      <vt:lpstr>عرض تقديمي في PowerPoint</vt:lpstr>
      <vt:lpstr>الدليل العقلي على ذلك : </vt:lpstr>
      <vt:lpstr>الدليل النقلي :</vt:lpstr>
      <vt:lpstr>تعلق صفة السمع والبصر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صفات المعاني </dc:title>
  <dc:creator>acer</dc:creator>
  <cp:lastModifiedBy>acer</cp:lastModifiedBy>
  <cp:revision>7</cp:revision>
  <dcterms:created xsi:type="dcterms:W3CDTF">2020-03-21T14:10:36Z</dcterms:created>
  <dcterms:modified xsi:type="dcterms:W3CDTF">2020-03-21T21:33:27Z</dcterms:modified>
</cp:coreProperties>
</file>