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59" r:id="rId4"/>
    <p:sldId id="258" r:id="rId5"/>
    <p:sldId id="265" r:id="rId6"/>
    <p:sldId id="267" r:id="rId7"/>
    <p:sldId id="269" r:id="rId8"/>
    <p:sldId id="271" r:id="rId9"/>
    <p:sldId id="273" r:id="rId10"/>
    <p:sldId id="275" r:id="rId11"/>
    <p:sldId id="276" r:id="rId12"/>
    <p:sldId id="277" r:id="rId13"/>
    <p:sldId id="285" r:id="rId14"/>
    <p:sldId id="278" r:id="rId15"/>
    <p:sldId id="279" r:id="rId16"/>
    <p:sldId id="280" r:id="rId17"/>
    <p:sldId id="281" r:id="rId18"/>
    <p:sldId id="282" r:id="rId19"/>
    <p:sldId id="283" r:id="rId20"/>
    <p:sldId id="286"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FB1F6E-FBDF-4420-B7AD-B524494524C3}"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B1F6E-FBDF-4420-B7AD-B524494524C3}"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B1F6E-FBDF-4420-B7AD-B524494524C3}"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B1F6E-FBDF-4420-B7AD-B524494524C3}"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B1F6E-FBDF-4420-B7AD-B524494524C3}"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FB1F6E-FBDF-4420-B7AD-B524494524C3}"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FB1F6E-FBDF-4420-B7AD-B524494524C3}" type="datetimeFigureOut">
              <a:rPr lang="en-US" smtClean="0"/>
              <a:pPr/>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B1F6E-FBDF-4420-B7AD-B524494524C3}" type="datetimeFigureOut">
              <a:rPr lang="en-US" smtClean="0"/>
              <a:pPr/>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B1F6E-FBDF-4420-B7AD-B524494524C3}" type="datetimeFigureOut">
              <a:rPr lang="en-US" smtClean="0"/>
              <a:pPr/>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B1F6E-FBDF-4420-B7AD-B524494524C3}"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FB1F6E-FBDF-4420-B7AD-B524494524C3}"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16BAF-855B-49BD-82D0-7830252571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B1F6E-FBDF-4420-B7AD-B524494524C3}" type="datetimeFigureOut">
              <a:rPr lang="en-US" smtClean="0"/>
              <a:pPr/>
              <a:t>4/26/2021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16BAF-855B-49BD-82D0-7830252571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8%A8%D9%83%D8%AA%D9%8A%D8%B1%D9%8A%D8%A7" TargetMode="External"/><Relationship Id="rId2" Type="http://schemas.openxmlformats.org/officeDocument/2006/relationships/hyperlink" Target="https://ar.wikipedia.org/wiki/%D9%86%D8%B8%D8%A7%D9%85_%D8%A7%D9%84%D9%85%D9%86%D8%A7%D8%B9%D8%A9" TargetMode="External"/><Relationship Id="rId1" Type="http://schemas.openxmlformats.org/officeDocument/2006/relationships/slideLayout" Target="../slideLayouts/slideLayout6.xml"/><Relationship Id="rId4" Type="http://schemas.openxmlformats.org/officeDocument/2006/relationships/hyperlink" Target="https://ar.wikipedia.org/wiki/%D9%81%D9%8A%D8%B1%D9%88%D8%B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5715000"/>
          </a:xfrm>
        </p:spPr>
        <p:txBody>
          <a:bodyPr>
            <a:normAutofit fontScale="90000"/>
          </a:bodyPr>
          <a:lstStyle/>
          <a:p>
            <a:pPr algn="r" rtl="1"/>
            <a:r>
              <a:rPr lang="ar-IQ" sz="3600" b="1" dirty="0" smtClean="0"/>
              <a:t>الاستجابة المناعة</a:t>
            </a:r>
            <a:r>
              <a:rPr lang="ar-IQ" sz="3600" dirty="0" smtClean="0"/>
              <a:t> :</a:t>
            </a:r>
            <a:br>
              <a:rPr lang="ar-IQ" sz="3600" dirty="0" smtClean="0"/>
            </a:br>
            <a:r>
              <a:rPr lang="ar-IQ" sz="3600" dirty="0" smtClean="0"/>
              <a:t> بالإنجليزية </a:t>
            </a:r>
            <a:r>
              <a:rPr lang="en-US" sz="3600" dirty="0" smtClean="0"/>
              <a:t>Immune response) </a:t>
            </a:r>
            <a:r>
              <a:rPr lang="ar-IQ" sz="3600" dirty="0"/>
              <a:t> </a:t>
            </a:r>
            <a:r>
              <a:rPr lang="ar-IQ" sz="3600" dirty="0" smtClean="0"/>
              <a:t>)</a:t>
            </a:r>
            <a:br>
              <a:rPr lang="ar-IQ" sz="3600" dirty="0" smtClean="0"/>
            </a:br>
            <a:r>
              <a:rPr lang="ar-IQ" sz="3600" dirty="0" smtClean="0"/>
              <a:t/>
            </a:r>
            <a:br>
              <a:rPr lang="ar-IQ" sz="3600" dirty="0" smtClean="0"/>
            </a:br>
            <a:r>
              <a:rPr lang="ar-IQ" sz="3600" dirty="0" smtClean="0"/>
              <a:t>هي </a:t>
            </a:r>
            <a:r>
              <a:rPr lang="ar-IQ" sz="3600" dirty="0"/>
              <a:t>تعامل </a:t>
            </a:r>
            <a:r>
              <a:rPr lang="ar-IQ" sz="3600" dirty="0">
                <a:hlinkClick r:id="rId2" tooltip="نظام المناعة"/>
              </a:rPr>
              <a:t>نظام المناعة</a:t>
            </a:r>
            <a:r>
              <a:rPr lang="ar-IQ" sz="3600" dirty="0"/>
              <a:t> مع </a:t>
            </a:r>
            <a:r>
              <a:rPr lang="ar-IQ" sz="3600" dirty="0">
                <a:hlinkClick r:id="rId3" tooltip="بكتيريا"/>
              </a:rPr>
              <a:t>بكتيريا</a:t>
            </a:r>
            <a:r>
              <a:rPr lang="ar-IQ" sz="3600" dirty="0"/>
              <a:t> أو </a:t>
            </a:r>
            <a:r>
              <a:rPr lang="ar-IQ" sz="3600" dirty="0">
                <a:hlinkClick r:id="rId4" tooltip="فيروس"/>
              </a:rPr>
              <a:t>فيروس</a:t>
            </a:r>
            <a:r>
              <a:rPr lang="ar-IQ" sz="3600" dirty="0"/>
              <a:t> أو مادة دخلت الجسم وتعرف عليها بأنها مادة غريبة عنه .ويُفهم من استجابة المناعة </a:t>
            </a:r>
            <a:r>
              <a:rPr lang="ar-IQ" sz="3600" b="1" dirty="0"/>
              <a:t>رد مناعة الجسم </a:t>
            </a:r>
            <a:r>
              <a:rPr lang="ar-IQ" sz="3600" dirty="0"/>
              <a:t>على دخيل يهدده . ونفرق بين استجابة مناعية فطرية (متوارثة ) ، واستجابة مناعية مكتسبة : فالاستجابة المناعية الفطرية تتعرف على المادة الغريبة عن طريق آلية متوارثة، بينما استجابة المناعة المكتسبة فهي تعتمد على مستقبلات تختلف من شخص إلى شخص وتكونت لديه بحسب ما أصابه خلال حياته من أوبئة وأمراض، أعداد المستقبلات في المناعة المكتسبة تكون بأعداد كبيرة</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3" descr="200px-Innate_Immune_cells"/>
          <p:cNvPicPr>
            <a:picLocks noGrp="1" noChangeAspect="1" noChangeArrowheads="1"/>
          </p:cNvPicPr>
          <p:nvPr>
            <p:ph idx="1"/>
          </p:nvPr>
        </p:nvPicPr>
        <p:blipFill>
          <a:blip r:embed="rId2"/>
          <a:srcRect/>
          <a:stretch>
            <a:fillRect/>
          </a:stretch>
        </p:blipFill>
        <p:spPr>
          <a:xfrm>
            <a:off x="304800" y="0"/>
            <a:ext cx="8534400" cy="68580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rtl="1"/>
            <a:r>
              <a:rPr lang="ar-IQ" sz="3200" dirty="0" smtClean="0"/>
              <a:t>يرتبط </a:t>
            </a:r>
            <a:r>
              <a:rPr lang="ar-IQ" sz="3200" dirty="0"/>
              <a:t>فيروس كورونا المستجد بالخلايا البشرية عبر بنية على سطحه تسمى بروتين سبايك، ويرتبط هذا البروتين بمستقبل في الخلايا البشرية </a:t>
            </a:r>
            <a:r>
              <a:rPr lang="ar-IQ" sz="3200" dirty="0" smtClean="0"/>
              <a:t>يسمى(</a:t>
            </a:r>
            <a:r>
              <a:rPr lang="en-US" sz="3200" dirty="0" smtClean="0"/>
              <a:t>(ACE2، </a:t>
            </a:r>
            <a:r>
              <a:rPr lang="ar-IQ" sz="3200" dirty="0"/>
              <a:t>ويسمح الارتباط للفيروس بالدخول وإصابة الخلية.</a:t>
            </a:r>
            <a:r>
              <a:rPr lang="ar-IQ" sz="3200" dirty="0" smtClean="0"/>
              <a:t/>
            </a:r>
            <a:br>
              <a:rPr lang="ar-IQ" sz="3200" dirty="0" smtClean="0"/>
            </a:br>
            <a:r>
              <a:rPr lang="ar-IQ" sz="3200" dirty="0" smtClean="0"/>
              <a:t/>
            </a:r>
            <a:br>
              <a:rPr lang="ar-IQ" sz="3200" dirty="0" smtClean="0"/>
            </a:br>
            <a:r>
              <a:rPr lang="ar-IQ" sz="3200" dirty="0"/>
              <a:t>وبمجرد دخول الفيروس، يلقي الفيروس بغلافه الخارجي ليكشف عن غلاف داخلي يغلف مادته الجينية، وسرعان ما يشترك الفيروس في اختيار آلية صنع البروتين في الخلية لإنتاج المزيد من الجزيئات الفيروسية، والتي يتم إطلاقها بعد ذلك لإصابة الخلايا الأخرى</a:t>
            </a:r>
            <a:r>
              <a:rPr lang="ar-IQ" dirty="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248400"/>
          </a:xfrm>
        </p:spPr>
        <p:txBody>
          <a:bodyPr>
            <a:normAutofit fontScale="90000"/>
          </a:bodyPr>
          <a:lstStyle/>
          <a:p>
            <a:pPr algn="r" rtl="1"/>
            <a:r>
              <a:rPr lang="ar-IQ" sz="3600" dirty="0"/>
              <a:t>وتعمل الأجسام المضادة التي تتعرف على بروتين سبايك وترتبط به، على منع قدرته على الارتباط بمستقبله </a:t>
            </a:r>
            <a:r>
              <a:rPr lang="ar-IQ" sz="3600" dirty="0" smtClean="0"/>
              <a:t>(</a:t>
            </a:r>
            <a:r>
              <a:rPr lang="en-US" sz="3600" dirty="0" smtClean="0"/>
              <a:t>(ACE2</a:t>
            </a:r>
            <a:r>
              <a:rPr lang="ar-IQ" sz="3600" dirty="0" smtClean="0"/>
              <a:t>مما </a:t>
            </a:r>
            <a:r>
              <a:rPr lang="ar-IQ" sz="3600" dirty="0"/>
              <a:t>يمنع الفيروس من إصابة الخلايا، في حين أن الأجسام المضادة التي تتعرف على المكونات الفيروسية الأخرى من غير المرجح أن تمنع انتشار الفيروس، ويستخدم منتجو اللقاح حاليًا أجزاء من بروتين (سبايك) لتحفيز الاستجابة المناعية</a:t>
            </a:r>
            <a:r>
              <a:rPr lang="ar-IQ" sz="3600" dirty="0" smtClean="0"/>
              <a:t>.</a:t>
            </a:r>
            <a:r>
              <a:rPr lang="en-US" sz="3600" dirty="0" smtClean="0"/>
              <a:t/>
            </a:r>
            <a:br>
              <a:rPr lang="en-US" sz="3600" dirty="0" smtClean="0"/>
            </a:br>
            <a:r>
              <a:rPr lang="en-US" sz="3600" dirty="0"/>
              <a:t/>
            </a:r>
            <a:br>
              <a:rPr lang="en-US" sz="3600" dirty="0"/>
            </a:br>
            <a:r>
              <a:rPr lang="en-US" sz="3600" dirty="0" smtClean="0"/>
              <a:t/>
            </a:r>
            <a:br>
              <a:rPr lang="en-US" sz="3600" dirty="0" smtClean="0"/>
            </a:br>
            <a:r>
              <a:rPr lang="ar-IQ" sz="3600" dirty="0"/>
              <a:t>وكما هو الحال في دراسات أخرى، وجد الباحثون أن الأشخاص الذين يعانون من مرض خفيف وغير مصحوب بأعراض لديهم مستويات أقل من الأجسام المضادة بشكل عام مقارنة بمن يعانون من مرض حاد</a:t>
            </a:r>
            <a:r>
              <a:rPr lang="ar-IQ" sz="3200" dirty="0"/>
              <a:t>.</a:t>
            </a:r>
            <a:r>
              <a:rPr lang="en-US" sz="3200" dirty="0"/>
              <a:t/>
            </a:r>
            <a:br>
              <a:rPr lang="en-US" sz="3200" dirty="0"/>
            </a:br>
            <a:r>
              <a:rPr lang="en-US" sz="3200" dirty="0" smtClean="0"/>
              <a:t/>
            </a:r>
            <a:br>
              <a:rPr lang="en-US" sz="3200" dirty="0" smtClean="0"/>
            </a:b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endParaRPr lang="en-US" dirty="0"/>
          </a:p>
        </p:txBody>
      </p:sp>
      <p:pic>
        <p:nvPicPr>
          <p:cNvPr id="1026" name="Picture 2" descr="C:\Users\hamad\Desktop\1-s2.0-S0753332220310519-gr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fontScale="90000"/>
          </a:bodyPr>
          <a:lstStyle/>
          <a:p>
            <a:pPr algn="r" rtl="1"/>
            <a:r>
              <a:rPr lang="ar-IQ" sz="3600" dirty="0" smtClean="0"/>
              <a:t>معظم من يصابون بمرض فيروس كورونا 2019 (كوفيد 19) يتعافون بسرعة خلال بضعة أسابيع. لكن بعض الأشخاص، حتى أولئك الذين تكون أعراضهم خفيفة، يستمرون بالشعور بالأعراض بعد التعافي المبدئي.</a:t>
            </a:r>
            <a:r>
              <a:rPr lang="en-US" sz="3600" dirty="0" smtClean="0"/>
              <a:t/>
            </a:r>
            <a:br>
              <a:rPr lang="en-US" sz="3600" dirty="0" smtClean="0"/>
            </a:br>
            <a:r>
              <a:rPr lang="ar-IQ" sz="3600" dirty="0" smtClean="0"/>
              <a:t/>
            </a:r>
            <a:br>
              <a:rPr lang="ar-IQ" sz="3600" dirty="0" smtClean="0"/>
            </a:br>
            <a:r>
              <a:rPr lang="ar-IQ" sz="3600" dirty="0" smtClean="0"/>
              <a:t>يصف هؤلاء الأشخاص أنفسهم أحيانًا بأنهم "حاملون مستمرون للمرض" وقد سميت هذه الحالات بمتلازمة ما بعد كوفيد 19 أو "كوفيد 19 طويل الأمد". وتسمى هذه المشكلات الصحية أحيانًا حالات ما بعد كوفيد 19. وينطبق هذا الوصف بشكل عام على آثار كوفيد 19 التي تستمر لأكثر من أربعة أسابيع بعد تشخيصه</a:t>
            </a:r>
            <a:r>
              <a:rPr lang="ar-IQ" dirty="0" smtClean="0"/>
              <a:t>.</a:t>
            </a:r>
            <a:br>
              <a:rPr lang="ar-IQ"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6858000"/>
          </a:xfrm>
        </p:spPr>
        <p:txBody>
          <a:bodyPr>
            <a:normAutofit fontScale="90000"/>
          </a:bodyPr>
          <a:lstStyle/>
          <a:p>
            <a:pPr algn="r" rtl="1"/>
            <a:r>
              <a:rPr lang="ar-IQ" sz="2700" dirty="0" smtClean="0"/>
              <a:t>كبار السن والأشخاص الذين لديهم عدة حالات طبية خطيرة هم الأكثر عرضة للإصابة بأعراض كوفيد 19 طويلة الأمد، ولكن حتى الشباب الأشخاص الأصحاء قد يشعرون بالتوعك لأسابيع أو حتى أشهر بعد الإصابة. تشمل العلامات والأعراض التي يشيع بقاؤها مع مرور الوقت:</a:t>
            </a:r>
            <a:br>
              <a:rPr lang="ar-IQ" sz="2700" dirty="0" smtClean="0"/>
            </a:br>
            <a:r>
              <a:rPr lang="ar-IQ" sz="2700" dirty="0" smtClean="0"/>
              <a:t>الإرهاق</a:t>
            </a:r>
            <a:br>
              <a:rPr lang="ar-IQ" sz="2700" dirty="0" smtClean="0"/>
            </a:br>
            <a:r>
              <a:rPr lang="ar-IQ" sz="2700" dirty="0" smtClean="0"/>
              <a:t>ضيق النَفَس أو صعوبة في التنفس</a:t>
            </a:r>
            <a:br>
              <a:rPr lang="ar-IQ" sz="2700" dirty="0" smtClean="0"/>
            </a:br>
            <a:r>
              <a:rPr lang="ar-IQ" sz="2700" dirty="0" smtClean="0"/>
              <a:t>السعال</a:t>
            </a:r>
            <a:br>
              <a:rPr lang="ar-IQ" sz="2700" dirty="0" smtClean="0"/>
            </a:br>
            <a:r>
              <a:rPr lang="ar-IQ" sz="2700" dirty="0" smtClean="0"/>
              <a:t>ألم المفاصل</a:t>
            </a:r>
            <a:br>
              <a:rPr lang="ar-IQ" sz="2700" dirty="0" smtClean="0"/>
            </a:br>
            <a:r>
              <a:rPr lang="ar-IQ" sz="2700" dirty="0" smtClean="0"/>
              <a:t>ألم الصدر</a:t>
            </a:r>
            <a:br>
              <a:rPr lang="ar-IQ" sz="2700" dirty="0" smtClean="0"/>
            </a:br>
            <a:r>
              <a:rPr lang="ar-IQ" sz="2700" dirty="0" smtClean="0"/>
              <a:t>مشاكل في الذاكرة أو التركيز أو النوم</a:t>
            </a:r>
            <a:br>
              <a:rPr lang="ar-IQ" sz="2700" dirty="0" smtClean="0"/>
            </a:br>
            <a:r>
              <a:rPr lang="ar-IQ" sz="2700" dirty="0" smtClean="0"/>
              <a:t>ألم العضلات أو الصداع</a:t>
            </a:r>
            <a:br>
              <a:rPr lang="ar-IQ" sz="2700" dirty="0" smtClean="0"/>
            </a:br>
            <a:r>
              <a:rPr lang="ar-IQ" sz="2700" dirty="0" smtClean="0"/>
              <a:t>ضربات القلب السريعة أو القوية</a:t>
            </a:r>
            <a:br>
              <a:rPr lang="ar-IQ" sz="2700" dirty="0" smtClean="0"/>
            </a:br>
            <a:r>
              <a:rPr lang="ar-IQ" sz="2700" dirty="0" smtClean="0"/>
              <a:t>فقدان حاسة الشم أو الذوق</a:t>
            </a:r>
            <a:br>
              <a:rPr lang="ar-IQ" sz="2700" dirty="0" smtClean="0"/>
            </a:br>
            <a:r>
              <a:rPr lang="ar-IQ" sz="2700" dirty="0" smtClean="0"/>
              <a:t>الاكتئاب أو القلق</a:t>
            </a:r>
            <a:br>
              <a:rPr lang="ar-IQ" sz="2700" dirty="0" smtClean="0"/>
            </a:br>
            <a:r>
              <a:rPr lang="ar-IQ" sz="2700" dirty="0" smtClean="0"/>
              <a:t>الحُمّى</a:t>
            </a:r>
            <a:r>
              <a:rPr lang="ar-IQ" sz="3600" dirty="0" smtClean="0"/>
              <a:t/>
            </a:r>
            <a:br>
              <a:rPr lang="ar-IQ" sz="3600" dirty="0" smtClean="0"/>
            </a:br>
            <a:r>
              <a:rPr lang="ar-IQ" sz="2700" dirty="0" smtClean="0"/>
              <a:t>الدوخة عند الوقوف</a:t>
            </a:r>
            <a:br>
              <a:rPr lang="ar-IQ" sz="2700" dirty="0" smtClean="0"/>
            </a:br>
            <a:r>
              <a:rPr lang="ar-IQ" sz="2700" dirty="0" smtClean="0"/>
              <a:t>تفاقُم الأعراض بعد الأنشطة البدنية أو الذهنية</a:t>
            </a:r>
            <a:r>
              <a:rPr lang="ar-IQ" dirty="0" smtClean="0"/>
              <a:t/>
            </a:r>
            <a:br>
              <a:rPr lang="ar-IQ"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278562"/>
          </a:xfrm>
        </p:spPr>
        <p:txBody>
          <a:bodyPr>
            <a:normAutofit fontScale="90000"/>
          </a:bodyPr>
          <a:lstStyle/>
          <a:p>
            <a:pPr algn="r" rtl="1"/>
            <a:r>
              <a:rPr lang="ar-IQ" sz="4000" b="1" dirty="0" smtClean="0"/>
              <a:t>تلف الأعضاء الناجم عن فيروس كورونا المستجد (كوفيد-19)</a:t>
            </a:r>
            <a:r>
              <a:rPr lang="ar-IQ" sz="3100" b="1" dirty="0" smtClean="0"/>
              <a:t/>
            </a:r>
            <a:br>
              <a:rPr lang="ar-IQ" sz="3100" b="1" dirty="0" smtClean="0"/>
            </a:br>
            <a:r>
              <a:rPr lang="ar-IQ" sz="3100" dirty="0" smtClean="0"/>
              <a:t>رغم أنه يُنظر إلى كوفيد 19 كمرض يؤثر في الرئتين بشكل رئيسي، فإن بإمكانه إلحاق الضرر بالعديد من أعضاء الجسم الأخرى أيضًا. ويمكن أن يؤدي تضرر الأعضاء إلى زيادة خطر التعرض لمشاكل صحية طويلة الأمد. تشمل الأعضاء التي قد تتأثر بكوفيد 19:</a:t>
            </a:r>
            <a:br>
              <a:rPr lang="ar-IQ" sz="3100" dirty="0" smtClean="0"/>
            </a:br>
            <a:r>
              <a:rPr lang="ar-IQ" sz="3100" b="1" dirty="0" smtClean="0"/>
              <a:t>القلب.</a:t>
            </a:r>
            <a:r>
              <a:rPr lang="ar-IQ" sz="3100" dirty="0" smtClean="0"/>
              <a:t> أظهرت الاختبارات التصويرية التي أُجريت بعد التعافي من كوفيد 19 بشهور حدوث ضرر طويل الأمد في عضلة القلب، حتى لدى الأشخاص الذين لم يصابوا إلا بأعراض كوفيد 19 خفيفة فقط. قد يزيد ذلك من خطر التعرض لفشل القلب أو مضاعفات قلبية أخرى في المستقبل.</a:t>
            </a:r>
            <a:br>
              <a:rPr lang="ar-IQ" sz="3100" dirty="0" smtClean="0"/>
            </a:br>
            <a:r>
              <a:rPr lang="ar-IQ" sz="3100" b="1" dirty="0" smtClean="0"/>
              <a:t>الرئتان.</a:t>
            </a:r>
            <a:r>
              <a:rPr lang="ar-IQ" sz="3100" dirty="0" smtClean="0"/>
              <a:t> يمكن لنوع التهاب الرئة المرتبط عادة بكوفيد 19 أن يسبب تلفًا طويل الأمد في الأكياس الهوائية الصغيرة (الأسناخ) في الرئة. يمكن للأنسجة المتندّبة الناتجة عن ذلك أن تؤدي إلى مشاكل تنفسية طويلة الأمد</a:t>
            </a:r>
            <a:r>
              <a:rPr lang="ar-IQ" dirty="0" smtClean="0"/>
              <a:t>.</a:t>
            </a:r>
            <a:br>
              <a:rPr lang="ar-IQ"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rtl="1"/>
            <a:r>
              <a:rPr lang="ar-IQ" sz="3200" b="1" dirty="0" smtClean="0"/>
              <a:t>الدماغ</a:t>
            </a:r>
            <a:r>
              <a:rPr lang="en-US" sz="3200" b="1" dirty="0" smtClean="0"/>
              <a:t>:</a:t>
            </a:r>
            <a:r>
              <a:rPr lang="ar-IQ" sz="3200" dirty="0" smtClean="0"/>
              <a:t> حتى اليافعون قد يصابون بعدة حالات دماغية نتيجة لكوفيد 19، ومنها السكتات الدماغية والتشنجات ومتلازمة غيان-باريه، وهي حالة تسبب شللًا مؤقتًا. كما يمكن أن يؤدي كوفيد 19 إلى زيادة خطر الإصابة بداء باركينسون وداء الزهايمر.</a:t>
            </a:r>
            <a:br>
              <a:rPr lang="ar-IQ" sz="3200" dirty="0" smtClean="0"/>
            </a:br>
            <a:r>
              <a:rPr lang="ar-IQ" sz="3200" dirty="0" smtClean="0"/>
              <a:t/>
            </a:r>
            <a:br>
              <a:rPr lang="ar-IQ" sz="3200" dirty="0" smtClean="0"/>
            </a:br>
            <a:r>
              <a:rPr lang="ar-IQ" sz="3200" dirty="0" smtClean="0"/>
              <a:t>يصاب بعض البالغين والأطفال بمتلازمة التهاب الأجهزة المتعددة بعد العدوى بكوفيد 19. وتصحبُ هذه الحالة التهابات شديدة في بعض الأعضاء والأنسجة</a:t>
            </a:r>
            <a:r>
              <a:rPr lang="ar-IQ" sz="4000" dirty="0" smtClean="0"/>
              <a:t>.</a:t>
            </a:r>
            <a:r>
              <a:rPr lang="ar-IQ" dirty="0" smtClean="0"/>
              <a:t/>
            </a:r>
            <a:br>
              <a:rPr lang="ar-IQ"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rtl="1"/>
            <a:r>
              <a:rPr lang="ar-IQ" sz="3600" b="1" dirty="0" smtClean="0"/>
              <a:t>مشكلات الجلطات الدموية والأوعية الدموية</a:t>
            </a:r>
            <a:br>
              <a:rPr lang="ar-IQ" sz="3600" b="1" dirty="0" smtClean="0"/>
            </a:br>
            <a:r>
              <a:rPr lang="ar-IQ" sz="3600" b="1" dirty="0" smtClean="0"/>
              <a:t/>
            </a:r>
            <a:br>
              <a:rPr lang="ar-IQ" sz="3600" b="1" dirty="0" smtClean="0"/>
            </a:br>
            <a:r>
              <a:rPr lang="ar-IQ" sz="3600" dirty="0" smtClean="0"/>
              <a:t>يمكن أن يزيد كوفيد 19 من احتمال تَكتُّل خلايا الدم وتكوين الجلطات. رغم أن الجلطات الكبيرة يمكن أن تسبب النوبات القلبية والسكتات الدماغية، يُعتقَد أن أغلب الضرر الذي يصيب القلب نتيجة لفيروس كوفيد 19 سببه جلطات صغيرة تسد الأوعية الدموية الدقيقة (الشعيرات الدموية) في عضلة القلب.</a:t>
            </a:r>
            <a:br>
              <a:rPr lang="ar-IQ" sz="3600" dirty="0" smtClean="0"/>
            </a:br>
            <a:r>
              <a:rPr lang="ar-IQ" sz="3600" dirty="0" smtClean="0"/>
              <a:t>من الأعضاء الأخرى التي تتأثر بالجلطات الدموية الرئتان والساقان والكبد والكليتان. يمكن أن يؤدي كوفيد 19 أيضًا إلى إضعاف الأوعية الدموية وأحداث تسريب فيها، الأمر الذي قد يُسْهم في حدوث مشاكل طويلة الأمد في الكبد والكلى</a:t>
            </a:r>
            <a:r>
              <a:rPr lang="ar-IQ" dirty="0" smtClean="0"/>
              <a:t/>
            </a:r>
            <a:br>
              <a:rPr lang="ar-IQ"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049962"/>
          </a:xfrm>
        </p:spPr>
        <p:txBody>
          <a:bodyPr>
            <a:normAutofit fontScale="90000"/>
          </a:bodyPr>
          <a:lstStyle/>
          <a:p>
            <a:pPr algn="r" rtl="1"/>
            <a:r>
              <a:rPr lang="ar-IQ" sz="3600" b="1" dirty="0" smtClean="0"/>
              <a:t>مشكلات متعلقة بالمزاج والإرهاق</a:t>
            </a:r>
            <a:r>
              <a:rPr lang="ar-IQ" sz="3100" b="1" dirty="0" smtClean="0"/>
              <a:t/>
            </a:r>
            <a:br>
              <a:rPr lang="ar-IQ" sz="3100" b="1" dirty="0" smtClean="0"/>
            </a:br>
            <a:r>
              <a:rPr lang="ar-IQ" sz="3100" dirty="0" smtClean="0"/>
              <a:t>عادة ما تستدعي إصابات كوفيد 19 التي تتسم بشدة الأعراض الإدخال إلى قسم العناية المركزة في المستشفى، حيث يُزوَّد المرضى بأجهزة لمساعدتهم على التنفس. إن مجرد المرور بهذه التجربة والنجاة منها كفيل بزيادة احتمال إصابة الشخص بمتلازمة الكرْب التالي للرضح، والاكتئاب، والقلق.</a:t>
            </a:r>
            <a:br>
              <a:rPr lang="ar-IQ" sz="3100" dirty="0" smtClean="0"/>
            </a:br>
            <a:r>
              <a:rPr lang="ar-IQ" sz="3100" dirty="0" smtClean="0"/>
              <a:t>بسبب صعوبة التنبؤ بآثار كوفيد 19 طويلة الأمد، فإن العلماء يعكفون على دراسة الآثار طويلة الأمد لفيروسات مرتبطة به، مثل الفيروس المسبب للالتهاب التنفسي الحاد الوخيم (سارز).</a:t>
            </a:r>
            <a:br>
              <a:rPr lang="ar-IQ" sz="3100" dirty="0" smtClean="0"/>
            </a:br>
            <a:r>
              <a:rPr lang="ar-IQ" sz="3100" dirty="0" smtClean="0"/>
              <a:t>أصيب كثيرٌ من الأشخاص الذين تعافوا من سارز لاحقًا بمتلازمة الإرهاق المزمن، وهو اضطراب معقّد يتصف بالإرهاق الشديد الذي يتفاقم مع النشاط البدني أو الذهني، ولا يتحسن بالاستراحة. قد ينطبق ذات الأمر على الأشخاص الذين أصيبوا بكوفيد </a:t>
            </a:r>
            <a:r>
              <a:rPr lang="ar-IQ" dirty="0" smtClean="0"/>
              <a:t>19.</a:t>
            </a:r>
            <a:br>
              <a:rPr lang="ar-IQ"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762000"/>
          </a:xfrm>
        </p:spPr>
        <p:txBody>
          <a:bodyPr/>
          <a:lstStyle/>
          <a:p>
            <a:pPr eaLnBrk="1" hangingPunct="1"/>
            <a:r>
              <a:rPr lang="ar-IQ" sz="3600" b="1" dirty="0" smtClean="0"/>
              <a:t>الاستجابة المناعية </a:t>
            </a:r>
            <a:endParaRPr lang="en-US" sz="3600" b="1" dirty="0" smtClean="0"/>
          </a:p>
        </p:txBody>
      </p:sp>
      <p:sp>
        <p:nvSpPr>
          <p:cNvPr id="7171" name="Rectangle 3"/>
          <p:cNvSpPr>
            <a:spLocks noGrp="1" noChangeArrowheads="1"/>
          </p:cNvSpPr>
          <p:nvPr>
            <p:ph idx="1"/>
          </p:nvPr>
        </p:nvSpPr>
        <p:spPr>
          <a:xfrm>
            <a:off x="0" y="1143000"/>
            <a:ext cx="9144000" cy="5715000"/>
          </a:xfrm>
        </p:spPr>
        <p:txBody>
          <a:bodyPr/>
          <a:lstStyle/>
          <a:p>
            <a:pPr algn="r" rtl="1" eaLnBrk="1" hangingPunct="1">
              <a:lnSpc>
                <a:spcPct val="90000"/>
              </a:lnSpc>
              <a:buFont typeface="Wingdings" pitchFamily="2" charset="2"/>
              <a:buNone/>
            </a:pPr>
            <a:r>
              <a:rPr lang="en-US" sz="2400" dirty="0" smtClean="0"/>
              <a:t>*</a:t>
            </a:r>
            <a:r>
              <a:rPr lang="ar-IQ" sz="2400" dirty="0" smtClean="0"/>
              <a:t>ان مقاومة الجسم لمسببات الاصابة لا تنحصر في نوع واحد من الفعاليات المناعية بل انها تشمل وسائل مناعية عديدة متخصصة وغير متخصصة وعلى هذا الاساس تصنف المناعة بشكل عام الى نوعين هما : </a:t>
            </a:r>
          </a:p>
          <a:p>
            <a:pPr eaLnBrk="1" hangingPunct="1">
              <a:lnSpc>
                <a:spcPct val="90000"/>
              </a:lnSpc>
              <a:buFont typeface="Wingdings" pitchFamily="2" charset="2"/>
              <a:buNone/>
            </a:pPr>
            <a:endParaRPr lang="ar-IQ" sz="1800" dirty="0" smtClean="0"/>
          </a:p>
          <a:p>
            <a:pPr algn="r" rtl="1" eaLnBrk="1" hangingPunct="1">
              <a:lnSpc>
                <a:spcPct val="90000"/>
              </a:lnSpc>
              <a:buFont typeface="Wingdings" pitchFamily="2" charset="2"/>
              <a:buNone/>
            </a:pPr>
            <a:r>
              <a:rPr lang="ar-IQ" sz="2400" dirty="0" smtClean="0"/>
              <a:t>1) </a:t>
            </a:r>
            <a:r>
              <a:rPr lang="ar-IQ" sz="2400" b="1" dirty="0" smtClean="0"/>
              <a:t>المناعة الفطرية (الطبيعية او غير المتخصصة) </a:t>
            </a:r>
            <a:endParaRPr lang="en-US" sz="2400" b="1" dirty="0" smtClean="0"/>
          </a:p>
          <a:p>
            <a:pPr eaLnBrk="1" hangingPunct="1">
              <a:lnSpc>
                <a:spcPct val="90000"/>
              </a:lnSpc>
              <a:buFont typeface="Wingdings" pitchFamily="2" charset="2"/>
              <a:buNone/>
            </a:pPr>
            <a:r>
              <a:rPr lang="en-US" sz="2400" dirty="0" smtClean="0"/>
              <a:t>The innate (natural or nonspecific) immune  system </a:t>
            </a:r>
          </a:p>
          <a:p>
            <a:pPr algn="r" rtl="1" eaLnBrk="1" hangingPunct="1">
              <a:lnSpc>
                <a:spcPct val="90000"/>
              </a:lnSpc>
              <a:buFont typeface="Wingdings" pitchFamily="2" charset="2"/>
              <a:buNone/>
            </a:pPr>
            <a:endParaRPr lang="ar-IQ" sz="1100" b="1" dirty="0" smtClean="0"/>
          </a:p>
          <a:p>
            <a:pPr algn="r" rtl="1" eaLnBrk="1" hangingPunct="1">
              <a:lnSpc>
                <a:spcPct val="90000"/>
              </a:lnSpc>
              <a:buFont typeface="Wingdings" pitchFamily="2" charset="2"/>
              <a:buNone/>
            </a:pPr>
            <a:r>
              <a:rPr lang="ar-IQ" sz="2400" b="1" dirty="0" smtClean="0"/>
              <a:t>* </a:t>
            </a:r>
            <a:r>
              <a:rPr lang="ar-IQ" sz="2400" dirty="0" smtClean="0"/>
              <a:t>تتواجد مع الكائن الحي منذ الولاده وتتطور وتنضج مع تطور نمو ونضوج الكائن الحي .</a:t>
            </a:r>
          </a:p>
          <a:p>
            <a:pPr algn="r" rtl="1" eaLnBrk="1" hangingPunct="1">
              <a:lnSpc>
                <a:spcPct val="90000"/>
              </a:lnSpc>
              <a:buFont typeface="Wingdings" pitchFamily="2" charset="2"/>
              <a:buNone/>
            </a:pPr>
            <a:endParaRPr lang="en-US" sz="1400" dirty="0" smtClean="0"/>
          </a:p>
          <a:p>
            <a:pPr algn="r" rtl="1" eaLnBrk="1" hangingPunct="1">
              <a:lnSpc>
                <a:spcPct val="90000"/>
              </a:lnSpc>
              <a:buFont typeface="Wingdings" pitchFamily="2" charset="2"/>
              <a:buNone/>
            </a:pPr>
            <a:r>
              <a:rPr lang="ar-IQ" sz="2400" dirty="0" smtClean="0"/>
              <a:t>2) </a:t>
            </a:r>
            <a:r>
              <a:rPr lang="ar-IQ" sz="2400" b="1" dirty="0" smtClean="0"/>
              <a:t>المناعة المكتسبة ( التكيفية او المتخصصة )</a:t>
            </a:r>
          </a:p>
          <a:p>
            <a:pPr eaLnBrk="1" hangingPunct="1">
              <a:lnSpc>
                <a:spcPct val="90000"/>
              </a:lnSpc>
              <a:buFont typeface="Wingdings" pitchFamily="2" charset="2"/>
              <a:buNone/>
            </a:pPr>
            <a:r>
              <a:rPr lang="en-US" sz="2400" dirty="0" smtClean="0"/>
              <a:t>The adaptive (acquired or specific) immune system</a:t>
            </a:r>
          </a:p>
          <a:p>
            <a:pPr algn="r" rtl="1" eaLnBrk="1" hangingPunct="1">
              <a:lnSpc>
                <a:spcPct val="90000"/>
              </a:lnSpc>
              <a:buFont typeface="Wingdings" pitchFamily="2" charset="2"/>
              <a:buNone/>
            </a:pPr>
            <a:r>
              <a:rPr lang="ar-IQ" sz="2400" b="1" dirty="0" smtClean="0"/>
              <a:t>* </a:t>
            </a:r>
            <a:r>
              <a:rPr lang="ar-IQ" sz="2400" dirty="0" smtClean="0"/>
              <a:t>يكتسبها الفرد بعد تعرضه بشكل طبيعي او اصطناعي للمواد الغريبة المسببة للأمراض .</a:t>
            </a:r>
          </a:p>
          <a:p>
            <a:pPr algn="r" rtl="1" eaLnBrk="1" hangingPunct="1">
              <a:lnSpc>
                <a:spcPct val="90000"/>
              </a:lnSpc>
              <a:buFont typeface="Wingdings" pitchFamily="2" charset="2"/>
              <a:buNone/>
            </a:pPr>
            <a:endParaRPr lang="en-US" sz="1200" dirty="0" smtClean="0"/>
          </a:p>
          <a:p>
            <a:pPr algn="r" rtl="1" eaLnBrk="1" hangingPunct="1">
              <a:lnSpc>
                <a:spcPct val="90000"/>
              </a:lnSpc>
              <a:buFont typeface="Wingdings" pitchFamily="2" charset="2"/>
              <a:buNone/>
            </a:pPr>
            <a:r>
              <a:rPr lang="en-US" sz="2400" dirty="0" smtClean="0"/>
              <a:t>*</a:t>
            </a:r>
            <a:r>
              <a:rPr lang="ar-IQ" sz="2400" dirty="0" smtClean="0"/>
              <a:t> هذين النوعين ينفذان العديد من الوظائف بواسطة  التفاعلات التعاونية الـ</a:t>
            </a:r>
          </a:p>
          <a:p>
            <a:pPr eaLnBrk="1" hangingPunct="1">
              <a:lnSpc>
                <a:spcPct val="90000"/>
              </a:lnSpc>
              <a:buFont typeface="Wingdings" pitchFamily="2" charset="2"/>
              <a:buNone/>
            </a:pPr>
            <a:r>
              <a:rPr lang="en-US" sz="2400" dirty="0" smtClean="0"/>
              <a:t>cooperative interactions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endParaRPr lang="en-US" dirty="0"/>
          </a:p>
        </p:txBody>
      </p:sp>
      <p:pic>
        <p:nvPicPr>
          <p:cNvPr id="2050" name="Picture 2" descr="C:\Users\hamad\Desktop\lung-scarring.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ar-IQ" sz="5400" dirty="0" smtClean="0"/>
              <a:t>شكرا لحسن اصغائكم </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304800"/>
            <a:ext cx="8534400" cy="960438"/>
          </a:xfrm>
        </p:spPr>
        <p:txBody>
          <a:bodyPr/>
          <a:lstStyle/>
          <a:p>
            <a:pPr eaLnBrk="1" hangingPunct="1"/>
            <a:r>
              <a:rPr lang="ar-IQ" sz="3600" b="1" dirty="0" smtClean="0"/>
              <a:t>الاستجابة المناعية </a:t>
            </a:r>
            <a:endParaRPr lang="en-US" sz="3600" b="1" dirty="0" smtClean="0"/>
          </a:p>
        </p:txBody>
      </p:sp>
      <p:sp>
        <p:nvSpPr>
          <p:cNvPr id="11267" name="Rectangle 3"/>
          <p:cNvSpPr>
            <a:spLocks noGrp="1" noChangeArrowheads="1"/>
          </p:cNvSpPr>
          <p:nvPr>
            <p:ph idx="1"/>
          </p:nvPr>
        </p:nvSpPr>
        <p:spPr>
          <a:xfrm>
            <a:off x="0" y="1600200"/>
            <a:ext cx="9144000" cy="5257800"/>
          </a:xfrm>
        </p:spPr>
        <p:txBody>
          <a:bodyPr rtlCol="0">
            <a:normAutofit/>
          </a:bodyPr>
          <a:lstStyle/>
          <a:p>
            <a:pPr algn="r" rtl="1" eaLnBrk="1" fontAlgn="auto" hangingPunct="1">
              <a:spcAft>
                <a:spcPts val="0"/>
              </a:spcAft>
              <a:buFont typeface="Wingdings" pitchFamily="2" charset="2"/>
              <a:buNone/>
              <a:defRPr/>
            </a:pPr>
            <a:r>
              <a:rPr lang="ar-IQ" sz="2400" dirty="0" smtClean="0">
                <a:cs typeface="+mn-cs"/>
              </a:rPr>
              <a:t>الآليات الدفاعية للجهاز المناعي  تشمل ما يلي:</a:t>
            </a:r>
            <a:r>
              <a:rPr lang="en-US" sz="2400" dirty="0" smtClean="0">
                <a:cs typeface="+mn-cs"/>
              </a:rPr>
              <a:t> </a:t>
            </a:r>
            <a:r>
              <a:rPr lang="en-US" sz="1800" dirty="0" smtClean="0">
                <a:cs typeface="+mn-cs"/>
              </a:rPr>
              <a:t> </a:t>
            </a:r>
            <a:endParaRPr lang="ar-IQ" sz="1800" dirty="0" smtClean="0">
              <a:cs typeface="+mn-cs"/>
            </a:endParaRPr>
          </a:p>
          <a:p>
            <a:pPr algn="r" rtl="1" eaLnBrk="1" fontAlgn="auto" hangingPunct="1">
              <a:spcAft>
                <a:spcPts val="0"/>
              </a:spcAft>
              <a:buFont typeface="Wingdings" pitchFamily="2" charset="2"/>
              <a:buNone/>
              <a:defRPr/>
            </a:pPr>
            <a:endParaRPr lang="ar-IQ" sz="1800" dirty="0" smtClean="0">
              <a:cs typeface="+mn-cs"/>
            </a:endParaRPr>
          </a:p>
          <a:p>
            <a:pPr marL="0" indent="0" algn="r" rtl="1" eaLnBrk="1" fontAlgn="auto" hangingPunct="1">
              <a:spcAft>
                <a:spcPts val="0"/>
              </a:spcAft>
              <a:buFont typeface="Wingdings" pitchFamily="2" charset="2"/>
              <a:buNone/>
              <a:defRPr/>
            </a:pPr>
            <a:r>
              <a:rPr lang="ar-IQ" sz="1800" b="1" dirty="0" smtClean="0">
                <a:cs typeface="+mn-cs"/>
              </a:rPr>
              <a:t>1) المناعة الفطرية </a:t>
            </a:r>
            <a:r>
              <a:rPr lang="en-US" sz="1800" b="1" dirty="0" smtClean="0">
                <a:cs typeface="+mn-cs"/>
              </a:rPr>
              <a:t>Innate immunity </a:t>
            </a:r>
            <a:r>
              <a:rPr lang="ar-IQ" sz="1800" b="1" dirty="0" smtClean="0">
                <a:cs typeface="+mn-cs"/>
              </a:rPr>
              <a:t>     ( الطبيعية  </a:t>
            </a:r>
            <a:r>
              <a:rPr lang="en-US" sz="1800" dirty="0" smtClean="0">
                <a:cs typeface="+mn-cs"/>
              </a:rPr>
              <a:t>Natural</a:t>
            </a:r>
            <a:r>
              <a:rPr lang="ar-IQ" sz="1800" dirty="0" smtClean="0">
                <a:cs typeface="+mn-cs"/>
              </a:rPr>
              <a:t> </a:t>
            </a:r>
            <a:r>
              <a:rPr lang="ar-IQ" sz="1800" b="1" dirty="0" smtClean="0">
                <a:cs typeface="+mn-cs"/>
              </a:rPr>
              <a:t>او غير متخصصة </a:t>
            </a:r>
            <a:r>
              <a:rPr lang="en-US" sz="1800" dirty="0" smtClean="0">
                <a:cs typeface="+mn-cs"/>
              </a:rPr>
              <a:t>Non specific</a:t>
            </a:r>
            <a:r>
              <a:rPr lang="ar-IQ" sz="1800" b="1" dirty="0" smtClean="0">
                <a:cs typeface="+mn-cs"/>
              </a:rPr>
              <a:t>)</a:t>
            </a:r>
          </a:p>
          <a:p>
            <a:pPr algn="r" rtl="1" eaLnBrk="1" fontAlgn="auto" hangingPunct="1">
              <a:spcAft>
                <a:spcPts val="0"/>
              </a:spcAft>
              <a:buFont typeface="Wingdings" pitchFamily="2" charset="2"/>
              <a:buAutoNum type="arabicParenR"/>
              <a:defRPr/>
            </a:pPr>
            <a:endParaRPr lang="en-US" sz="1800" b="1" dirty="0" smtClean="0">
              <a:cs typeface="+mn-cs"/>
            </a:endParaRPr>
          </a:p>
          <a:p>
            <a:pPr eaLnBrk="1" fontAlgn="auto" hangingPunct="1">
              <a:spcAft>
                <a:spcPts val="0"/>
              </a:spcAft>
              <a:buFont typeface="Wingdings" pitchFamily="2" charset="2"/>
              <a:buNone/>
              <a:defRPr/>
            </a:pPr>
            <a:endParaRPr lang="ar-IQ" sz="1800" dirty="0" smtClean="0">
              <a:cs typeface="+mn-cs"/>
            </a:endParaRPr>
          </a:p>
          <a:p>
            <a:pPr algn="r" rtl="1" eaLnBrk="1" fontAlgn="auto" hangingPunct="1">
              <a:spcAft>
                <a:spcPts val="0"/>
              </a:spcAft>
              <a:buFont typeface="Wingdings" pitchFamily="2" charset="2"/>
              <a:buNone/>
              <a:defRPr/>
            </a:pPr>
            <a:r>
              <a:rPr lang="en-US" sz="1800" b="1" dirty="0" smtClean="0">
                <a:cs typeface="+mn-cs"/>
              </a:rPr>
              <a:t> </a:t>
            </a:r>
            <a:r>
              <a:rPr lang="ar-IQ" sz="1800" b="1" dirty="0" smtClean="0">
                <a:cs typeface="+mn-cs"/>
              </a:rPr>
              <a:t>2)  المناعة المكتسبة </a:t>
            </a:r>
            <a:r>
              <a:rPr lang="en-US" sz="1800" b="1" dirty="0" smtClean="0">
                <a:cs typeface="+mn-cs"/>
              </a:rPr>
              <a:t>Acquired immunity </a:t>
            </a:r>
            <a:r>
              <a:rPr lang="ar-IQ" sz="1800" b="1" dirty="0" smtClean="0">
                <a:cs typeface="+mn-cs"/>
              </a:rPr>
              <a:t>      ( التكيفية </a:t>
            </a:r>
            <a:r>
              <a:rPr lang="en-US" sz="1800" dirty="0" smtClean="0">
                <a:cs typeface="+mn-cs"/>
              </a:rPr>
              <a:t>Adaptive</a:t>
            </a:r>
            <a:r>
              <a:rPr lang="ar-IQ" sz="1800" dirty="0" smtClean="0">
                <a:cs typeface="+mn-cs"/>
              </a:rPr>
              <a:t> </a:t>
            </a:r>
            <a:r>
              <a:rPr lang="ar-IQ" sz="1800" b="1" dirty="0" smtClean="0">
                <a:cs typeface="+mn-cs"/>
              </a:rPr>
              <a:t>او متخصصة  </a:t>
            </a:r>
            <a:r>
              <a:rPr lang="en-US" sz="1800" dirty="0" smtClean="0">
                <a:cs typeface="+mn-cs"/>
              </a:rPr>
              <a:t>Specific</a:t>
            </a:r>
            <a:r>
              <a:rPr lang="ar-IQ" sz="1800" b="1" dirty="0" smtClean="0">
                <a:cs typeface="+mn-cs"/>
              </a:rPr>
              <a:t>)</a:t>
            </a:r>
            <a:endParaRPr lang="en-US" sz="1800" b="1" dirty="0" smtClean="0">
              <a:cs typeface="+mn-cs"/>
            </a:endParaRPr>
          </a:p>
          <a:p>
            <a:pPr algn="r" rtl="1" eaLnBrk="1" fontAlgn="auto" hangingPunct="1">
              <a:spcAft>
                <a:spcPts val="0"/>
              </a:spcAft>
              <a:buFont typeface="Wingdings" pitchFamily="2" charset="2"/>
              <a:buNone/>
              <a:defRPr/>
            </a:pPr>
            <a:endParaRPr lang="ar-IQ" sz="1800" dirty="0" smtClean="0">
              <a:cs typeface="+mn-cs"/>
            </a:endParaRPr>
          </a:p>
          <a:p>
            <a:pPr algn="r" rtl="1" eaLnBrk="1" fontAlgn="auto" hangingPunct="1">
              <a:spcAft>
                <a:spcPts val="0"/>
              </a:spcAft>
              <a:buFont typeface="Wingdings" pitchFamily="2" charset="2"/>
              <a:buNone/>
              <a:defRPr/>
            </a:pPr>
            <a:endParaRPr lang="en-US" sz="1800" dirty="0" smtClean="0">
              <a:cs typeface="+mn-cs"/>
            </a:endParaRPr>
          </a:p>
          <a:p>
            <a:pPr eaLnBrk="1" fontAlgn="auto" hangingPunct="1">
              <a:spcAft>
                <a:spcPts val="0"/>
              </a:spcAft>
              <a:buFont typeface="Wingdings" pitchFamily="2" charset="2"/>
              <a:buNone/>
              <a:defRPr/>
            </a:pPr>
            <a:r>
              <a:rPr lang="en-US" sz="1800" dirty="0" smtClean="0">
                <a:cs typeface="+mn-cs"/>
              </a:rPr>
              <a:t>    </a:t>
            </a:r>
            <a:endParaRPr lang="ar-IQ" sz="1800" dirty="0" smtClean="0">
              <a:cs typeface="+mn-cs"/>
            </a:endParaRPr>
          </a:p>
          <a:p>
            <a:pPr rtl="1" eaLnBrk="1" fontAlgn="auto" hangingPunct="1">
              <a:spcAft>
                <a:spcPts val="0"/>
              </a:spcAft>
              <a:buFont typeface="Wingdings" pitchFamily="2" charset="2"/>
              <a:buNone/>
              <a:defRPr/>
            </a:pPr>
            <a:r>
              <a:rPr lang="ar-IQ" sz="1800" dirty="0" smtClean="0">
                <a:cs typeface="+mn-cs"/>
              </a:rPr>
              <a:t>           المناعة الخلوية                                         </a:t>
            </a:r>
            <a:r>
              <a:rPr lang="en-US" sz="1800" dirty="0" smtClean="0">
                <a:cs typeface="+mn-cs"/>
              </a:rPr>
              <a:t>   </a:t>
            </a:r>
            <a:r>
              <a:rPr lang="ar-IQ" sz="1800" dirty="0" smtClean="0">
                <a:cs typeface="+mn-cs"/>
              </a:rPr>
              <a:t>                 المناعة </a:t>
            </a:r>
            <a:r>
              <a:rPr lang="ar-IQ" sz="1800" dirty="0" err="1" smtClean="0">
                <a:cs typeface="+mn-cs"/>
              </a:rPr>
              <a:t>الخلطية</a:t>
            </a:r>
            <a:r>
              <a:rPr lang="en-US" sz="1800" dirty="0" smtClean="0">
                <a:cs typeface="+mn-cs"/>
              </a:rPr>
              <a:t>                                      </a:t>
            </a:r>
            <a:endParaRPr lang="ar-IQ" sz="1800" dirty="0" smtClean="0">
              <a:cs typeface="+mn-cs"/>
            </a:endParaRPr>
          </a:p>
          <a:p>
            <a:pPr rtl="1" eaLnBrk="1" fontAlgn="auto" hangingPunct="1">
              <a:spcAft>
                <a:spcPts val="0"/>
              </a:spcAft>
              <a:buFont typeface="Wingdings" pitchFamily="2" charset="2"/>
              <a:buNone/>
              <a:defRPr/>
            </a:pPr>
            <a:r>
              <a:rPr lang="en-US" sz="1800" dirty="0" smtClean="0">
                <a:cs typeface="+mn-cs"/>
              </a:rPr>
              <a:t>Cell-mediated immunity</a:t>
            </a:r>
            <a:r>
              <a:rPr lang="ar-IQ" sz="1800" dirty="0" smtClean="0">
                <a:cs typeface="+mn-cs"/>
              </a:rPr>
              <a:t>               </a:t>
            </a:r>
            <a:r>
              <a:rPr lang="en-US" sz="1800" dirty="0" smtClean="0">
                <a:cs typeface="+mn-cs"/>
              </a:rPr>
              <a:t>                 </a:t>
            </a:r>
            <a:r>
              <a:rPr lang="ar-IQ" sz="1800" dirty="0" smtClean="0">
                <a:cs typeface="+mn-cs"/>
              </a:rPr>
              <a:t>               </a:t>
            </a:r>
            <a:r>
              <a:rPr lang="en-US" sz="1800" dirty="0" smtClean="0">
                <a:cs typeface="+mn-cs"/>
              </a:rPr>
              <a:t>                              </a:t>
            </a:r>
            <a:r>
              <a:rPr lang="en-US" sz="1800" dirty="0" err="1" smtClean="0">
                <a:cs typeface="+mn-cs"/>
              </a:rPr>
              <a:t>Humoral</a:t>
            </a:r>
            <a:r>
              <a:rPr lang="en-US" sz="1800" dirty="0" smtClean="0">
                <a:cs typeface="+mn-cs"/>
              </a:rPr>
              <a:t> immunity</a:t>
            </a:r>
            <a:endParaRPr lang="ar-IQ" sz="1800" dirty="0" smtClean="0">
              <a:cs typeface="+mn-cs"/>
            </a:endParaRPr>
          </a:p>
          <a:p>
            <a:pPr rtl="1" eaLnBrk="1" fontAlgn="auto" hangingPunct="1">
              <a:spcAft>
                <a:spcPts val="0"/>
              </a:spcAft>
              <a:buFont typeface="Wingdings" pitchFamily="2" charset="2"/>
              <a:buNone/>
              <a:defRPr/>
            </a:pPr>
            <a:r>
              <a:rPr lang="en-US" sz="1800" dirty="0" smtClean="0">
                <a:cs typeface="+mn-cs"/>
              </a:rPr>
              <a:t> </a:t>
            </a:r>
          </a:p>
        </p:txBody>
      </p:sp>
      <p:sp>
        <p:nvSpPr>
          <p:cNvPr id="33796" name="Line 8"/>
          <p:cNvSpPr>
            <a:spLocks noChangeShapeType="1"/>
          </p:cNvSpPr>
          <p:nvPr/>
        </p:nvSpPr>
        <p:spPr bwMode="auto">
          <a:xfrm>
            <a:off x="5181600" y="3733800"/>
            <a:ext cx="0" cy="533400"/>
          </a:xfrm>
          <a:prstGeom prst="line">
            <a:avLst/>
          </a:prstGeom>
          <a:noFill/>
          <a:ln w="57150">
            <a:solidFill>
              <a:srgbClr val="FF00FF"/>
            </a:solidFill>
            <a:round/>
            <a:headEnd/>
            <a:tailEnd/>
          </a:ln>
          <a:effectLst/>
        </p:spPr>
        <p:txBody>
          <a:bodyPr/>
          <a:lstStyle/>
          <a:p>
            <a:endParaRPr lang="en-US"/>
          </a:p>
        </p:txBody>
      </p:sp>
      <p:sp>
        <p:nvSpPr>
          <p:cNvPr id="33797" name="Line 11"/>
          <p:cNvSpPr>
            <a:spLocks noChangeShapeType="1"/>
          </p:cNvSpPr>
          <p:nvPr/>
        </p:nvSpPr>
        <p:spPr bwMode="auto">
          <a:xfrm>
            <a:off x="7620000" y="4267200"/>
            <a:ext cx="0" cy="381000"/>
          </a:xfrm>
          <a:prstGeom prst="line">
            <a:avLst/>
          </a:prstGeom>
          <a:noFill/>
          <a:ln w="57150">
            <a:solidFill>
              <a:srgbClr val="FF00FF"/>
            </a:solidFill>
            <a:round/>
            <a:headEnd/>
            <a:tailEnd type="triangle" w="med" len="med"/>
          </a:ln>
          <a:effectLst/>
        </p:spPr>
        <p:txBody>
          <a:bodyPr/>
          <a:lstStyle/>
          <a:p>
            <a:endParaRPr lang="en-US"/>
          </a:p>
        </p:txBody>
      </p:sp>
      <p:sp>
        <p:nvSpPr>
          <p:cNvPr id="33798" name="Line 12"/>
          <p:cNvSpPr>
            <a:spLocks noChangeShapeType="1"/>
          </p:cNvSpPr>
          <p:nvPr/>
        </p:nvSpPr>
        <p:spPr bwMode="auto">
          <a:xfrm>
            <a:off x="2514600" y="4267200"/>
            <a:ext cx="0" cy="381000"/>
          </a:xfrm>
          <a:prstGeom prst="line">
            <a:avLst/>
          </a:prstGeom>
          <a:noFill/>
          <a:ln w="57150">
            <a:solidFill>
              <a:srgbClr val="FF00FF"/>
            </a:solidFill>
            <a:round/>
            <a:headEnd/>
            <a:tailEnd type="triangle" w="med" len="med"/>
          </a:ln>
          <a:effectLst/>
        </p:spPr>
        <p:txBody>
          <a:bodyPr/>
          <a:lstStyle/>
          <a:p>
            <a:endParaRPr lang="en-US"/>
          </a:p>
        </p:txBody>
      </p:sp>
      <p:sp>
        <p:nvSpPr>
          <p:cNvPr id="33799" name="Line 13"/>
          <p:cNvSpPr>
            <a:spLocks noChangeShapeType="1"/>
          </p:cNvSpPr>
          <p:nvPr/>
        </p:nvSpPr>
        <p:spPr bwMode="auto">
          <a:xfrm>
            <a:off x="2514600" y="4267200"/>
            <a:ext cx="5105400" cy="0"/>
          </a:xfrm>
          <a:prstGeom prst="line">
            <a:avLst/>
          </a:prstGeom>
          <a:noFill/>
          <a:ln w="38100">
            <a:solidFill>
              <a:srgbClr val="FF00FF"/>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228600" y="430213"/>
            <a:ext cx="8686800" cy="560387"/>
          </a:xfrm>
        </p:spPr>
        <p:txBody>
          <a:bodyPr rtlCol="0">
            <a:normAutofit fontScale="90000"/>
          </a:bodyPr>
          <a:lstStyle/>
          <a:p>
            <a:pPr eaLnBrk="1" fontAlgn="auto" hangingPunct="1">
              <a:spcAft>
                <a:spcPts val="0"/>
              </a:spcAft>
              <a:defRPr/>
            </a:pPr>
            <a:r>
              <a:rPr lang="ar-IQ" sz="3600" dirty="0" smtClean="0">
                <a:cs typeface="+mj-cs"/>
              </a:rPr>
              <a:t/>
            </a:r>
            <a:br>
              <a:rPr lang="ar-IQ" sz="3600" dirty="0" smtClean="0">
                <a:cs typeface="+mj-cs"/>
              </a:rPr>
            </a:br>
            <a:r>
              <a:rPr lang="en-US" sz="3600" dirty="0" smtClean="0">
                <a:cs typeface="+mj-cs"/>
              </a:rPr>
              <a:t>Acquired (</a:t>
            </a:r>
            <a:r>
              <a:rPr lang="en-GB" sz="3600" dirty="0">
                <a:cs typeface="+mj-cs"/>
              </a:rPr>
              <a:t>specific</a:t>
            </a:r>
            <a:r>
              <a:rPr lang="en-US" sz="3600" dirty="0" smtClean="0">
                <a:cs typeface="+mj-cs"/>
              </a:rPr>
              <a:t>) </a:t>
            </a:r>
            <a:r>
              <a:rPr lang="en-US" sz="3600" dirty="0">
                <a:cs typeface="+mj-cs"/>
              </a:rPr>
              <a:t>Immunity</a:t>
            </a:r>
            <a:r>
              <a:rPr lang="ar-IQ" sz="3600" dirty="0">
                <a:cs typeface="+mj-cs"/>
              </a:rPr>
              <a:t>المناعة المكتسبة </a:t>
            </a:r>
            <a:r>
              <a:rPr lang="ar-IQ" sz="3600" dirty="0" smtClean="0">
                <a:cs typeface="+mj-cs"/>
              </a:rPr>
              <a:t/>
            </a:r>
            <a:br>
              <a:rPr lang="ar-IQ" sz="3600" dirty="0" smtClean="0">
                <a:cs typeface="+mj-cs"/>
              </a:rPr>
            </a:br>
            <a:endParaRPr lang="en-US" sz="4000" dirty="0" smtClean="0">
              <a:cs typeface="+mj-cs"/>
            </a:endParaRPr>
          </a:p>
        </p:txBody>
      </p:sp>
      <p:sp>
        <p:nvSpPr>
          <p:cNvPr id="168963" name="Rectangle 3"/>
          <p:cNvSpPr>
            <a:spLocks noGrp="1" noChangeArrowheads="1"/>
          </p:cNvSpPr>
          <p:nvPr>
            <p:ph idx="1"/>
          </p:nvPr>
        </p:nvSpPr>
        <p:spPr>
          <a:xfrm>
            <a:off x="76200" y="1143000"/>
            <a:ext cx="8915400" cy="5715000"/>
          </a:xfrm>
        </p:spPr>
        <p:txBody>
          <a:bodyPr rtlCol="0">
            <a:normAutofit/>
          </a:bodyPr>
          <a:lstStyle/>
          <a:p>
            <a:pPr marL="609600" indent="-609600" algn="r" rtl="1" eaLnBrk="1" fontAlgn="auto" hangingPunct="1">
              <a:lnSpc>
                <a:spcPct val="90000"/>
              </a:lnSpc>
              <a:spcAft>
                <a:spcPts val="0"/>
              </a:spcAft>
              <a:buFontTx/>
              <a:buNone/>
              <a:defRPr/>
            </a:pPr>
            <a:r>
              <a:rPr lang="en-US" sz="2400" dirty="0" smtClean="0">
                <a:cs typeface="+mn-cs"/>
              </a:rPr>
              <a:t> </a:t>
            </a:r>
            <a:endParaRPr lang="ar-IQ" sz="2400" dirty="0" smtClean="0">
              <a:cs typeface="+mn-cs"/>
            </a:endParaRPr>
          </a:p>
          <a:p>
            <a:pPr marL="609600" indent="-609600" algn="r" rtl="1" eaLnBrk="1" fontAlgn="auto" hangingPunct="1">
              <a:lnSpc>
                <a:spcPct val="90000"/>
              </a:lnSpc>
              <a:spcAft>
                <a:spcPts val="0"/>
              </a:spcAft>
              <a:buFontTx/>
              <a:buNone/>
              <a:defRPr/>
            </a:pPr>
            <a:r>
              <a:rPr lang="en-US" sz="2400" dirty="0">
                <a:cs typeface="+mn-cs"/>
              </a:rPr>
              <a:t>*</a:t>
            </a:r>
            <a:r>
              <a:rPr lang="ar-IQ" sz="2400" dirty="0" smtClean="0">
                <a:cs typeface="+mn-cs"/>
              </a:rPr>
              <a:t> الاستجابة المناعية المكتسبة  </a:t>
            </a:r>
            <a:r>
              <a:rPr lang="en-US" sz="2400" dirty="0" smtClean="0">
                <a:cs typeface="+mn-cs"/>
              </a:rPr>
              <a:t>acquired immune response</a:t>
            </a:r>
            <a:r>
              <a:rPr lang="ar-IQ" sz="2400" dirty="0" smtClean="0">
                <a:cs typeface="+mn-cs"/>
              </a:rPr>
              <a:t> تكون اكثر تخصصا من الاستجابة المناعية الفطرية </a:t>
            </a:r>
            <a:r>
              <a:rPr lang="en-US" sz="2400" dirty="0" smtClean="0">
                <a:cs typeface="+mn-cs"/>
              </a:rPr>
              <a:t>innate immune response</a:t>
            </a:r>
          </a:p>
          <a:p>
            <a:pPr marL="609600" indent="-609600" algn="r" rtl="1" eaLnBrk="1" fontAlgn="auto" hangingPunct="1">
              <a:lnSpc>
                <a:spcPct val="90000"/>
              </a:lnSpc>
              <a:spcAft>
                <a:spcPts val="0"/>
              </a:spcAft>
              <a:buFontTx/>
              <a:buNone/>
              <a:defRPr/>
            </a:pPr>
            <a:endParaRPr lang="ar-IQ" sz="2400" dirty="0" smtClean="0">
              <a:cs typeface="+mn-cs"/>
            </a:endParaRPr>
          </a:p>
          <a:p>
            <a:pPr marL="609600" indent="-609600" algn="r" rtl="1" eaLnBrk="1" fontAlgn="auto" hangingPunct="1">
              <a:lnSpc>
                <a:spcPct val="90000"/>
              </a:lnSpc>
              <a:spcAft>
                <a:spcPts val="0"/>
              </a:spcAft>
              <a:buFontTx/>
              <a:buNone/>
              <a:defRPr/>
            </a:pPr>
            <a:r>
              <a:rPr lang="en-US" sz="2400" b="1" dirty="0" smtClean="0">
                <a:cs typeface="+mn-cs"/>
              </a:rPr>
              <a:t>*</a:t>
            </a:r>
            <a:r>
              <a:rPr lang="ar-IQ" sz="2400" b="1" dirty="0" smtClean="0">
                <a:cs typeface="+mn-cs"/>
              </a:rPr>
              <a:t> الاستجابة </a:t>
            </a:r>
            <a:r>
              <a:rPr lang="ar-IQ" sz="2400" b="1" dirty="0">
                <a:cs typeface="+mn-cs"/>
              </a:rPr>
              <a:t>المناعية المكتسبة هو مزيج من آليات اثنين هما </a:t>
            </a:r>
            <a:r>
              <a:rPr lang="ar-IQ" sz="2400" b="1" dirty="0" smtClean="0">
                <a:cs typeface="+mn-cs"/>
              </a:rPr>
              <a:t>:</a:t>
            </a:r>
          </a:p>
          <a:p>
            <a:pPr marL="609600" indent="-609600" algn="r" rtl="1" eaLnBrk="1" fontAlgn="auto" hangingPunct="1">
              <a:lnSpc>
                <a:spcPct val="90000"/>
              </a:lnSpc>
              <a:spcAft>
                <a:spcPts val="0"/>
              </a:spcAft>
              <a:buFontTx/>
              <a:buNone/>
              <a:defRPr/>
            </a:pPr>
            <a:endParaRPr lang="ar-IQ" sz="2400" b="1" dirty="0" smtClean="0">
              <a:cs typeface="+mn-cs"/>
            </a:endParaRPr>
          </a:p>
          <a:p>
            <a:pPr marL="609600" indent="-609600" algn="r" rtl="1" eaLnBrk="1" fontAlgn="auto" hangingPunct="1">
              <a:lnSpc>
                <a:spcPct val="90000"/>
              </a:lnSpc>
              <a:spcAft>
                <a:spcPts val="0"/>
              </a:spcAft>
              <a:buFontTx/>
              <a:buNone/>
              <a:defRPr/>
            </a:pPr>
            <a:r>
              <a:rPr lang="ar-IQ" sz="2400" b="1" dirty="0" smtClean="0">
                <a:cs typeface="+mn-cs"/>
              </a:rPr>
              <a:t>1) الاستجابة المناعية </a:t>
            </a:r>
            <a:r>
              <a:rPr lang="ar-IQ" sz="2400" b="1" dirty="0" err="1" smtClean="0">
                <a:cs typeface="+mn-cs"/>
              </a:rPr>
              <a:t>الخلطية</a:t>
            </a:r>
            <a:r>
              <a:rPr lang="ar-IQ" sz="2400" b="1" dirty="0" smtClean="0">
                <a:cs typeface="+mn-cs"/>
              </a:rPr>
              <a:t>           </a:t>
            </a:r>
            <a:r>
              <a:rPr lang="en-US" sz="2400" b="1" dirty="0" smtClean="0">
                <a:cs typeface="+mn-cs"/>
              </a:rPr>
              <a:t>       </a:t>
            </a:r>
            <a:r>
              <a:rPr lang="ar-IQ" sz="2400" b="1" dirty="0" smtClean="0">
                <a:cs typeface="+mn-cs"/>
              </a:rPr>
              <a:t>   </a:t>
            </a:r>
            <a:r>
              <a:rPr lang="en-US" sz="2400" dirty="0" err="1" smtClean="0">
                <a:cs typeface="+mn-cs"/>
              </a:rPr>
              <a:t>Humoral</a:t>
            </a:r>
            <a:r>
              <a:rPr lang="en-US" sz="2400" dirty="0" smtClean="0">
                <a:cs typeface="+mn-cs"/>
              </a:rPr>
              <a:t> </a:t>
            </a:r>
            <a:r>
              <a:rPr lang="en-US" sz="2400" dirty="0">
                <a:cs typeface="+mn-cs"/>
              </a:rPr>
              <a:t>immune response</a:t>
            </a:r>
            <a:endParaRPr lang="en-US" sz="2400" b="1" dirty="0">
              <a:cs typeface="+mn-cs"/>
            </a:endParaRPr>
          </a:p>
          <a:p>
            <a:pPr marL="609600" indent="-609600" eaLnBrk="1" fontAlgn="auto" hangingPunct="1">
              <a:lnSpc>
                <a:spcPct val="90000"/>
              </a:lnSpc>
              <a:spcAft>
                <a:spcPts val="0"/>
              </a:spcAft>
              <a:buFont typeface="Wingdings" pitchFamily="2" charset="2"/>
              <a:buNone/>
              <a:defRPr/>
            </a:pPr>
            <a:r>
              <a:rPr lang="en-US" sz="2400" dirty="0" smtClean="0">
                <a:cs typeface="+mn-cs"/>
              </a:rPr>
              <a:t>     </a:t>
            </a:r>
            <a:endParaRPr lang="ar-IQ" sz="2400" dirty="0" smtClean="0">
              <a:cs typeface="+mn-cs"/>
            </a:endParaRPr>
          </a:p>
          <a:p>
            <a:pPr marL="609600" indent="-609600" algn="r" rtl="1" eaLnBrk="1" fontAlgn="auto" hangingPunct="1">
              <a:lnSpc>
                <a:spcPct val="90000"/>
              </a:lnSpc>
              <a:spcAft>
                <a:spcPts val="0"/>
              </a:spcAft>
              <a:buFont typeface="Wingdings" pitchFamily="2" charset="2"/>
              <a:buNone/>
              <a:defRPr/>
            </a:pPr>
            <a:r>
              <a:rPr lang="ar-IQ" sz="2400" b="1" dirty="0">
                <a:cs typeface="+mn-cs"/>
              </a:rPr>
              <a:t>2) الاستجابة المناعية </a:t>
            </a:r>
            <a:r>
              <a:rPr lang="ar-IQ" sz="2400" b="1" dirty="0" smtClean="0">
                <a:cs typeface="+mn-cs"/>
              </a:rPr>
              <a:t>الخلوية       </a:t>
            </a:r>
            <a:r>
              <a:rPr lang="en-US" sz="2400" b="1" dirty="0" smtClean="0">
                <a:cs typeface="+mn-cs"/>
              </a:rPr>
              <a:t>      </a:t>
            </a:r>
            <a:r>
              <a:rPr lang="ar-IQ" sz="2400" b="1" dirty="0" smtClean="0">
                <a:cs typeface="+mn-cs"/>
              </a:rPr>
              <a:t> </a:t>
            </a:r>
            <a:r>
              <a:rPr lang="en-US" sz="2400" b="1" dirty="0" smtClean="0">
                <a:cs typeface="+mn-cs"/>
              </a:rPr>
              <a:t>    </a:t>
            </a:r>
            <a:r>
              <a:rPr lang="en-US" sz="2400" dirty="0" smtClean="0">
                <a:cs typeface="+mn-cs"/>
              </a:rPr>
              <a:t>cell </a:t>
            </a:r>
            <a:r>
              <a:rPr lang="en-US" sz="2400" dirty="0">
                <a:cs typeface="+mn-cs"/>
              </a:rPr>
              <a:t>mediated immune </a:t>
            </a:r>
            <a:r>
              <a:rPr lang="en-US" sz="2400" dirty="0" smtClean="0">
                <a:cs typeface="+mn-cs"/>
              </a:rPr>
              <a:t>response</a:t>
            </a:r>
          </a:p>
          <a:p>
            <a:pPr marL="0" indent="0" algn="r" rtl="1" eaLnBrk="1" fontAlgn="auto" hangingPunct="1">
              <a:spcAft>
                <a:spcPts val="0"/>
              </a:spcAft>
              <a:buFont typeface="Wingdings" pitchFamily="2" charset="2"/>
              <a:buNone/>
              <a:defRPr/>
            </a:pPr>
            <a:endParaRPr lang="ar-IQ" sz="2400" dirty="0" smtClean="0">
              <a:cs typeface="+mn-cs"/>
            </a:endParaRPr>
          </a:p>
          <a:p>
            <a:pPr marL="0" indent="0" algn="r" rtl="1" eaLnBrk="1" fontAlgn="auto" hangingPunct="1">
              <a:spcAft>
                <a:spcPts val="0"/>
              </a:spcAft>
              <a:buFont typeface="Wingdings" pitchFamily="2" charset="2"/>
              <a:buNone/>
              <a:defRPr/>
            </a:pPr>
            <a:r>
              <a:rPr lang="ar-IQ" sz="2400" dirty="0">
                <a:cs typeface="+mn-cs"/>
              </a:rPr>
              <a:t> </a:t>
            </a:r>
            <a:r>
              <a:rPr lang="en-US" sz="2400" b="1" dirty="0">
                <a:cs typeface="+mn-cs"/>
              </a:rPr>
              <a:t> *</a:t>
            </a:r>
            <a:r>
              <a:rPr lang="ar-IQ" sz="2400" b="1" dirty="0">
                <a:cs typeface="+mn-cs"/>
              </a:rPr>
              <a:t>تفاعلها مع بعضها البعض يعمل على  تدمير الاجسام الغريبة مثل </a:t>
            </a:r>
          </a:p>
          <a:p>
            <a:pPr marL="609600" indent="-609600" eaLnBrk="1" fontAlgn="auto" hangingPunct="1">
              <a:lnSpc>
                <a:spcPct val="90000"/>
              </a:lnSpc>
              <a:spcAft>
                <a:spcPts val="0"/>
              </a:spcAft>
              <a:buFont typeface="Wingdings" pitchFamily="2" charset="2"/>
              <a:buNone/>
              <a:defRPr/>
            </a:pPr>
            <a:r>
              <a:rPr lang="en-US" sz="2400" dirty="0" smtClean="0">
                <a:cs typeface="+mn-cs"/>
              </a:rPr>
              <a:t>  (microorganisms, infected cells, tumor cells)</a:t>
            </a:r>
            <a:r>
              <a:rPr lang="ar-IQ" sz="2400" dirty="0" smtClean="0">
                <a:cs typeface="+mn-cs"/>
              </a:rPr>
              <a:t>  </a:t>
            </a:r>
            <a:endParaRPr lang="en-US" sz="2400" dirty="0" smtClean="0">
              <a:cs typeface="+mn-cs"/>
            </a:endParaRPr>
          </a:p>
          <a:p>
            <a:pPr marL="609600" indent="-609600" eaLnBrk="1" fontAlgn="auto" hangingPunct="1">
              <a:lnSpc>
                <a:spcPct val="90000"/>
              </a:lnSpc>
              <a:spcAft>
                <a:spcPts val="0"/>
              </a:spcAft>
              <a:buFont typeface="Wingdings" pitchFamily="2" charset="2"/>
              <a:buNone/>
              <a:defRPr/>
            </a:pPr>
            <a:r>
              <a:rPr lang="en-US" sz="2400" dirty="0" smtClean="0">
                <a:cs typeface="+mn-cs"/>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229600" cy="638175"/>
          </a:xfrm>
        </p:spPr>
        <p:txBody>
          <a:bodyPr rtlCol="0">
            <a:normAutofit fontScale="90000"/>
          </a:bodyPr>
          <a:lstStyle/>
          <a:p>
            <a:pPr eaLnBrk="1" fontAlgn="auto" hangingPunct="1">
              <a:spcAft>
                <a:spcPts val="0"/>
              </a:spcAft>
              <a:defRPr/>
            </a:pPr>
            <a:r>
              <a:rPr lang="en-US" sz="3200" b="1" dirty="0" smtClean="0">
                <a:cs typeface="+mj-cs"/>
              </a:rPr>
              <a:t>Cells Of Immune Response</a:t>
            </a:r>
            <a:r>
              <a:rPr lang="ar-IQ" sz="3200" b="1" dirty="0" smtClean="0">
                <a:cs typeface="+mj-cs"/>
              </a:rPr>
              <a:t/>
            </a:r>
            <a:br>
              <a:rPr lang="ar-IQ" sz="3200" b="1" dirty="0" smtClean="0">
                <a:cs typeface="+mj-cs"/>
              </a:rPr>
            </a:br>
            <a:r>
              <a:rPr lang="ar-IQ" sz="3200" b="1" dirty="0" smtClean="0">
                <a:cs typeface="+mj-cs"/>
              </a:rPr>
              <a:t>خلايا الاستجابة المناعية </a:t>
            </a:r>
            <a:endParaRPr lang="en-US" sz="3200" b="1" dirty="0" smtClean="0">
              <a:cs typeface="+mj-cs"/>
            </a:endParaRPr>
          </a:p>
        </p:txBody>
      </p:sp>
      <p:sp>
        <p:nvSpPr>
          <p:cNvPr id="43011" name="Rectangle 3"/>
          <p:cNvSpPr>
            <a:spLocks noGrp="1" noChangeArrowheads="1"/>
          </p:cNvSpPr>
          <p:nvPr>
            <p:ph idx="1"/>
          </p:nvPr>
        </p:nvSpPr>
        <p:spPr>
          <a:xfrm>
            <a:off x="152400" y="1219200"/>
            <a:ext cx="8839200" cy="5638800"/>
          </a:xfrm>
        </p:spPr>
        <p:txBody>
          <a:bodyPr/>
          <a:lstStyle/>
          <a:p>
            <a:pPr algn="r" rtl="1" eaLnBrk="1" hangingPunct="1">
              <a:lnSpc>
                <a:spcPct val="90000"/>
              </a:lnSpc>
              <a:buFont typeface="Wingdings" pitchFamily="2" charset="2"/>
              <a:buNone/>
            </a:pPr>
            <a:r>
              <a:rPr lang="ar-IQ" sz="2400" smtClean="0"/>
              <a:t>الخلايا التي لها دور في ميكانيكية المناعة المتخصصة  هي :</a:t>
            </a:r>
          </a:p>
          <a:p>
            <a:pPr eaLnBrk="1" hangingPunct="1">
              <a:lnSpc>
                <a:spcPct val="90000"/>
              </a:lnSpc>
              <a:buFont typeface="Wingdings" pitchFamily="2" charset="2"/>
              <a:buNone/>
            </a:pPr>
            <a:r>
              <a:rPr lang="en-US" sz="2400" smtClean="0"/>
              <a:t>Cells involved in specific immune mechanisms are:</a:t>
            </a:r>
          </a:p>
          <a:p>
            <a:pPr eaLnBrk="1" hangingPunct="1">
              <a:lnSpc>
                <a:spcPct val="90000"/>
              </a:lnSpc>
              <a:buFont typeface="Wingdings" pitchFamily="2" charset="2"/>
              <a:buNone/>
            </a:pPr>
            <a:endParaRPr lang="en-US" sz="2400" smtClean="0"/>
          </a:p>
          <a:p>
            <a:pPr algn="r" rtl="1" eaLnBrk="1" hangingPunct="1">
              <a:lnSpc>
                <a:spcPct val="90000"/>
              </a:lnSpc>
              <a:buFont typeface="Wingdings" pitchFamily="2" charset="2"/>
              <a:buNone/>
            </a:pPr>
            <a:r>
              <a:rPr lang="ar-IQ" sz="2800" b="1" smtClean="0"/>
              <a:t>1)  </a:t>
            </a:r>
            <a:r>
              <a:rPr lang="en-US" sz="2800" b="1" smtClean="0"/>
              <a:t> Hematopoitic leucocytes</a:t>
            </a:r>
          </a:p>
          <a:p>
            <a:pPr eaLnBrk="1" hangingPunct="1">
              <a:lnSpc>
                <a:spcPct val="90000"/>
              </a:lnSpc>
              <a:buFont typeface="Wingdings" pitchFamily="2" charset="2"/>
              <a:buNone/>
            </a:pPr>
            <a:r>
              <a:rPr lang="en-US" sz="2400" smtClean="0"/>
              <a:t>    </a:t>
            </a:r>
          </a:p>
          <a:p>
            <a:pPr algn="r" rtl="1" eaLnBrk="1" hangingPunct="1">
              <a:lnSpc>
                <a:spcPct val="90000"/>
              </a:lnSpc>
              <a:buFont typeface="Wingdings" pitchFamily="2" charset="2"/>
              <a:buNone/>
            </a:pPr>
            <a:r>
              <a:rPr lang="ar-IQ" sz="2400" b="1" smtClean="0"/>
              <a:t>  أ) اللمفاوية   </a:t>
            </a:r>
            <a:r>
              <a:rPr lang="en-US" sz="2400" b="1" smtClean="0"/>
              <a:t>Lymphoid</a:t>
            </a:r>
          </a:p>
          <a:p>
            <a:pPr algn="r" rtl="1" eaLnBrk="1" hangingPunct="1">
              <a:lnSpc>
                <a:spcPct val="90000"/>
              </a:lnSpc>
              <a:buFont typeface="Wingdings" pitchFamily="2" charset="2"/>
              <a:buNone/>
            </a:pPr>
            <a:r>
              <a:rPr lang="en-US" sz="2400" smtClean="0"/>
              <a:t>     </a:t>
            </a:r>
            <a:endParaRPr lang="ar-IQ" sz="2400" smtClean="0"/>
          </a:p>
          <a:p>
            <a:pPr algn="r" rtl="1" eaLnBrk="1" hangingPunct="1">
              <a:lnSpc>
                <a:spcPct val="90000"/>
              </a:lnSpc>
              <a:buFont typeface="Wingdings" pitchFamily="2" charset="2"/>
              <a:buNone/>
            </a:pPr>
            <a:r>
              <a:rPr lang="en-US" sz="2400" smtClean="0"/>
              <a:t> *</a:t>
            </a:r>
            <a:r>
              <a:rPr lang="ar-IQ" sz="2400" smtClean="0"/>
              <a:t> </a:t>
            </a:r>
            <a:r>
              <a:rPr lang="en-US" sz="2400" smtClean="0"/>
              <a:t>T-lymphocytes</a:t>
            </a:r>
            <a:endParaRPr lang="ar-IQ" sz="2400" smtClean="0"/>
          </a:p>
          <a:p>
            <a:pPr algn="r" rtl="1" eaLnBrk="1" hangingPunct="1">
              <a:lnSpc>
                <a:spcPct val="90000"/>
              </a:lnSpc>
              <a:buFont typeface="Wingdings" pitchFamily="2" charset="2"/>
              <a:buNone/>
            </a:pPr>
            <a:r>
              <a:rPr lang="ar-IQ" sz="2400" smtClean="0"/>
              <a:t>- </a:t>
            </a:r>
            <a:r>
              <a:rPr lang="ar-IQ" sz="2000" b="1" smtClean="0"/>
              <a:t>خلايا متخصصة للمستضد تحمل (</a:t>
            </a:r>
            <a:r>
              <a:rPr lang="en-US" sz="2000" b="1" smtClean="0"/>
              <a:t>CD3</a:t>
            </a:r>
            <a:r>
              <a:rPr lang="ar-IQ" sz="2000" b="1" smtClean="0"/>
              <a:t>) ومعقد (</a:t>
            </a:r>
            <a:r>
              <a:rPr lang="en-US" sz="2000" b="1" smtClean="0"/>
              <a:t>CD4, CD8</a:t>
            </a:r>
            <a:r>
              <a:rPr lang="ar-IQ" sz="2000" b="1" smtClean="0"/>
              <a:t>) .</a:t>
            </a:r>
          </a:p>
          <a:p>
            <a:pPr algn="r" rtl="1" eaLnBrk="1" hangingPunct="1">
              <a:lnSpc>
                <a:spcPct val="90000"/>
              </a:lnSpc>
              <a:buFont typeface="Wingdings" pitchFamily="2" charset="2"/>
              <a:buNone/>
            </a:pPr>
            <a:r>
              <a:rPr lang="ar-IQ" sz="2000" b="1" smtClean="0"/>
              <a:t>- هي السائدة في الدم  ونسبتها </a:t>
            </a:r>
            <a:r>
              <a:rPr lang="en-US" sz="2000" b="1" smtClean="0"/>
              <a:t>(70%)</a:t>
            </a:r>
            <a:r>
              <a:rPr lang="ar-IQ" sz="2000" b="1" smtClean="0"/>
              <a:t> .</a:t>
            </a:r>
          </a:p>
          <a:p>
            <a:pPr algn="r" rtl="1" eaLnBrk="1" hangingPunct="1">
              <a:lnSpc>
                <a:spcPct val="90000"/>
              </a:lnSpc>
              <a:buFont typeface="Wingdings" pitchFamily="2" charset="2"/>
              <a:buNone/>
            </a:pPr>
            <a:r>
              <a:rPr lang="ar-IQ" sz="2000" b="1" smtClean="0"/>
              <a:t>- تنتج الـ ( </a:t>
            </a:r>
            <a:r>
              <a:rPr lang="en-US" sz="2000" b="1" smtClean="0"/>
              <a:t>(cytokines</a:t>
            </a:r>
            <a:r>
              <a:rPr lang="ar-IQ" sz="2000" b="1" smtClean="0"/>
              <a:t>.</a:t>
            </a:r>
            <a:endParaRPr lang="en-US" sz="2000" b="1" smtClean="0"/>
          </a:p>
          <a:p>
            <a:pPr algn="r" rtl="1" eaLnBrk="1" hangingPunct="1">
              <a:lnSpc>
                <a:spcPct val="90000"/>
              </a:lnSpc>
              <a:buFont typeface="Wingdings" pitchFamily="2" charset="2"/>
              <a:buNone/>
            </a:pPr>
            <a:r>
              <a:rPr lang="ar-IQ" sz="2000" b="1" smtClean="0"/>
              <a:t>- تنشط الخلايا الاخرى  مثل </a:t>
            </a:r>
            <a:r>
              <a:rPr lang="en-US" sz="2000" b="1" smtClean="0"/>
              <a:t>(Th CD4) </a:t>
            </a:r>
            <a:r>
              <a:rPr lang="ar-IQ" sz="2000" b="1" smtClean="0"/>
              <a:t> .</a:t>
            </a:r>
          </a:p>
          <a:p>
            <a:pPr algn="r" rtl="1" eaLnBrk="1" hangingPunct="1">
              <a:lnSpc>
                <a:spcPct val="90000"/>
              </a:lnSpc>
              <a:buFont typeface="Wingdings" pitchFamily="2" charset="2"/>
              <a:buNone/>
            </a:pPr>
            <a:r>
              <a:rPr lang="ar-IQ" sz="2000" b="1" smtClean="0"/>
              <a:t>- تثبط خلايا اخرى مثل  </a:t>
            </a:r>
            <a:r>
              <a:rPr lang="en-US" sz="2000" b="1" smtClean="0"/>
              <a:t>(Tc CD8)</a:t>
            </a:r>
            <a:r>
              <a:rPr lang="ar-IQ" sz="2000" b="1" smtClean="0"/>
              <a:t> .</a:t>
            </a:r>
            <a:endParaRPr lang="en-US" sz="2000" b="1" smtClean="0"/>
          </a:p>
          <a:p>
            <a:pPr algn="r" rtl="1" eaLnBrk="1" hangingPunct="1">
              <a:lnSpc>
                <a:spcPct val="90000"/>
              </a:lnSpc>
              <a:buFont typeface="Wingdings" pitchFamily="2" charset="2"/>
              <a:buNone/>
            </a:pPr>
            <a:r>
              <a:rPr lang="ar-IQ" sz="2000" b="1" smtClean="0"/>
              <a:t> </a:t>
            </a:r>
            <a:r>
              <a:rPr lang="en-US" sz="2000" b="1"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b="1" dirty="0">
                <a:cs typeface="+mj-cs"/>
              </a:rPr>
              <a:t>Cells Of Immune Response</a:t>
            </a:r>
            <a:r>
              <a:rPr lang="ar-IQ" sz="3600" b="1" dirty="0">
                <a:cs typeface="+mj-cs"/>
              </a:rPr>
              <a:t/>
            </a:r>
            <a:br>
              <a:rPr lang="ar-IQ" sz="3600" b="1" dirty="0">
                <a:cs typeface="+mj-cs"/>
              </a:rPr>
            </a:br>
            <a:r>
              <a:rPr lang="ar-IQ" sz="3600" b="1" dirty="0">
                <a:cs typeface="+mj-cs"/>
              </a:rPr>
              <a:t>خلايا الاستجابة المناعية </a:t>
            </a:r>
            <a:endParaRPr lang="en-US" sz="3600" dirty="0" smtClean="0">
              <a:cs typeface="+mj-cs"/>
            </a:endParaRPr>
          </a:p>
        </p:txBody>
      </p:sp>
      <p:sp>
        <p:nvSpPr>
          <p:cNvPr id="44035" name="Rectangle 3"/>
          <p:cNvSpPr>
            <a:spLocks noGrp="1" noChangeArrowheads="1"/>
          </p:cNvSpPr>
          <p:nvPr>
            <p:ph idx="1"/>
          </p:nvPr>
        </p:nvSpPr>
        <p:spPr>
          <a:xfrm>
            <a:off x="228600" y="1371600"/>
            <a:ext cx="8915400" cy="5257800"/>
          </a:xfrm>
        </p:spPr>
        <p:txBody>
          <a:bodyPr/>
          <a:lstStyle/>
          <a:p>
            <a:pPr algn="r" rtl="1" eaLnBrk="1" hangingPunct="1">
              <a:buFont typeface="Wingdings" pitchFamily="2" charset="2"/>
              <a:buNone/>
            </a:pPr>
            <a:r>
              <a:rPr lang="ar-IQ" sz="2800" b="1" smtClean="0"/>
              <a:t>ب. </a:t>
            </a:r>
            <a:r>
              <a:rPr lang="en-US" sz="2800" b="1" smtClean="0"/>
              <a:t> </a:t>
            </a:r>
            <a:r>
              <a:rPr lang="en-US" sz="2400" b="1" smtClean="0"/>
              <a:t>B-lymphocytes</a:t>
            </a:r>
            <a:endParaRPr lang="ar-IQ" sz="2400" b="1" smtClean="0"/>
          </a:p>
          <a:p>
            <a:pPr algn="r" rtl="1" eaLnBrk="1" hangingPunct="1">
              <a:buFont typeface="Wingdings" pitchFamily="2" charset="2"/>
              <a:buNone/>
            </a:pPr>
            <a:endParaRPr lang="ar-IQ" sz="2400" b="1" smtClean="0"/>
          </a:p>
          <a:p>
            <a:pPr algn="r" rtl="1" eaLnBrk="1" hangingPunct="1">
              <a:buFont typeface="Wingdings" pitchFamily="2" charset="2"/>
              <a:buNone/>
            </a:pPr>
            <a:r>
              <a:rPr lang="ar-IQ" sz="2400" b="1" smtClean="0"/>
              <a:t>- خلايا متخصصة للمستضد حاوية على  مستقبلات سطحية .</a:t>
            </a:r>
          </a:p>
          <a:p>
            <a:pPr algn="r" rtl="1" eaLnBrk="1" hangingPunct="1">
              <a:buFont typeface="Wingdings" pitchFamily="2" charset="2"/>
              <a:buNone/>
            </a:pPr>
            <a:r>
              <a:rPr lang="ar-IQ" sz="2400" b="1" smtClean="0"/>
              <a:t>- اقل تواجدا نسبتها </a:t>
            </a:r>
            <a:r>
              <a:rPr lang="en-US" sz="2400" b="1" smtClean="0"/>
              <a:t>(20%)</a:t>
            </a:r>
            <a:r>
              <a:rPr lang="ar-IQ" sz="2400" b="1" smtClean="0"/>
              <a:t> .</a:t>
            </a:r>
            <a:endParaRPr lang="en-US" sz="2400" b="1" smtClean="0"/>
          </a:p>
          <a:p>
            <a:pPr algn="r" rtl="1" eaLnBrk="1" hangingPunct="1">
              <a:buFont typeface="Wingdings" pitchFamily="2" charset="2"/>
              <a:buNone/>
            </a:pPr>
            <a:r>
              <a:rPr lang="ar-IQ" sz="2400" b="1" smtClean="0"/>
              <a:t>- مسؤولة عن انتاج الاجسام المضادة .</a:t>
            </a:r>
          </a:p>
          <a:p>
            <a:pPr algn="r" rtl="1" eaLnBrk="1" hangingPunct="1">
              <a:buFontTx/>
              <a:buChar char="-"/>
            </a:pPr>
            <a:r>
              <a:rPr lang="ar-IQ" sz="2400" b="1" smtClean="0"/>
              <a:t>خلايا مقدمة للمستضد .</a:t>
            </a:r>
          </a:p>
          <a:p>
            <a:pPr algn="r" rtl="1" eaLnBrk="1" hangingPunct="1">
              <a:buFontTx/>
              <a:buChar char="-"/>
            </a:pPr>
            <a:endParaRPr lang="ar-IQ" sz="2400" b="1" smtClean="0"/>
          </a:p>
          <a:p>
            <a:pPr algn="r" rtl="1" eaLnBrk="1" hangingPunct="1">
              <a:buFont typeface="Wingdings" pitchFamily="2" charset="2"/>
              <a:buNone/>
            </a:pPr>
            <a:r>
              <a:rPr lang="ar-IQ" sz="2800" b="1" smtClean="0"/>
              <a:t>ج</a:t>
            </a:r>
            <a:r>
              <a:rPr lang="ar-IQ" sz="2400" b="1" smtClean="0"/>
              <a:t>. </a:t>
            </a:r>
            <a:r>
              <a:rPr lang="en-US" sz="2400" b="1" smtClean="0"/>
              <a:t> NK, K cells</a:t>
            </a:r>
            <a:r>
              <a:rPr lang="ar-IQ" sz="2400" b="1" smtClean="0"/>
              <a:t> </a:t>
            </a:r>
            <a:r>
              <a:rPr lang="ar-IQ" sz="2400" smtClean="0"/>
              <a:t> </a:t>
            </a:r>
            <a:endParaRPr lang="en-US" sz="2400" smtClean="0"/>
          </a:p>
          <a:p>
            <a:pPr algn="r" rtl="1" eaLnBrk="1" hangingPunct="1">
              <a:buFont typeface="Wingdings" pitchFamily="2" charset="2"/>
              <a:buNone/>
            </a:pPr>
            <a:endParaRPr lang="ar-IQ" sz="2400" b="1" smtClean="0"/>
          </a:p>
          <a:p>
            <a:pPr algn="r" rtl="1" eaLnBrk="1" hangingPunct="1">
              <a:buFont typeface="Wingdings" pitchFamily="2" charset="2"/>
              <a:buNone/>
            </a:pPr>
            <a:r>
              <a:rPr lang="ar-IQ" sz="2400" b="1" smtClean="0"/>
              <a:t>- خلايا غير متخصصة ضد مستضد .</a:t>
            </a:r>
          </a:p>
          <a:p>
            <a:pPr algn="r" rtl="1" eaLnBrk="1" hangingPunct="1">
              <a:buFont typeface="Wingdings" pitchFamily="2" charset="2"/>
              <a:buNone/>
            </a:pPr>
            <a:r>
              <a:rPr lang="ar-IQ" sz="2400" b="1" smtClean="0"/>
              <a:t>- تحمل مستقبل للـ (</a:t>
            </a:r>
            <a:r>
              <a:rPr lang="en-US" sz="2400" b="1" smtClean="0"/>
              <a:t>Fc</a:t>
            </a:r>
            <a:r>
              <a:rPr lang="ar-IQ" sz="2400" b="1" smtClean="0"/>
              <a:t>) ، لمستقبلات خلايا الهدف .</a:t>
            </a:r>
            <a:endParaRPr lang="en-US" sz="24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229600" cy="609600"/>
          </a:xfrm>
        </p:spPr>
        <p:txBody>
          <a:bodyPr rtlCol="0">
            <a:normAutofit fontScale="90000"/>
          </a:bodyPr>
          <a:lstStyle/>
          <a:p>
            <a:pPr eaLnBrk="1" fontAlgn="auto" hangingPunct="1">
              <a:spcAft>
                <a:spcPts val="0"/>
              </a:spcAft>
              <a:defRPr/>
            </a:pPr>
            <a:r>
              <a:rPr lang="en-US" sz="3600" b="1" dirty="0">
                <a:cs typeface="+mj-cs"/>
              </a:rPr>
              <a:t>Cells Of Immune Response</a:t>
            </a:r>
            <a:r>
              <a:rPr lang="ar-IQ" sz="3600" b="1" dirty="0">
                <a:cs typeface="+mj-cs"/>
              </a:rPr>
              <a:t/>
            </a:r>
            <a:br>
              <a:rPr lang="ar-IQ" sz="3600" b="1" dirty="0">
                <a:cs typeface="+mj-cs"/>
              </a:rPr>
            </a:br>
            <a:r>
              <a:rPr lang="ar-IQ" sz="3600" b="1" dirty="0">
                <a:cs typeface="+mj-cs"/>
              </a:rPr>
              <a:t>خلايا الاستجابة المناعية </a:t>
            </a:r>
            <a:endParaRPr lang="en-US" sz="3600" dirty="0" smtClean="0">
              <a:cs typeface="+mj-cs"/>
            </a:endParaRPr>
          </a:p>
        </p:txBody>
      </p:sp>
      <p:sp>
        <p:nvSpPr>
          <p:cNvPr id="36867" name="Rectangle 3"/>
          <p:cNvSpPr>
            <a:spLocks noGrp="1" noChangeArrowheads="1"/>
          </p:cNvSpPr>
          <p:nvPr>
            <p:ph idx="1"/>
          </p:nvPr>
        </p:nvSpPr>
        <p:spPr>
          <a:xfrm>
            <a:off x="152400" y="1447800"/>
            <a:ext cx="8915400" cy="5257800"/>
          </a:xfrm>
        </p:spPr>
        <p:txBody>
          <a:bodyPr rtlCol="0">
            <a:normAutofit fontScale="40000" lnSpcReduction="20000"/>
          </a:bodyPr>
          <a:lstStyle/>
          <a:p>
            <a:pPr algn="r" rtl="1" eaLnBrk="1" fontAlgn="auto" hangingPunct="1">
              <a:lnSpc>
                <a:spcPct val="90000"/>
              </a:lnSpc>
              <a:spcAft>
                <a:spcPts val="0"/>
              </a:spcAft>
              <a:buFont typeface="Wingdings" pitchFamily="2" charset="2"/>
              <a:buNone/>
              <a:defRPr/>
            </a:pPr>
            <a:endParaRPr lang="en-US" sz="2400" b="1" dirty="0" smtClean="0">
              <a:cs typeface="+mn-cs"/>
            </a:endParaRPr>
          </a:p>
          <a:p>
            <a:pPr algn="r" rtl="1" eaLnBrk="1" fontAlgn="auto" hangingPunct="1">
              <a:lnSpc>
                <a:spcPct val="90000"/>
              </a:lnSpc>
              <a:spcAft>
                <a:spcPts val="0"/>
              </a:spcAft>
              <a:buFont typeface="Wingdings" pitchFamily="2" charset="2"/>
              <a:buNone/>
              <a:defRPr/>
            </a:pPr>
            <a:r>
              <a:rPr lang="ar-IQ" sz="6000" b="1" dirty="0" smtClean="0"/>
              <a:t>د </a:t>
            </a:r>
            <a:r>
              <a:rPr lang="en-US" sz="5100" b="1" dirty="0" err="1" smtClean="0">
                <a:cs typeface="+mn-cs"/>
              </a:rPr>
              <a:t>Monocytic</a:t>
            </a:r>
            <a:r>
              <a:rPr lang="en-US" sz="5100" b="1" dirty="0" smtClean="0">
                <a:cs typeface="+mn-cs"/>
              </a:rPr>
              <a:t> myeloid</a:t>
            </a:r>
            <a:r>
              <a:rPr lang="ar-IQ" sz="5100" b="1" dirty="0" smtClean="0">
                <a:cs typeface="+mn-cs"/>
              </a:rPr>
              <a:t>  </a:t>
            </a:r>
            <a:endParaRPr lang="en-US" sz="5100" b="1" dirty="0" smtClean="0">
              <a:cs typeface="+mn-cs"/>
            </a:endParaRPr>
          </a:p>
          <a:p>
            <a:pPr eaLnBrk="1" fontAlgn="auto" hangingPunct="1">
              <a:lnSpc>
                <a:spcPct val="90000"/>
              </a:lnSpc>
              <a:spcAft>
                <a:spcPts val="0"/>
              </a:spcAft>
              <a:buFont typeface="Wingdings" pitchFamily="2" charset="2"/>
              <a:buNone/>
              <a:defRPr/>
            </a:pPr>
            <a:endParaRPr lang="ar-IQ" sz="5100" b="1" dirty="0" smtClean="0">
              <a:cs typeface="+mn-cs"/>
            </a:endParaRPr>
          </a:p>
          <a:p>
            <a:pPr algn="r" rtl="1" eaLnBrk="1" fontAlgn="auto" hangingPunct="1">
              <a:lnSpc>
                <a:spcPct val="90000"/>
              </a:lnSpc>
              <a:spcAft>
                <a:spcPts val="0"/>
              </a:spcAft>
              <a:buFont typeface="Wingdings" pitchFamily="2" charset="2"/>
              <a:buNone/>
              <a:defRPr/>
            </a:pPr>
            <a:r>
              <a:rPr lang="ar-IQ" sz="5100" b="1" dirty="0" smtClean="0">
                <a:cs typeface="+mn-cs"/>
              </a:rPr>
              <a:t>1.  </a:t>
            </a:r>
            <a:r>
              <a:rPr lang="en-US" sz="5100" b="1" dirty="0" smtClean="0">
                <a:cs typeface="+mn-cs"/>
              </a:rPr>
              <a:t> Monocyte-tissue macrophages</a:t>
            </a:r>
            <a:r>
              <a:rPr lang="ar-IQ" sz="5100" b="1" dirty="0" smtClean="0">
                <a:cs typeface="+mn-cs"/>
              </a:rPr>
              <a:t>  </a:t>
            </a:r>
            <a:endParaRPr lang="en-US" sz="5100" b="1" dirty="0" smtClean="0">
              <a:cs typeface="+mn-cs"/>
            </a:endParaRPr>
          </a:p>
          <a:p>
            <a:pPr algn="r" rtl="1" eaLnBrk="1" fontAlgn="auto" hangingPunct="1">
              <a:lnSpc>
                <a:spcPct val="90000"/>
              </a:lnSpc>
              <a:spcAft>
                <a:spcPts val="0"/>
              </a:spcAft>
              <a:buFont typeface="Wingdings" pitchFamily="2" charset="2"/>
              <a:buNone/>
              <a:defRPr/>
            </a:pPr>
            <a:endParaRPr lang="ar-IQ" sz="5100" b="1" dirty="0" smtClean="0">
              <a:cs typeface="+mn-cs"/>
            </a:endParaRPr>
          </a:p>
          <a:p>
            <a:pPr algn="r" rtl="1" eaLnBrk="1" fontAlgn="auto" hangingPunct="1">
              <a:lnSpc>
                <a:spcPct val="90000"/>
              </a:lnSpc>
              <a:spcAft>
                <a:spcPts val="0"/>
              </a:spcAft>
              <a:buFont typeface="Wingdings" pitchFamily="2" charset="2"/>
              <a:buNone/>
              <a:defRPr/>
            </a:pPr>
            <a:r>
              <a:rPr lang="ar-IQ" sz="5100" b="1" dirty="0">
                <a:cs typeface="+mn-cs"/>
              </a:rPr>
              <a:t> </a:t>
            </a:r>
            <a:r>
              <a:rPr lang="ar-IQ" sz="5100" dirty="0">
                <a:cs typeface="+mn-cs"/>
              </a:rPr>
              <a:t>- غير متخصصة .</a:t>
            </a:r>
          </a:p>
          <a:p>
            <a:pPr algn="r" rtl="1" eaLnBrk="1" fontAlgn="auto" hangingPunct="1">
              <a:lnSpc>
                <a:spcPct val="90000"/>
              </a:lnSpc>
              <a:spcAft>
                <a:spcPts val="0"/>
              </a:spcAft>
              <a:buFont typeface="Wingdings" pitchFamily="2" charset="2"/>
              <a:buNone/>
              <a:defRPr/>
            </a:pPr>
            <a:r>
              <a:rPr lang="ar-IQ" sz="5100" dirty="0">
                <a:cs typeface="+mn-cs"/>
              </a:rPr>
              <a:t> - تحمل مستقبل </a:t>
            </a:r>
            <a:r>
              <a:rPr lang="ar-IQ" sz="5100" dirty="0" err="1">
                <a:cs typeface="+mn-cs"/>
              </a:rPr>
              <a:t>لل</a:t>
            </a:r>
            <a:r>
              <a:rPr lang="ar-IQ" sz="5100" dirty="0">
                <a:cs typeface="+mn-cs"/>
              </a:rPr>
              <a:t>ـ (</a:t>
            </a:r>
            <a:r>
              <a:rPr lang="en-US" sz="5100" dirty="0">
                <a:cs typeface="+mn-cs"/>
              </a:rPr>
              <a:t>Fc</a:t>
            </a:r>
            <a:r>
              <a:rPr lang="ar-IQ" sz="5100" dirty="0" smtClean="0">
                <a:cs typeface="+mn-cs"/>
              </a:rPr>
              <a:t>) .</a:t>
            </a:r>
          </a:p>
          <a:p>
            <a:pPr algn="r" rtl="1" eaLnBrk="1" fontAlgn="auto" hangingPunct="1">
              <a:lnSpc>
                <a:spcPct val="90000"/>
              </a:lnSpc>
              <a:spcAft>
                <a:spcPts val="0"/>
              </a:spcAft>
              <a:buFont typeface="Wingdings" pitchFamily="2" charset="2"/>
              <a:buNone/>
              <a:defRPr/>
            </a:pPr>
            <a:r>
              <a:rPr lang="ar-IQ" sz="5100" dirty="0" smtClean="0">
                <a:cs typeface="+mn-cs"/>
              </a:rPr>
              <a:t> - خلايا </a:t>
            </a:r>
            <a:r>
              <a:rPr lang="ar-IQ" sz="5100" dirty="0" err="1" smtClean="0">
                <a:cs typeface="+mn-cs"/>
              </a:rPr>
              <a:t>بلعمية</a:t>
            </a:r>
            <a:r>
              <a:rPr lang="ar-IQ" sz="5100" dirty="0" smtClean="0">
                <a:cs typeface="+mn-cs"/>
              </a:rPr>
              <a:t> .</a:t>
            </a:r>
          </a:p>
          <a:p>
            <a:pPr algn="r" rtl="1" eaLnBrk="1" fontAlgn="auto" hangingPunct="1">
              <a:lnSpc>
                <a:spcPct val="90000"/>
              </a:lnSpc>
              <a:spcAft>
                <a:spcPts val="0"/>
              </a:spcAft>
              <a:buFont typeface="Wingdings" pitchFamily="2" charset="2"/>
              <a:buNone/>
              <a:defRPr/>
            </a:pPr>
            <a:r>
              <a:rPr lang="ar-IQ" sz="5100" dirty="0">
                <a:cs typeface="+mn-cs"/>
              </a:rPr>
              <a:t> </a:t>
            </a:r>
            <a:r>
              <a:rPr lang="ar-IQ" sz="5100" dirty="0" smtClean="0">
                <a:cs typeface="+mn-cs"/>
              </a:rPr>
              <a:t>- خلايا تعامل المستضد وهي ايضا خلايا مقدمة للمستضد .</a:t>
            </a:r>
          </a:p>
          <a:p>
            <a:pPr algn="r" rtl="1" eaLnBrk="1" fontAlgn="auto" hangingPunct="1">
              <a:lnSpc>
                <a:spcPct val="90000"/>
              </a:lnSpc>
              <a:spcAft>
                <a:spcPts val="0"/>
              </a:spcAft>
              <a:buFont typeface="Wingdings" pitchFamily="2" charset="2"/>
              <a:buNone/>
              <a:defRPr/>
            </a:pPr>
            <a:r>
              <a:rPr lang="ar-IQ" sz="5100" dirty="0">
                <a:cs typeface="+mn-cs"/>
              </a:rPr>
              <a:t> </a:t>
            </a:r>
            <a:r>
              <a:rPr lang="ar-IQ" sz="5100" dirty="0" smtClean="0">
                <a:cs typeface="+mn-cs"/>
              </a:rPr>
              <a:t>- تنتج الـ (</a:t>
            </a:r>
            <a:r>
              <a:rPr lang="en-US" sz="5100" dirty="0" smtClean="0">
                <a:cs typeface="+mn-cs"/>
              </a:rPr>
              <a:t>cytokines</a:t>
            </a:r>
            <a:r>
              <a:rPr lang="ar-IQ" sz="5100" dirty="0" smtClean="0">
                <a:cs typeface="+mn-cs"/>
              </a:rPr>
              <a:t>)</a:t>
            </a:r>
            <a:endParaRPr lang="en-US" sz="5100" dirty="0">
              <a:cs typeface="+mn-cs"/>
            </a:endParaRPr>
          </a:p>
          <a:p>
            <a:pPr algn="r" rtl="1" eaLnBrk="1" fontAlgn="auto" hangingPunct="1">
              <a:lnSpc>
                <a:spcPct val="90000"/>
              </a:lnSpc>
              <a:spcAft>
                <a:spcPts val="0"/>
              </a:spcAft>
              <a:buFont typeface="Wingdings" pitchFamily="2" charset="2"/>
              <a:buNone/>
              <a:defRPr/>
            </a:pPr>
            <a:endParaRPr lang="ar-IQ" sz="5100" b="1" dirty="0" smtClean="0">
              <a:cs typeface="+mn-cs"/>
            </a:endParaRPr>
          </a:p>
          <a:p>
            <a:pPr algn="r" rtl="1" eaLnBrk="1" fontAlgn="auto" hangingPunct="1">
              <a:lnSpc>
                <a:spcPct val="90000"/>
              </a:lnSpc>
              <a:spcAft>
                <a:spcPts val="0"/>
              </a:spcAft>
              <a:buFont typeface="Wingdings" pitchFamily="2" charset="2"/>
              <a:buNone/>
              <a:defRPr/>
            </a:pPr>
            <a:r>
              <a:rPr lang="ar-IQ" sz="5100" b="1" dirty="0" smtClean="0">
                <a:cs typeface="+mn-cs"/>
              </a:rPr>
              <a:t>2. </a:t>
            </a:r>
            <a:r>
              <a:rPr lang="en-US" sz="5100" b="1" dirty="0" smtClean="0">
                <a:cs typeface="+mn-cs"/>
              </a:rPr>
              <a:t>Neutrophils</a:t>
            </a:r>
            <a:r>
              <a:rPr lang="ar-IQ" sz="5100" b="1" dirty="0" smtClean="0">
                <a:cs typeface="+mn-cs"/>
              </a:rPr>
              <a:t> :</a:t>
            </a:r>
            <a:endParaRPr lang="en-US" sz="5100" b="1" dirty="0" smtClean="0">
              <a:cs typeface="+mn-cs"/>
            </a:endParaRPr>
          </a:p>
          <a:p>
            <a:pPr algn="r" rtl="1" eaLnBrk="1" fontAlgn="auto" hangingPunct="1">
              <a:lnSpc>
                <a:spcPct val="90000"/>
              </a:lnSpc>
              <a:spcAft>
                <a:spcPts val="0"/>
              </a:spcAft>
              <a:buFont typeface="Wingdings" pitchFamily="2" charset="2"/>
              <a:buNone/>
              <a:defRPr/>
            </a:pPr>
            <a:endParaRPr lang="ar-IQ" sz="5100" dirty="0" smtClean="0">
              <a:cs typeface="+mn-cs"/>
            </a:endParaRPr>
          </a:p>
          <a:p>
            <a:pPr algn="r" rtl="1" eaLnBrk="1" fontAlgn="auto" hangingPunct="1">
              <a:lnSpc>
                <a:spcPct val="90000"/>
              </a:lnSpc>
              <a:spcAft>
                <a:spcPts val="0"/>
              </a:spcAft>
              <a:buFont typeface="Wingdings" pitchFamily="2" charset="2"/>
              <a:buNone/>
              <a:defRPr/>
            </a:pPr>
            <a:r>
              <a:rPr lang="ar-IQ" sz="5100" dirty="0" smtClean="0">
                <a:cs typeface="+mn-cs"/>
              </a:rPr>
              <a:t>- غير </a:t>
            </a:r>
            <a:r>
              <a:rPr lang="ar-IQ" sz="5100" dirty="0">
                <a:cs typeface="+mn-cs"/>
              </a:rPr>
              <a:t>متخصصة </a:t>
            </a:r>
            <a:r>
              <a:rPr lang="ar-IQ" sz="5100" dirty="0" smtClean="0">
                <a:cs typeface="+mn-cs"/>
              </a:rPr>
              <a:t>.</a:t>
            </a:r>
            <a:endParaRPr lang="en-US" sz="5100" dirty="0" smtClean="0">
              <a:cs typeface="+mn-cs"/>
            </a:endParaRPr>
          </a:p>
          <a:p>
            <a:pPr algn="r" rtl="1" eaLnBrk="1" fontAlgn="auto" hangingPunct="1">
              <a:lnSpc>
                <a:spcPct val="90000"/>
              </a:lnSpc>
              <a:spcAft>
                <a:spcPts val="0"/>
              </a:spcAft>
              <a:buFont typeface="Wingdings" pitchFamily="2" charset="2"/>
              <a:buNone/>
              <a:defRPr/>
            </a:pPr>
            <a:endParaRPr lang="ar-IQ" sz="5100" dirty="0">
              <a:cs typeface="+mn-cs"/>
            </a:endParaRPr>
          </a:p>
          <a:p>
            <a:pPr algn="r" rtl="1" eaLnBrk="1" fontAlgn="auto" hangingPunct="1">
              <a:lnSpc>
                <a:spcPct val="90000"/>
              </a:lnSpc>
              <a:spcAft>
                <a:spcPts val="0"/>
              </a:spcAft>
              <a:buFont typeface="Wingdings" pitchFamily="2" charset="2"/>
              <a:buNone/>
              <a:defRPr/>
            </a:pPr>
            <a:r>
              <a:rPr lang="ar-IQ" sz="5100" dirty="0">
                <a:cs typeface="+mn-cs"/>
              </a:rPr>
              <a:t>- تحمل مستقبل </a:t>
            </a:r>
            <a:r>
              <a:rPr lang="ar-IQ" sz="5100" dirty="0" err="1">
                <a:cs typeface="+mn-cs"/>
              </a:rPr>
              <a:t>لل</a:t>
            </a:r>
            <a:r>
              <a:rPr lang="ar-IQ" sz="5100" dirty="0">
                <a:cs typeface="+mn-cs"/>
              </a:rPr>
              <a:t>ـ (</a:t>
            </a:r>
            <a:r>
              <a:rPr lang="en-US" sz="5100" dirty="0">
                <a:cs typeface="+mn-cs"/>
              </a:rPr>
              <a:t>Fc</a:t>
            </a:r>
            <a:r>
              <a:rPr lang="ar-IQ" sz="5100" dirty="0">
                <a:cs typeface="+mn-cs"/>
              </a:rPr>
              <a:t>)  </a:t>
            </a:r>
            <a:r>
              <a:rPr lang="ar-IQ" sz="5100" dirty="0" smtClean="0">
                <a:cs typeface="+mn-cs"/>
              </a:rPr>
              <a:t>وجزيئات المكمل </a:t>
            </a:r>
            <a:r>
              <a:rPr lang="ar-IQ" sz="2400" dirty="0" smtClean="0">
                <a:cs typeface="+mn-cs"/>
              </a:rPr>
              <a:t>.</a:t>
            </a:r>
            <a:endParaRPr lang="ar-IQ" sz="2400" dirty="0">
              <a:cs typeface="+mn-cs"/>
            </a:endParaRPr>
          </a:p>
          <a:p>
            <a:pPr algn="r" rtl="1" eaLnBrk="1" fontAlgn="auto" hangingPunct="1">
              <a:lnSpc>
                <a:spcPct val="90000"/>
              </a:lnSpc>
              <a:spcAft>
                <a:spcPts val="0"/>
              </a:spcAft>
              <a:buFont typeface="Wingdings" pitchFamily="2" charset="2"/>
              <a:buNone/>
              <a:defRPr/>
            </a:pPr>
            <a:endParaRPr lang="ar-IQ" sz="2400" dirty="0" smtClean="0">
              <a:cs typeface="+mn-cs"/>
            </a:endParaRPr>
          </a:p>
          <a:p>
            <a:pPr eaLnBrk="1" fontAlgn="auto" hangingPunct="1">
              <a:lnSpc>
                <a:spcPct val="90000"/>
              </a:lnSpc>
              <a:spcAft>
                <a:spcPts val="0"/>
              </a:spcAft>
              <a:buFont typeface="Wingdings" pitchFamily="2" charset="2"/>
              <a:buNone/>
              <a:defRPr/>
            </a:pPr>
            <a:r>
              <a:rPr lang="en-US" sz="2400" dirty="0" smtClean="0">
                <a:cs typeface="+mn-cs"/>
              </a:rPr>
              <a:t>.</a:t>
            </a:r>
          </a:p>
          <a:p>
            <a:pPr eaLnBrk="1" fontAlgn="auto" hangingPunct="1">
              <a:lnSpc>
                <a:spcPct val="90000"/>
              </a:lnSpc>
              <a:spcAft>
                <a:spcPts val="0"/>
              </a:spcAft>
              <a:buFont typeface="Wingdings" pitchFamily="2" charset="2"/>
              <a:buNone/>
              <a:defRPr/>
            </a:pPr>
            <a:r>
              <a:rPr lang="en-US" sz="2400" dirty="0" smtClean="0">
                <a:cs typeface="+mn-cs"/>
              </a:rPr>
              <a:t>                    </a:t>
            </a:r>
          </a:p>
          <a:p>
            <a:pPr eaLnBrk="1" fontAlgn="auto" hangingPunct="1">
              <a:lnSpc>
                <a:spcPct val="90000"/>
              </a:lnSpc>
              <a:spcAft>
                <a:spcPts val="0"/>
              </a:spcAft>
              <a:buFont typeface="Wingdings" pitchFamily="2" charset="2"/>
              <a:buNone/>
              <a:defRPr/>
            </a:pPr>
            <a:r>
              <a:rPr lang="en-US" sz="2800" dirty="0" smtClean="0">
                <a:cs typeface="+mn-cs"/>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3400"/>
            <a:ext cx="8229600" cy="638175"/>
          </a:xfrm>
        </p:spPr>
        <p:txBody>
          <a:bodyPr rtlCol="0">
            <a:normAutofit fontScale="90000"/>
          </a:bodyPr>
          <a:lstStyle/>
          <a:p>
            <a:pPr eaLnBrk="1" fontAlgn="auto" hangingPunct="1">
              <a:spcAft>
                <a:spcPts val="0"/>
              </a:spcAft>
              <a:defRPr/>
            </a:pPr>
            <a:r>
              <a:rPr lang="en-US" sz="3600" b="1" dirty="0">
                <a:cs typeface="+mj-cs"/>
              </a:rPr>
              <a:t>Cells Of Immune Response</a:t>
            </a:r>
            <a:r>
              <a:rPr lang="ar-IQ" sz="3600" b="1" dirty="0">
                <a:cs typeface="+mj-cs"/>
              </a:rPr>
              <a:t/>
            </a:r>
            <a:br>
              <a:rPr lang="ar-IQ" sz="3600" b="1" dirty="0">
                <a:cs typeface="+mj-cs"/>
              </a:rPr>
            </a:br>
            <a:r>
              <a:rPr lang="ar-IQ" sz="3600" b="1" dirty="0">
                <a:cs typeface="+mj-cs"/>
              </a:rPr>
              <a:t>خلايا الاستجابة المناعية </a:t>
            </a:r>
            <a:endParaRPr lang="en-US" sz="3600" dirty="0" smtClean="0">
              <a:cs typeface="+mj-cs"/>
            </a:endParaRPr>
          </a:p>
        </p:txBody>
      </p:sp>
      <p:sp>
        <p:nvSpPr>
          <p:cNvPr id="46083" name="Rectangle 3"/>
          <p:cNvSpPr>
            <a:spLocks noGrp="1" noChangeArrowheads="1"/>
          </p:cNvSpPr>
          <p:nvPr>
            <p:ph idx="1"/>
          </p:nvPr>
        </p:nvSpPr>
        <p:spPr>
          <a:xfrm>
            <a:off x="228600" y="1600200"/>
            <a:ext cx="8763000" cy="4530725"/>
          </a:xfrm>
        </p:spPr>
        <p:txBody>
          <a:bodyPr/>
          <a:lstStyle/>
          <a:p>
            <a:pPr algn="r" rtl="1" eaLnBrk="1" hangingPunct="1">
              <a:buFont typeface="Wingdings" pitchFamily="2" charset="2"/>
              <a:buNone/>
            </a:pPr>
            <a:endParaRPr lang="en-US" sz="1800" smtClean="0"/>
          </a:p>
          <a:p>
            <a:pPr eaLnBrk="1" hangingPunct="1">
              <a:buFont typeface="Wingdings" pitchFamily="2" charset="2"/>
              <a:buNone/>
            </a:pPr>
            <a:endParaRPr lang="en-US" sz="2000" smtClean="0"/>
          </a:p>
        </p:txBody>
      </p:sp>
      <p:sp>
        <p:nvSpPr>
          <p:cNvPr id="37892" name="Rectangle 4"/>
          <p:cNvSpPr>
            <a:spLocks noChangeArrowheads="1"/>
          </p:cNvSpPr>
          <p:nvPr/>
        </p:nvSpPr>
        <p:spPr bwMode="auto">
          <a:xfrm>
            <a:off x="228600" y="1506538"/>
            <a:ext cx="8610600" cy="5226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rtl="1">
              <a:defRPr/>
            </a:pPr>
            <a:r>
              <a:rPr lang="ar-IQ" sz="2800" b="1" dirty="0"/>
              <a:t>3. </a:t>
            </a:r>
            <a:r>
              <a:rPr lang="en-US" sz="2800" b="1" dirty="0"/>
              <a:t> </a:t>
            </a:r>
            <a:r>
              <a:rPr lang="en-US" sz="2800" b="1" dirty="0" err="1"/>
              <a:t>Eosinophils</a:t>
            </a:r>
            <a:r>
              <a:rPr lang="ar-IQ" sz="2800" b="1" dirty="0"/>
              <a:t> </a:t>
            </a:r>
          </a:p>
          <a:p>
            <a:pPr algn="r" rtl="1">
              <a:defRPr/>
            </a:pPr>
            <a:endParaRPr lang="ar-IQ" sz="2800" dirty="0">
              <a:effectLst>
                <a:outerShdw blurRad="38100" dist="38100" dir="2700000" algn="tl">
                  <a:srgbClr val="000000"/>
                </a:outerShdw>
              </a:effectLst>
            </a:endParaRPr>
          </a:p>
          <a:p>
            <a:pPr algn="r" rtl="1">
              <a:lnSpc>
                <a:spcPct val="90000"/>
              </a:lnSpc>
              <a:defRPr/>
            </a:pPr>
            <a:r>
              <a:rPr lang="ar-IQ" sz="3200" dirty="0"/>
              <a:t> </a:t>
            </a:r>
            <a:r>
              <a:rPr lang="ar-IQ" sz="2400" b="1" dirty="0"/>
              <a:t>- </a:t>
            </a:r>
            <a:r>
              <a:rPr lang="ar-IQ" sz="2400" dirty="0"/>
              <a:t>غير متخصصة .</a:t>
            </a:r>
          </a:p>
          <a:p>
            <a:pPr algn="r" rtl="1">
              <a:lnSpc>
                <a:spcPct val="90000"/>
              </a:lnSpc>
              <a:defRPr/>
            </a:pPr>
            <a:r>
              <a:rPr lang="ar-IQ" sz="2400" dirty="0"/>
              <a:t> - تحمل مستقبل </a:t>
            </a:r>
            <a:r>
              <a:rPr lang="ar-IQ" sz="2400" dirty="0" err="1"/>
              <a:t>لل</a:t>
            </a:r>
            <a:r>
              <a:rPr lang="ar-IQ" sz="2400" dirty="0"/>
              <a:t>ـ (</a:t>
            </a:r>
            <a:r>
              <a:rPr lang="en-US" sz="2400" dirty="0"/>
              <a:t>Fc</a:t>
            </a:r>
            <a:r>
              <a:rPr lang="ar-IQ" sz="2400" dirty="0"/>
              <a:t>) .</a:t>
            </a:r>
          </a:p>
          <a:p>
            <a:pPr algn="r" rtl="1">
              <a:defRPr/>
            </a:pPr>
            <a:r>
              <a:rPr lang="ar-IQ" sz="2400" dirty="0">
                <a:effectLst>
                  <a:outerShdw blurRad="38100" dist="38100" dir="2700000" algn="tl">
                    <a:srgbClr val="000000"/>
                  </a:outerShdw>
                </a:effectLst>
              </a:rPr>
              <a:t> </a:t>
            </a:r>
            <a:r>
              <a:rPr lang="ar-IQ" sz="2400" dirty="0"/>
              <a:t>- تنتج </a:t>
            </a:r>
            <a:r>
              <a:rPr lang="ar-IQ" sz="2400" dirty="0" err="1"/>
              <a:t>مستحثات</a:t>
            </a:r>
            <a:r>
              <a:rPr lang="ar-IQ" sz="2400" dirty="0"/>
              <a:t> الحساسية  </a:t>
            </a:r>
            <a:r>
              <a:rPr lang="en-US" sz="2400" dirty="0"/>
              <a:t>allergic mediators</a:t>
            </a:r>
            <a:r>
              <a:rPr lang="ar-IQ" sz="2400" dirty="0"/>
              <a:t> </a:t>
            </a:r>
          </a:p>
          <a:p>
            <a:pPr>
              <a:defRPr/>
            </a:pPr>
            <a:endParaRPr lang="ar-IQ" sz="2800" dirty="0">
              <a:effectLst>
                <a:outerShdw blurRad="38100" dist="38100" dir="2700000" algn="tl">
                  <a:srgbClr val="000000"/>
                </a:outerShdw>
              </a:effectLst>
            </a:endParaRPr>
          </a:p>
          <a:p>
            <a:pPr algn="r" rtl="1">
              <a:defRPr/>
            </a:pPr>
            <a:r>
              <a:rPr lang="ar-IQ" sz="2800" b="1" dirty="0"/>
              <a:t>4. </a:t>
            </a:r>
            <a:r>
              <a:rPr lang="en-US" sz="2800" b="1" dirty="0"/>
              <a:t> Basophils and Mast cells</a:t>
            </a:r>
            <a:endParaRPr lang="ar-IQ" sz="2800" b="1" dirty="0"/>
          </a:p>
          <a:p>
            <a:pPr algn="r" rtl="1">
              <a:defRPr/>
            </a:pPr>
            <a:endParaRPr lang="ar-IQ" sz="2800" dirty="0">
              <a:effectLst>
                <a:outerShdw blurRad="38100" dist="38100" dir="2700000" algn="tl">
                  <a:srgbClr val="000000"/>
                </a:outerShdw>
              </a:effectLst>
            </a:endParaRPr>
          </a:p>
          <a:p>
            <a:pPr algn="r" rtl="1">
              <a:lnSpc>
                <a:spcPct val="90000"/>
              </a:lnSpc>
              <a:defRPr/>
            </a:pPr>
            <a:r>
              <a:rPr lang="ar-IQ" sz="2400" dirty="0"/>
              <a:t> - غير متخصصة .</a:t>
            </a:r>
          </a:p>
          <a:p>
            <a:pPr algn="r" rtl="1">
              <a:lnSpc>
                <a:spcPct val="90000"/>
              </a:lnSpc>
              <a:defRPr/>
            </a:pPr>
            <a:r>
              <a:rPr lang="ar-IQ" sz="2400" dirty="0"/>
              <a:t> - تحمل مستقبل </a:t>
            </a:r>
            <a:r>
              <a:rPr lang="ar-IQ" sz="2400" dirty="0" err="1"/>
              <a:t>لل</a:t>
            </a:r>
            <a:r>
              <a:rPr lang="ar-IQ" sz="2400" dirty="0"/>
              <a:t>ـ (</a:t>
            </a:r>
            <a:r>
              <a:rPr lang="en-US" sz="2400" dirty="0"/>
              <a:t>Fc</a:t>
            </a:r>
            <a:r>
              <a:rPr lang="ar-IQ" sz="2400" dirty="0"/>
              <a:t>) .</a:t>
            </a:r>
          </a:p>
          <a:p>
            <a:pPr algn="r" rtl="1">
              <a:defRPr/>
            </a:pPr>
            <a:r>
              <a:rPr lang="ar-IQ" sz="2400" dirty="0"/>
              <a:t> - تنتج </a:t>
            </a:r>
            <a:r>
              <a:rPr lang="ar-IQ" sz="2400" dirty="0" err="1"/>
              <a:t>مستحثات</a:t>
            </a:r>
            <a:r>
              <a:rPr lang="ar-IQ" sz="2400" dirty="0"/>
              <a:t> الحساسية  </a:t>
            </a:r>
            <a:r>
              <a:rPr lang="en-US" sz="2400" dirty="0"/>
              <a:t>allergic mediators</a:t>
            </a:r>
            <a:r>
              <a:rPr lang="ar-IQ" sz="2400" dirty="0"/>
              <a:t> </a:t>
            </a:r>
          </a:p>
          <a:p>
            <a:pPr algn="r" rtl="1">
              <a:defRPr/>
            </a:pPr>
            <a:endParaRPr lang="ar-IQ" sz="2800" dirty="0">
              <a:effectLst>
                <a:outerShdw blurRad="38100" dist="38100" dir="2700000" algn="tl">
                  <a:srgbClr val="000000"/>
                </a:outerShdw>
              </a:effectLst>
            </a:endParaRPr>
          </a:p>
          <a:p>
            <a:pPr algn="r" rtl="1">
              <a:defRPr/>
            </a:pPr>
            <a:endParaRPr lang="en-US" sz="2400" dirty="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b="1" dirty="0">
                <a:cs typeface="+mj-cs"/>
              </a:rPr>
              <a:t>Cells Of Immune Response</a:t>
            </a:r>
            <a:r>
              <a:rPr lang="ar-IQ" sz="3600" b="1" dirty="0">
                <a:cs typeface="+mj-cs"/>
              </a:rPr>
              <a:t/>
            </a:r>
            <a:br>
              <a:rPr lang="ar-IQ" sz="3600" b="1" dirty="0">
                <a:cs typeface="+mj-cs"/>
              </a:rPr>
            </a:br>
            <a:r>
              <a:rPr lang="ar-IQ" sz="3600" b="1" dirty="0">
                <a:cs typeface="+mj-cs"/>
              </a:rPr>
              <a:t>خلايا الاستجابة المناعية </a:t>
            </a:r>
            <a:endParaRPr lang="en-US" sz="3600" dirty="0" smtClean="0">
              <a:cs typeface="+mj-cs"/>
            </a:endParaRPr>
          </a:p>
        </p:txBody>
      </p:sp>
      <p:sp>
        <p:nvSpPr>
          <p:cNvPr id="47107" name="Rectangle 3"/>
          <p:cNvSpPr>
            <a:spLocks noGrp="1" noChangeArrowheads="1"/>
          </p:cNvSpPr>
          <p:nvPr>
            <p:ph idx="1"/>
          </p:nvPr>
        </p:nvSpPr>
        <p:spPr/>
        <p:txBody>
          <a:bodyPr/>
          <a:lstStyle/>
          <a:p>
            <a:pPr algn="r" rtl="1" eaLnBrk="1" hangingPunct="1">
              <a:buFont typeface="Wingdings" pitchFamily="2" charset="2"/>
              <a:buNone/>
            </a:pPr>
            <a:r>
              <a:rPr lang="ar-IQ" sz="2800" b="1" smtClean="0"/>
              <a:t>2) </a:t>
            </a:r>
            <a:r>
              <a:rPr lang="en-US" sz="2800" b="1" smtClean="0"/>
              <a:t> Non hematopoietic cells</a:t>
            </a:r>
            <a:r>
              <a:rPr lang="ar-IQ" sz="2800" b="1" smtClean="0"/>
              <a:t> </a:t>
            </a:r>
          </a:p>
          <a:p>
            <a:pPr algn="r" rtl="1" eaLnBrk="1" hangingPunct="1">
              <a:buFont typeface="Wingdings" pitchFamily="2" charset="2"/>
              <a:buNone/>
            </a:pPr>
            <a:endParaRPr lang="en-US" sz="2800" smtClean="0"/>
          </a:p>
          <a:p>
            <a:pPr eaLnBrk="1" hangingPunct="1">
              <a:buFont typeface="Wingdings" pitchFamily="2" charset="2"/>
              <a:buNone/>
            </a:pPr>
            <a:r>
              <a:rPr lang="en-US" smtClean="0"/>
              <a:t>     - Dentritic cells</a:t>
            </a:r>
          </a:p>
          <a:p>
            <a:pPr eaLnBrk="1" hangingPunct="1">
              <a:buFont typeface="Wingdings" pitchFamily="2" charset="2"/>
              <a:buNone/>
            </a:pPr>
            <a:r>
              <a:rPr lang="en-US" smtClean="0"/>
              <a:t>     - Astrocytes</a:t>
            </a:r>
          </a:p>
          <a:p>
            <a:pPr eaLnBrk="1" hangingPunct="1">
              <a:buFont typeface="Wingdings" pitchFamily="2" charset="2"/>
              <a:buNone/>
            </a:pPr>
            <a:r>
              <a:rPr lang="en-US" smtClean="0"/>
              <a:t>     - Endothelial cells</a:t>
            </a:r>
          </a:p>
          <a:p>
            <a:pPr algn="r" rtl="1" eaLnBrk="1" hangingPunct="1">
              <a:buFont typeface="Wingdings" pitchFamily="2" charset="2"/>
              <a:buNone/>
            </a:pPr>
            <a:endParaRPr lang="en-US" smtClean="0"/>
          </a:p>
          <a:p>
            <a:pPr algn="r" rtl="1" eaLnBrk="1" hangingPunct="1">
              <a:buFont typeface="Wingdings" pitchFamily="2" charset="2"/>
              <a:buNone/>
            </a:pPr>
            <a:r>
              <a:rPr lang="ar-IQ" smtClean="0"/>
              <a:t>*</a:t>
            </a:r>
            <a:r>
              <a:rPr lang="en-US" smtClean="0"/>
              <a:t> </a:t>
            </a:r>
            <a:r>
              <a:rPr lang="ar-IQ" smtClean="0"/>
              <a:t>وظيفتها خلايا مقدمة للمستضد </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1043</TotalTime>
  <Words>703</Words>
  <Application>Microsoft Office PowerPoint</Application>
  <PresentationFormat>On-screen Show (4:3)</PresentationFormat>
  <Paragraphs>118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الاستجابة المناعة :  بالإنجليزية Immune response)  )  هي تعامل نظام المناعة مع بكتيريا أو فيروس أو مادة دخلت الجسم وتعرف عليها بأنها مادة غريبة عنه .ويُفهم من استجابة المناعة رد مناعة الجسم على دخيل يهدده . ونفرق بين استجابة مناعية فطرية (متوارثة ) ، واستجابة مناعية مكتسبة : فالاستجابة المناعية الفطرية تتعرف على المادة الغريبة عن طريق آلية متوارثة، بينما استجابة المناعة المكتسبة فهي تعتمد على مستقبلات تختلف من شخص إلى شخص وتكونت لديه بحسب ما أصابه خلال حياته من أوبئة وأمراض، أعداد المستقبلات في المناعة المكتسبة تكون بأعداد كبيرة</vt:lpstr>
      <vt:lpstr>الاستجابة المناعية </vt:lpstr>
      <vt:lpstr>الاستجابة المناعية </vt:lpstr>
      <vt:lpstr> Acquired (specific) Immunityالمناعة المكتسبة  </vt:lpstr>
      <vt:lpstr>Cells Of Immune Response خلايا الاستجابة المناعية </vt:lpstr>
      <vt:lpstr>Cells Of Immune Response خلايا الاستجابة المناعية </vt:lpstr>
      <vt:lpstr>Cells Of Immune Response خلايا الاستجابة المناعية </vt:lpstr>
      <vt:lpstr>Cells Of Immune Response خلايا الاستجابة المناعية </vt:lpstr>
      <vt:lpstr>Cells Of Immune Response خلايا الاستجابة المناعية </vt:lpstr>
      <vt:lpstr>Slide 10</vt:lpstr>
      <vt:lpstr>يرتبط فيروس كورونا المستجد بالخلايا البشرية عبر بنية على سطحه تسمى بروتين سبايك، ويرتبط هذا البروتين بمستقبل في الخلايا البشرية يسمى((ACE2، ويسمح الارتباط للفيروس بالدخول وإصابة الخلية.  وبمجرد دخول الفيروس، يلقي الفيروس بغلافه الخارجي ليكشف عن غلاف داخلي يغلف مادته الجينية، وسرعان ما يشترك الفيروس في اختيار آلية صنع البروتين في الخلية لإنتاج المزيد من الجزيئات الفيروسية، والتي يتم إطلاقها بعد ذلك لإصابة الخلايا الأخرى.</vt:lpstr>
      <vt:lpstr>وتعمل الأجسام المضادة التي تتعرف على بروتين سبايك وترتبط به، على منع قدرته على الارتباط بمستقبله ((ACE2مما يمنع الفيروس من إصابة الخلايا، في حين أن الأجسام المضادة التي تتعرف على المكونات الفيروسية الأخرى من غير المرجح أن تمنع انتشار الفيروس، ويستخدم منتجو اللقاح حاليًا أجزاء من بروتين (سبايك) لتحفيز الاستجابة المناعية.   وكما هو الحال في دراسات أخرى، وجد الباحثون أن الأشخاص الذين يعانون من مرض خفيف وغير مصحوب بأعراض لديهم مستويات أقل من الأجسام المضادة بشكل عام مقارنة بمن يعانون من مرض حاد.  </vt:lpstr>
      <vt:lpstr>Slide 13</vt:lpstr>
      <vt:lpstr>معظم من يصابون بمرض فيروس كورونا 2019 (كوفيد 19) يتعافون بسرعة خلال بضعة أسابيع. لكن بعض الأشخاص، حتى أولئك الذين تكون أعراضهم خفيفة، يستمرون بالشعور بالأعراض بعد التعافي المبدئي.  يصف هؤلاء الأشخاص أنفسهم أحيانًا بأنهم "حاملون مستمرون للمرض" وقد سميت هذه الحالات بمتلازمة ما بعد كوفيد 19 أو "كوفيد 19 طويل الأمد". وتسمى هذه المشكلات الصحية أحيانًا حالات ما بعد كوفيد 19. وينطبق هذا الوصف بشكل عام على آثار كوفيد 19 التي تستمر لأكثر من أربعة أسابيع بعد تشخيصه. </vt:lpstr>
      <vt:lpstr>كبار السن والأشخاص الذين لديهم عدة حالات طبية خطيرة هم الأكثر عرضة للإصابة بأعراض كوفيد 19 طويلة الأمد، ولكن حتى الشباب الأشخاص الأصحاء قد يشعرون بالتوعك لأسابيع أو حتى أشهر بعد الإصابة. تشمل العلامات والأعراض التي يشيع بقاؤها مع مرور الوقت: الإرهاق ضيق النَفَس أو صعوبة في التنفس السعال ألم المفاصل ألم الصدر مشاكل في الذاكرة أو التركيز أو النوم ألم العضلات أو الصداع ضربات القلب السريعة أو القوية فقدان حاسة الشم أو الذوق الاكتئاب أو القلق الحُمّى الدوخة عند الوقوف تفاقُم الأعراض بعد الأنشطة البدنية أو الذهنية </vt:lpstr>
      <vt:lpstr>تلف الأعضاء الناجم عن فيروس كورونا المستجد (كوفيد-19) رغم أنه يُنظر إلى كوفيد 19 كمرض يؤثر في الرئتين بشكل رئيسي، فإن بإمكانه إلحاق الضرر بالعديد من أعضاء الجسم الأخرى أيضًا. ويمكن أن يؤدي تضرر الأعضاء إلى زيادة خطر التعرض لمشاكل صحية طويلة الأمد. تشمل الأعضاء التي قد تتأثر بكوفيد 19: القلب. أظهرت الاختبارات التصويرية التي أُجريت بعد التعافي من كوفيد 19 بشهور حدوث ضرر طويل الأمد في عضلة القلب، حتى لدى الأشخاص الذين لم يصابوا إلا بأعراض كوفيد 19 خفيفة فقط. قد يزيد ذلك من خطر التعرض لفشل القلب أو مضاعفات قلبية أخرى في المستقبل. الرئتان. يمكن لنوع التهاب الرئة المرتبط عادة بكوفيد 19 أن يسبب تلفًا طويل الأمد في الأكياس الهوائية الصغيرة (الأسناخ) في الرئة. يمكن للأنسجة المتندّبة الناتجة عن ذلك أن تؤدي إلى مشاكل تنفسية طويلة الأمد. </vt:lpstr>
      <vt:lpstr>الدماغ: حتى اليافعون قد يصابون بعدة حالات دماغية نتيجة لكوفيد 19، ومنها السكتات الدماغية والتشنجات ومتلازمة غيان-باريه، وهي حالة تسبب شللًا مؤقتًا. كما يمكن أن يؤدي كوفيد 19 إلى زيادة خطر الإصابة بداء باركينسون وداء الزهايمر.  يصاب بعض البالغين والأطفال بمتلازمة التهاب الأجهزة المتعددة بعد العدوى بكوفيد 19. وتصحبُ هذه الحالة التهابات شديدة في بعض الأعضاء والأنسجة. </vt:lpstr>
      <vt:lpstr>مشكلات الجلطات الدموية والأوعية الدموية  يمكن أن يزيد كوفيد 19 من احتمال تَكتُّل خلايا الدم وتكوين الجلطات. رغم أن الجلطات الكبيرة يمكن أن تسبب النوبات القلبية والسكتات الدماغية، يُعتقَد أن أغلب الضرر الذي يصيب القلب نتيجة لفيروس كوفيد 19 سببه جلطات صغيرة تسد الأوعية الدموية الدقيقة (الشعيرات الدموية) في عضلة القلب. من الأعضاء الأخرى التي تتأثر بالجلطات الدموية الرئتان والساقان والكبد والكليتان. يمكن أن يؤدي كوفيد 19 أيضًا إلى إضعاف الأوعية الدموية وأحداث تسريب فيها، الأمر الذي قد يُسْهم في حدوث مشاكل طويلة الأمد في الكبد والكلى </vt:lpstr>
      <vt:lpstr>مشكلات متعلقة بالمزاج والإرهاق عادة ما تستدعي إصابات كوفيد 19 التي تتسم بشدة الأعراض الإدخال إلى قسم العناية المركزة في المستشفى، حيث يُزوَّد المرضى بأجهزة لمساعدتهم على التنفس. إن مجرد المرور بهذه التجربة والنجاة منها كفيل بزيادة احتمال إصابة الشخص بمتلازمة الكرْب التالي للرضح، والاكتئاب، والقلق. بسبب صعوبة التنبؤ بآثار كوفيد 19 طويلة الأمد، فإن العلماء يعكفون على دراسة الآثار طويلة الأمد لفيروسات مرتبطة به، مثل الفيروس المسبب للالتهاب التنفسي الحاد الوخيم (سارز). أصيب كثيرٌ من الأشخاص الذين تعافوا من سارز لاحقًا بمتلازمة الإرهاق المزمن، وهو اضطراب معقّد يتصف بالإرهاق الشديد الذي يتفاقم مع النشاط البدني أو الذهني، ولا يتحسن بالاستراحة. قد ينطبق ذات الأمر على الأشخاص الذين أصيبوا بكوفيد 19. </vt:lpstr>
      <vt:lpstr>Slide 20</vt:lpstr>
      <vt:lpstr>شكرا لحسن اصغائكم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hamad</dc:creator>
  <cp:lastModifiedBy>hamad</cp:lastModifiedBy>
  <cp:revision>22</cp:revision>
  <dcterms:created xsi:type="dcterms:W3CDTF">2021-04-25T23:06:59Z</dcterms:created>
  <dcterms:modified xsi:type="dcterms:W3CDTF">2021-04-26T16:31:34Z</dcterms:modified>
</cp:coreProperties>
</file>