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14"/>
  </p:notesMasterIdLst>
  <p:handoutMasterIdLst>
    <p:handoutMasterId r:id="rId15"/>
  </p:handoutMasterIdLst>
  <p:sldIdLst>
    <p:sldId id="256" r:id="rId2"/>
    <p:sldId id="267" r:id="rId3"/>
    <p:sldId id="274" r:id="rId4"/>
    <p:sldId id="275" r:id="rId5"/>
    <p:sldId id="276" r:id="rId6"/>
    <p:sldId id="277" r:id="rId7"/>
    <p:sldId id="278" r:id="rId8"/>
    <p:sldId id="269" r:id="rId9"/>
    <p:sldId id="270" r:id="rId10"/>
    <p:sldId id="271" r:id="rId11"/>
    <p:sldId id="272" r:id="rId12"/>
    <p:sldId id="273" r:id="rId13"/>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2160" autoAdjust="0"/>
  </p:normalViewPr>
  <p:slideViewPr>
    <p:cSldViewPr snapToGrid="0">
      <p:cViewPr varScale="1">
        <p:scale>
          <a:sx n="78" d="100"/>
          <a:sy n="78" d="100"/>
        </p:scale>
        <p:origin x="198" y="84"/>
      </p:cViewPr>
      <p:guideLst>
        <p:guide pos="3840"/>
        <p:guide orient="horz" pos="2160"/>
      </p:guideLst>
    </p:cSldViewPr>
  </p:slideViewPr>
  <p:notesTextViewPr>
    <p:cViewPr>
      <p:scale>
        <a:sx n="1" d="1"/>
        <a:sy n="1" d="1"/>
      </p:scale>
      <p:origin x="0" y="0"/>
    </p:cViewPr>
  </p:notesTextViewPr>
  <p:notesViewPr>
    <p:cSldViewPr snapToGrid="0">
      <p:cViewPr varScale="1">
        <p:scale>
          <a:sx n="88" d="100"/>
          <a:sy n="88" d="100"/>
        </p:scale>
        <p:origin x="316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handoutMaster" Target="handoutMasters/handout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93581"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10697" y="0"/>
            <a:ext cx="2971800" cy="458788"/>
          </a:xfrm>
          <a:prstGeom prst="rect">
            <a:avLst/>
          </a:prstGeom>
        </p:spPr>
        <p:txBody>
          <a:bodyPr vert="horz" lIns="91440" tIns="45720" rIns="91440" bIns="45720" rtlCol="1"/>
          <a:lstStyle>
            <a:lvl1pPr algn="r" rtl="1">
              <a:defRPr sz="1200"/>
            </a:lvl1pPr>
          </a:lstStyle>
          <a:p>
            <a:pPr algn="l" rtl="1"/>
            <a:fld id="{429C6765-6EEE-4EA3-8451-8D20CA027BFC}" type="datetime1">
              <a:rPr lang="ar-SA" smtClean="0"/>
              <a:pPr algn="l" rtl="1"/>
              <a:t>16/09/1442</a:t>
            </a:fld>
            <a:endParaRPr lang="ar-SA" dirty="0"/>
          </a:p>
        </p:txBody>
      </p:sp>
      <p:sp>
        <p:nvSpPr>
          <p:cNvPr id="4" name="عنصر نائب للتذييل 3"/>
          <p:cNvSpPr>
            <a:spLocks noGrp="1"/>
          </p:cNvSpPr>
          <p:nvPr>
            <p:ph type="ftr" sz="quarter" idx="2"/>
          </p:nvPr>
        </p:nvSpPr>
        <p:spPr>
          <a:xfrm>
            <a:off x="3893581"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10700" y="8685213"/>
            <a:ext cx="2971800" cy="458787"/>
          </a:xfrm>
          <a:prstGeom prst="rect">
            <a:avLst/>
          </a:prstGeom>
        </p:spPr>
        <p:txBody>
          <a:bodyPr vert="horz" lIns="91440" tIns="45720" rIns="91440" bIns="45720" rtlCol="1" anchor="b"/>
          <a:lstStyle>
            <a:lvl1pPr algn="r" rtl="1">
              <a:defRPr sz="1200"/>
            </a:lvl1pPr>
          </a:lstStyle>
          <a:p>
            <a:pPr algn="l" rtl="1"/>
            <a:fld id="{5DE4C80B-8910-445E-8D30-7A590951118B}" type="slidenum">
              <a:rPr lang="ar-SA"/>
              <a:pPr algn="l" rtl="1"/>
              <a:t>‹#›</a:t>
            </a:fld>
            <a:endParaRPr lang="ar-SA" dirty="0"/>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93581"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idx="1"/>
          </p:nvPr>
        </p:nvSpPr>
        <p:spPr>
          <a:xfrm>
            <a:off x="10701" y="0"/>
            <a:ext cx="2971800" cy="458788"/>
          </a:xfrm>
          <a:prstGeom prst="rect">
            <a:avLst/>
          </a:prstGeom>
        </p:spPr>
        <p:txBody>
          <a:bodyPr vert="horz" lIns="91440" tIns="45720" rIns="91440" bIns="45720" rtlCol="1"/>
          <a:lstStyle>
            <a:lvl1pPr algn="l" rtl="1">
              <a:defRPr sz="1200"/>
            </a:lvl1pPr>
          </a:lstStyle>
          <a:p>
            <a:fld id="{D3C8F815-D4A2-4D95-B657-AA8B2C441FEB}" type="datetime1">
              <a:rPr lang="ar-SA" smtClean="0"/>
              <a:pPr/>
              <a:t>16/09/1442</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93585"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7" name="عنصر نائب لرقم الشريحة 6"/>
          <p:cNvSpPr>
            <a:spLocks noGrp="1"/>
          </p:cNvSpPr>
          <p:nvPr>
            <p:ph type="sldNum" sz="quarter" idx="5"/>
          </p:nvPr>
        </p:nvSpPr>
        <p:spPr>
          <a:xfrm>
            <a:off x="10700" y="8685213"/>
            <a:ext cx="2971800" cy="458787"/>
          </a:xfrm>
          <a:prstGeom prst="rect">
            <a:avLst/>
          </a:prstGeom>
        </p:spPr>
        <p:txBody>
          <a:bodyPr vert="horz" lIns="91440" tIns="45720" rIns="91440" bIns="45720" rtlCol="1" anchor="b"/>
          <a:lstStyle>
            <a:lvl1pPr algn="l" rtl="1">
              <a:defRPr sz="1200"/>
            </a:lvl1pPr>
          </a:lstStyle>
          <a:p>
            <a:fld id="{5D81F1E7-4EFD-4BFF-B438-FCD52FD36B17}" type="slidenum">
              <a:rPr lang="ar-SA" smtClean="0"/>
              <a:pPr/>
              <a:t>‹#›</a:t>
            </a:fld>
            <a:endParaRPr lang="ar-SA" dirty="0"/>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D81F1E7-4EFD-4BFF-B438-FCD52FD36B17}" type="slidenum">
              <a:rPr lang="ar-SA" smtClean="0"/>
              <a:pPr/>
              <a:t>1</a:t>
            </a:fld>
            <a:endParaRPr lang="ar-SA" dirty="0"/>
          </a:p>
        </p:txBody>
      </p:sp>
    </p:spTree>
    <p:extLst>
      <p:ext uri="{BB962C8B-B14F-4D97-AF65-F5344CB8AC3E}">
        <p14:creationId xmlns:p14="http://schemas.microsoft.com/office/powerpoint/2010/main" val="3706083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ar-SA"/>
              <a:t>انقر لتحرير نمط العنوان الرئيسي</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264D61F-EA64-4AD2-85B7-4AFDD3D5E197}" type="datetime1">
              <a:rPr lang="ar-SA" smtClean="0"/>
              <a:t>16/09/1442</a:t>
            </a:fld>
            <a:endParaRPr lang="ar-SA"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ar-SA"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F4C9F40-B079-4B71-A627-7266DFEA7F03}" type="slidenum">
              <a:rPr lang="ar-SA" smtClean="0"/>
              <a:pPr/>
              <a:t>‹#›</a:t>
            </a:fld>
            <a:endParaRPr lang="ar-SA"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995516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264D61F-EA64-4AD2-85B7-4AFDD3D5E197}" type="datetime1">
              <a:rPr lang="ar-SA" smtClean="0"/>
              <a:t>16/09/1442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31974953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264D61F-EA64-4AD2-85B7-4AFDD3D5E197}" type="datetime1">
              <a:rPr lang="ar-SA" smtClean="0"/>
              <a:t>16/09/1442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18853667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ar-SA"/>
              <a:t>انقر لتحرير نمط العنوان الرئيسي</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264D61F-EA64-4AD2-85B7-4AFDD3D5E197}" type="datetime1">
              <a:rPr lang="ar-SA" smtClean="0"/>
              <a:t>16/09/1442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F4C9F40-B079-4B71-A627-7266DFEA7F03}" type="slidenum">
              <a:rPr lang="ar-SA" smtClean="0"/>
              <a:pPr/>
              <a:t>‹#›</a:t>
            </a:fld>
            <a:endParaRPr lang="ar-SA"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8119191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264D61F-EA64-4AD2-85B7-4AFDD3D5E197}" type="datetime1">
              <a:rPr lang="ar-SA" smtClean="0"/>
              <a:t>16/09/1442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327398470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ar-SA"/>
              <a:t>انقر لتحرير نمط العنوان الرئيسي</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5264D61F-EA64-4AD2-85B7-4AFDD3D5E197}" type="datetime1">
              <a:rPr lang="ar-SA" smtClean="0"/>
              <a:t>16/09/1442</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292511310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ar-SA"/>
              <a:t>انقر لتحرير نمط العنوان الرئيسي</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3" name="Date Placeholder 2"/>
          <p:cNvSpPr>
            <a:spLocks noGrp="1"/>
          </p:cNvSpPr>
          <p:nvPr>
            <p:ph type="dt" sz="half" idx="10"/>
          </p:nvPr>
        </p:nvSpPr>
        <p:spPr/>
        <p:txBody>
          <a:bodyPr/>
          <a:lstStyle/>
          <a:p>
            <a:fld id="{5264D61F-EA64-4AD2-85B7-4AFDD3D5E197}" type="datetime1">
              <a:rPr lang="ar-SA" smtClean="0"/>
              <a:t>16/09/1442</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32578932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ar-SA"/>
              <a:t>انقر لتحرير نمط العنوان الرئيسي</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264D61F-EA64-4AD2-85B7-4AFDD3D5E197}" type="datetime1">
              <a:rPr lang="ar-SA" smtClean="0"/>
              <a:t>16/09/1442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354482902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ar-SA"/>
              <a:t>انقر لتحرير نمط العنوان الرئيسي</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264D61F-EA64-4AD2-85B7-4AFDD3D5E197}" type="datetime1">
              <a:rPr lang="ar-SA" smtClean="0"/>
              <a:t>16/09/1442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95172566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فارغ">
    <p:spTree>
      <p:nvGrpSpPr>
        <p:cNvPr id="1" name=""/>
        <p:cNvGrpSpPr/>
        <p:nvPr/>
      </p:nvGrpSpPr>
      <p:grpSpPr>
        <a:xfrm>
          <a:off x="0" y="0"/>
          <a:ext cx="0" cy="0"/>
          <a:chOff x="0" y="0"/>
          <a:chExt cx="0" cy="0"/>
        </a:xfrm>
      </p:grpSpPr>
      <p:sp>
        <p:nvSpPr>
          <p:cNvPr id="4" name="عنصر نائب لرقم الشريحة 1"/>
          <p:cNvSpPr>
            <a:spLocks noGrp="1"/>
          </p:cNvSpPr>
          <p:nvPr>
            <p:ph type="sldNum" sz="quarter" idx="12"/>
          </p:nvPr>
        </p:nvSpPr>
        <p:spPr/>
        <p:txBody>
          <a:bodyPr rtlCol="1"/>
          <a:lstStyle/>
          <a:p>
            <a:pPr rtl="1"/>
            <a:fld id="{5F4C9F40-B079-4B71-A627-7266DFEA7F03}" type="slidenum">
              <a:rPr lang="ar-SA"/>
              <a:t>‹#›</a:t>
            </a:fld>
            <a:endParaRPr lang="ar-SA" dirty="0"/>
          </a:p>
        </p:txBody>
      </p:sp>
      <p:sp>
        <p:nvSpPr>
          <p:cNvPr id="2" name="عنصر نائب للتاريخ 3"/>
          <p:cNvSpPr>
            <a:spLocks noGrp="1"/>
          </p:cNvSpPr>
          <p:nvPr>
            <p:ph type="dt" sz="half" idx="10"/>
          </p:nvPr>
        </p:nvSpPr>
        <p:spPr/>
        <p:txBody>
          <a:bodyPr rtlCol="1"/>
          <a:lstStyle/>
          <a:p>
            <a:pPr rtl="1"/>
            <a:fld id="{68D0E235-B5F5-4CA9-B1FB-EB429F858519}" type="datetime1">
              <a:rPr lang="ar-SA" smtClean="0"/>
              <a:t>16/09/1442</a:t>
            </a:fld>
            <a:endParaRPr lang="ar-SA" dirty="0"/>
          </a:p>
        </p:txBody>
      </p:sp>
      <p:sp>
        <p:nvSpPr>
          <p:cNvPr id="5" name="عنصر نائب للتذييل 4"/>
          <p:cNvSpPr>
            <a:spLocks noGrp="1"/>
          </p:cNvSpPr>
          <p:nvPr>
            <p:ph type="ftr" sz="quarter" idx="11"/>
          </p:nvPr>
        </p:nvSpPr>
        <p:spPr>
          <a:xfrm>
            <a:off x="3300845" y="6394450"/>
            <a:ext cx="8100580" cy="274320"/>
          </a:xfrm>
          <a:prstGeom prst="rect">
            <a:avLst/>
          </a:prstGeom>
        </p:spPr>
        <p:txBody>
          <a:bodyPr rtlCol="1"/>
          <a:lstStyle>
            <a:lvl1pPr>
              <a:defRPr>
                <a:cs typeface="+mj-cs"/>
              </a:defRPr>
            </a:lvl1pPr>
          </a:lstStyle>
          <a:p>
            <a:endParaRPr lang="ar-SA"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5264D61F-EA64-4AD2-85B7-4AFDD3D5E197}" type="datetime1">
              <a:rPr lang="ar-SA" smtClean="0"/>
              <a:t>16/09/1442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14543297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5264D61F-EA64-4AD2-85B7-4AFDD3D5E197}" type="datetime1">
              <a:rPr lang="ar-SA" smtClean="0"/>
              <a:t>16/09/1442</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37000826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ar-SA"/>
              <a:t>انقر لتحرير نمط العنوان الرئيسي</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5264D61F-EA64-4AD2-85B7-4AFDD3D5E197}" type="datetime1">
              <a:rPr lang="ar-SA" smtClean="0"/>
              <a:t>16/09/1442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417288870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2" name="Content Placeholder 3"/>
          <p:cNvSpPr>
            <a:spLocks noGrp="1"/>
          </p:cNvSpPr>
          <p:nvPr>
            <p:ph sz="quarter" idx="13"/>
          </p:nvPr>
        </p:nvSpPr>
        <p:spPr>
          <a:xfrm>
            <a:off x="685802" y="2861733"/>
            <a:ext cx="5088712" cy="2512852"/>
          </a:xfrm>
        </p:spPr>
        <p:txBody>
          <a:bodyPr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3" name="Content Placeholder 5"/>
          <p:cNvSpPr>
            <a:spLocks noGrp="1"/>
          </p:cNvSpPr>
          <p:nvPr>
            <p:ph sz="quarter" idx="14"/>
          </p:nvPr>
        </p:nvSpPr>
        <p:spPr>
          <a:xfrm>
            <a:off x="5993969" y="2861733"/>
            <a:ext cx="5088713" cy="2512852"/>
          </a:xfrm>
        </p:spPr>
        <p:txBody>
          <a:bodyPr ancho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pPr rtl="1"/>
            <a:fld id="{2F22D08F-878A-4C44-B029-99A879A294E7}" type="datetime1">
              <a:rPr lang="ar-SA" smtClean="0"/>
              <a:t>16/09/1442</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pPr rtl="1"/>
            <a:fld id="{5F4C9F40-B079-4B71-A627-7266DFEA7F03}" type="slidenum">
              <a:rPr lang="ar-SA" smtClean="0"/>
              <a:t>‹#›</a:t>
            </a:fld>
            <a:endParaRPr lang="ar-SA" dirty="0"/>
          </a:p>
        </p:txBody>
      </p:sp>
    </p:spTree>
    <p:extLst>
      <p:ext uri="{BB962C8B-B14F-4D97-AF65-F5344CB8AC3E}">
        <p14:creationId xmlns:p14="http://schemas.microsoft.com/office/powerpoint/2010/main" val="399600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pPr rtl="1"/>
            <a:fld id="{77801713-9312-46BC-A926-1F203E7E18C1}" type="datetime1">
              <a:rPr lang="ar-SA" smtClean="0"/>
              <a:t>16/09/1442</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pPr rtl="1"/>
            <a:fld id="{5F4C9F40-B079-4B71-A627-7266DFEA7F03}" type="slidenum">
              <a:rPr lang="ar-SA" smtClean="0"/>
              <a:t>‹#›</a:t>
            </a:fld>
            <a:endParaRPr lang="ar-SA" dirty="0"/>
          </a:p>
        </p:txBody>
      </p:sp>
    </p:spTree>
    <p:extLst>
      <p:ext uri="{BB962C8B-B14F-4D97-AF65-F5344CB8AC3E}">
        <p14:creationId xmlns:p14="http://schemas.microsoft.com/office/powerpoint/2010/main" val="31367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1"/>
            <a:fld id="{68D0E235-B5F5-4CA9-B1FB-EB429F858519}" type="datetime1">
              <a:rPr lang="ar-SA" smtClean="0"/>
              <a:t>16/09/1442</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pPr rtl="1"/>
            <a:fld id="{5F4C9F40-B079-4B71-A627-7266DFEA7F03}" type="slidenum">
              <a:rPr lang="ar-SA" smtClean="0"/>
              <a:t>‹#›</a:t>
            </a:fld>
            <a:endParaRPr lang="ar-SA" dirty="0"/>
          </a:p>
        </p:txBody>
      </p:sp>
    </p:spTree>
    <p:extLst>
      <p:ext uri="{BB962C8B-B14F-4D97-AF65-F5344CB8AC3E}">
        <p14:creationId xmlns:p14="http://schemas.microsoft.com/office/powerpoint/2010/main" val="210528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ar-SA"/>
              <a:t>انقر لتحرير نمط العنوان الرئيسي</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5264D61F-EA64-4AD2-85B7-4AFDD3D5E197}" type="datetime1">
              <a:rPr lang="ar-SA" smtClean="0"/>
              <a:t>16/09/1442</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296869294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35E72C73-2D91-4E12-BA25-F0AA0C03599B}" type="datetimeFigureOut">
              <a:rPr lang="en-US" smtClean="0"/>
              <a:t>4/27/2021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40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jp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264D61F-EA64-4AD2-85B7-4AFDD3D5E197}" type="datetime1">
              <a:rPr lang="ar-SA" smtClean="0"/>
              <a:t>16/09/1442</a:t>
            </a:fld>
            <a:endParaRPr lang="ar-SA"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ar-SA"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F4C9F40-B079-4B71-A627-7266DFEA7F03}" type="slidenum">
              <a:rPr lang="ar-SA" smtClean="0"/>
              <a:pPr/>
              <a:t>‹#›</a:t>
            </a:fld>
            <a:endParaRPr lang="ar-SA" dirty="0"/>
          </a:p>
        </p:txBody>
      </p:sp>
    </p:spTree>
    <p:extLst>
      <p:ext uri="{BB962C8B-B14F-4D97-AF65-F5344CB8AC3E}">
        <p14:creationId xmlns:p14="http://schemas.microsoft.com/office/powerpoint/2010/main" val="5216971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5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العنوان الفرعي 2"/>
          <p:cNvSpPr>
            <a:spLocks noGrp="1"/>
          </p:cNvSpPr>
          <p:nvPr>
            <p:ph type="subTitle" idx="1"/>
          </p:nvPr>
        </p:nvSpPr>
        <p:spPr>
          <a:xfrm rot="21420000">
            <a:off x="1044668" y="670084"/>
            <a:ext cx="9708745" cy="3815784"/>
          </a:xfrm>
        </p:spPr>
        <p:txBody>
          <a:bodyPr rtlCol="1"/>
          <a:lstStyle/>
          <a:p>
            <a:pPr algn="ctr" rtl="1"/>
            <a:r>
              <a:rPr lang="ar-IQ" sz="3600" b="1" dirty="0">
                <a:solidFill>
                  <a:srgbClr val="C00000"/>
                </a:solidFill>
              </a:rPr>
              <a:t>المحاضرة الأولى</a:t>
            </a:r>
            <a:br>
              <a:rPr lang="ar-IQ" sz="3600" dirty="0">
                <a:solidFill>
                  <a:srgbClr val="C00000"/>
                </a:solidFill>
              </a:rPr>
            </a:br>
            <a:r>
              <a:rPr lang="ar-SA" sz="3600" b="1" dirty="0">
                <a:solidFill>
                  <a:srgbClr val="C00000"/>
                </a:solidFill>
              </a:rPr>
              <a:t>ما هو فيروس كورونا المستجد (السلالة التاجية الجديدة)</a:t>
            </a:r>
            <a:br>
              <a:rPr lang="ar-IQ" sz="3600" b="1" dirty="0">
                <a:solidFill>
                  <a:srgbClr val="C00000"/>
                </a:solidFill>
              </a:rPr>
            </a:br>
            <a:br>
              <a:rPr lang="en-US" sz="3600" dirty="0">
                <a:solidFill>
                  <a:srgbClr val="C00000"/>
                </a:solidFill>
              </a:rPr>
            </a:br>
            <a:r>
              <a:rPr lang="ar-IQ" sz="3600" b="1" dirty="0">
                <a:solidFill>
                  <a:srgbClr val="C00000"/>
                </a:solidFill>
              </a:rPr>
              <a:t>د . فراس محمد بشير الخشاب </a:t>
            </a:r>
            <a:br>
              <a:rPr lang="ar-IQ" sz="3600" b="1" dirty="0">
                <a:solidFill>
                  <a:srgbClr val="C00000"/>
                </a:solidFill>
              </a:rPr>
            </a:br>
            <a:r>
              <a:rPr lang="ar-IQ" sz="3600" b="1" dirty="0">
                <a:solidFill>
                  <a:srgbClr val="C00000"/>
                </a:solidFill>
              </a:rPr>
              <a:t>كلية التربية للبنات</a:t>
            </a:r>
            <a:br>
              <a:rPr lang="ar-IQ" sz="3600" b="1" dirty="0">
                <a:solidFill>
                  <a:srgbClr val="C00000"/>
                </a:solidFill>
              </a:rPr>
            </a:br>
            <a:r>
              <a:rPr lang="ar-IQ" sz="3600" b="1" dirty="0">
                <a:solidFill>
                  <a:srgbClr val="C00000"/>
                </a:solidFill>
              </a:rPr>
              <a:t>قسم علوم الحياة</a:t>
            </a:r>
            <a:endParaRPr lang="ar-SA" sz="3600" b="1" dirty="0">
              <a:solidFill>
                <a:srgbClr val="C00000"/>
              </a:solidFill>
            </a:endParaRP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69092" y="397538"/>
            <a:ext cx="10972800" cy="294440"/>
          </a:xfrm>
        </p:spPr>
        <p:txBody>
          <a:bodyPr>
            <a:normAutofit fontScale="90000"/>
          </a:bodyPr>
          <a:lstStyle/>
          <a:p>
            <a:pPr algn="ctr"/>
            <a:r>
              <a:rPr lang="ar-SA" sz="3200" b="1" dirty="0">
                <a:latin typeface="Times New Roman" panose="02020603050405020304" pitchFamily="18" charset="0"/>
                <a:cs typeface="Times New Roman" panose="02020603050405020304" pitchFamily="18" charset="0"/>
              </a:rPr>
              <a:t>أعراض الإصابة بفيروس كوفيد-1</a:t>
            </a:r>
            <a:r>
              <a:rPr lang="ar-IQ" sz="3200" b="1" dirty="0">
                <a:latin typeface="Times New Roman" panose="02020603050405020304" pitchFamily="18" charset="0"/>
                <a:cs typeface="Times New Roman" panose="02020603050405020304" pitchFamily="18" charset="0"/>
              </a:rPr>
              <a:t>9</a:t>
            </a:r>
            <a:endParaRPr lang="en-US" sz="3200" dirty="0"/>
          </a:p>
        </p:txBody>
      </p:sp>
      <p:sp>
        <p:nvSpPr>
          <p:cNvPr id="3" name="عنصر نائب للنص 2"/>
          <p:cNvSpPr>
            <a:spLocks noGrp="1"/>
          </p:cNvSpPr>
          <p:nvPr>
            <p:ph type="body" idx="1"/>
          </p:nvPr>
        </p:nvSpPr>
        <p:spPr>
          <a:xfrm>
            <a:off x="284205" y="803190"/>
            <a:ext cx="11145796" cy="4930345"/>
          </a:xfrm>
        </p:spPr>
        <p:txBody>
          <a:bodyPr>
            <a:noAutofit/>
          </a:bodyPr>
          <a:lstStyle/>
          <a:p>
            <a:pPr algn="just" rtl="1"/>
            <a:r>
              <a:rPr lang="ar-SA" sz="1400" dirty="0">
                <a:solidFill>
                  <a:schemeClr val="tx1"/>
                </a:solidFill>
                <a:cs typeface="+mj-cs"/>
              </a:rPr>
              <a:t>الأشخاص الأكبر سنًا عرضة بشكل أكبر لخطر الإصابة بأعراض </a:t>
            </a:r>
            <a:r>
              <a:rPr lang="ar-SA" sz="1400" dirty="0" err="1">
                <a:solidFill>
                  <a:schemeClr val="tx1"/>
                </a:solidFill>
                <a:cs typeface="+mj-cs"/>
              </a:rPr>
              <a:t>كوفيد</a:t>
            </a:r>
            <a:r>
              <a:rPr lang="ar-SA" sz="1400" dirty="0">
                <a:solidFill>
                  <a:schemeClr val="tx1"/>
                </a:solidFill>
                <a:cs typeface="+mj-cs"/>
              </a:rPr>
              <a:t> 19 خطيرة، ويزداد ذلك الخطر كلما تقدم الشخص في العمر. قد يكون المصابون بحالات طبية أصلًا أكثر عرضة للإصابة بأعراض خطيرة. من أمثلة الحالات الصحية الخطيرة التي ترفع احتمال إصابتك بأعراض </a:t>
            </a:r>
            <a:r>
              <a:rPr lang="ar-SA" sz="1400" dirty="0" err="1">
                <a:solidFill>
                  <a:schemeClr val="tx1"/>
                </a:solidFill>
                <a:cs typeface="+mj-cs"/>
              </a:rPr>
              <a:t>كوفيد</a:t>
            </a:r>
            <a:r>
              <a:rPr lang="ar-SA" sz="1400" dirty="0">
                <a:solidFill>
                  <a:schemeClr val="tx1"/>
                </a:solidFill>
                <a:cs typeface="+mj-cs"/>
              </a:rPr>
              <a:t> 19 خطيرة:</a:t>
            </a:r>
            <a:endParaRPr lang="en-US" sz="1400" dirty="0">
              <a:solidFill>
                <a:schemeClr val="tx1"/>
              </a:solidFill>
              <a:cs typeface="+mj-cs"/>
            </a:endParaRPr>
          </a:p>
          <a:p>
            <a:pPr lvl="0" algn="just" rtl="1"/>
            <a:r>
              <a:rPr lang="ar-SA" sz="1400" dirty="0">
                <a:solidFill>
                  <a:schemeClr val="tx1"/>
                </a:solidFill>
                <a:cs typeface="+mj-cs"/>
              </a:rPr>
              <a:t>أمراض القلب الخطيرة، مثل فشل القلب، أو مرض الشريان التاجي، أو اعتلال عضلة القلب</a:t>
            </a:r>
            <a:r>
              <a:rPr lang="ar-IQ" sz="1400" dirty="0">
                <a:solidFill>
                  <a:schemeClr val="tx1"/>
                </a:solidFill>
                <a:cs typeface="+mj-cs"/>
              </a:rPr>
              <a:t>/</a:t>
            </a:r>
            <a:r>
              <a:rPr lang="ar-SA" sz="1400" dirty="0">
                <a:solidFill>
                  <a:schemeClr val="tx1"/>
                </a:solidFill>
                <a:cs typeface="+mj-cs"/>
              </a:rPr>
              <a:t>السرطان</a:t>
            </a:r>
            <a:r>
              <a:rPr lang="ar-IQ" sz="1400" dirty="0">
                <a:solidFill>
                  <a:schemeClr val="tx1"/>
                </a:solidFill>
                <a:cs typeface="+mj-cs"/>
              </a:rPr>
              <a:t>/ </a:t>
            </a:r>
            <a:r>
              <a:rPr lang="ar-SA" sz="1400" dirty="0">
                <a:solidFill>
                  <a:schemeClr val="tx1"/>
                </a:solidFill>
                <a:cs typeface="+mj-cs"/>
              </a:rPr>
              <a:t>داء الانسداد الرئوي المزمن</a:t>
            </a:r>
            <a:endParaRPr lang="en-US" sz="1400" dirty="0">
              <a:solidFill>
                <a:schemeClr val="tx1"/>
              </a:solidFill>
              <a:cs typeface="+mj-cs"/>
            </a:endParaRPr>
          </a:p>
          <a:p>
            <a:pPr lvl="0" algn="just" rtl="1"/>
            <a:r>
              <a:rPr lang="ar-SA" sz="1400" dirty="0">
                <a:solidFill>
                  <a:schemeClr val="tx1"/>
                </a:solidFill>
                <a:cs typeface="+mj-cs"/>
              </a:rPr>
              <a:t>السكري من النوع الثاني</a:t>
            </a:r>
            <a:r>
              <a:rPr lang="ar-IQ" sz="1400" dirty="0">
                <a:solidFill>
                  <a:schemeClr val="tx1"/>
                </a:solidFill>
                <a:cs typeface="+mj-cs"/>
              </a:rPr>
              <a:t>/</a:t>
            </a:r>
            <a:r>
              <a:rPr lang="ar-SA" sz="1400" dirty="0">
                <a:solidFill>
                  <a:schemeClr val="tx1"/>
                </a:solidFill>
                <a:cs typeface="+mj-cs"/>
              </a:rPr>
              <a:t>السمنة أو السمنة المفرطة</a:t>
            </a:r>
            <a:r>
              <a:rPr lang="ar-IQ" sz="1400" dirty="0">
                <a:solidFill>
                  <a:schemeClr val="tx1"/>
                </a:solidFill>
                <a:cs typeface="+mj-cs"/>
              </a:rPr>
              <a:t>/</a:t>
            </a:r>
            <a:r>
              <a:rPr lang="ar-SA" sz="1400" dirty="0">
                <a:solidFill>
                  <a:schemeClr val="tx1"/>
                </a:solidFill>
                <a:cs typeface="+mj-cs"/>
              </a:rPr>
              <a:t>التدخين</a:t>
            </a:r>
            <a:r>
              <a:rPr lang="ar-IQ" sz="1400" dirty="0">
                <a:solidFill>
                  <a:schemeClr val="tx1"/>
                </a:solidFill>
                <a:cs typeface="+mj-cs"/>
              </a:rPr>
              <a:t>/</a:t>
            </a:r>
            <a:r>
              <a:rPr lang="ar-SA" sz="1400" dirty="0">
                <a:solidFill>
                  <a:schemeClr val="tx1"/>
                </a:solidFill>
                <a:cs typeface="+mj-cs"/>
              </a:rPr>
              <a:t>مرض الكلى المزمن</a:t>
            </a:r>
            <a:r>
              <a:rPr lang="ar-IQ" sz="1400" dirty="0">
                <a:solidFill>
                  <a:schemeClr val="tx1"/>
                </a:solidFill>
                <a:cs typeface="+mj-cs"/>
              </a:rPr>
              <a:t>/</a:t>
            </a:r>
            <a:r>
              <a:rPr lang="ar-SA" sz="1400" dirty="0">
                <a:solidFill>
                  <a:schemeClr val="tx1"/>
                </a:solidFill>
                <a:cs typeface="+mj-cs"/>
              </a:rPr>
              <a:t>مرض الخلايا المنجلية</a:t>
            </a:r>
            <a:r>
              <a:rPr lang="ar-IQ" sz="1400" dirty="0">
                <a:solidFill>
                  <a:schemeClr val="tx1"/>
                </a:solidFill>
                <a:cs typeface="+mj-cs"/>
              </a:rPr>
              <a:t>/</a:t>
            </a:r>
            <a:r>
              <a:rPr lang="ar-SA" sz="1400" dirty="0">
                <a:solidFill>
                  <a:schemeClr val="tx1"/>
                </a:solidFill>
                <a:cs typeface="+mj-cs"/>
              </a:rPr>
              <a:t>ضعف جهاز المناعة بسبب عمليات زرع الأعضاء </a:t>
            </a:r>
            <a:r>
              <a:rPr lang="ar-IQ" sz="1400" dirty="0">
                <a:solidFill>
                  <a:schemeClr val="tx1"/>
                </a:solidFill>
                <a:cs typeface="+mj-cs"/>
              </a:rPr>
              <a:t>/ </a:t>
            </a:r>
            <a:r>
              <a:rPr lang="ar-SA" sz="1400" dirty="0">
                <a:solidFill>
                  <a:schemeClr val="tx1"/>
                </a:solidFill>
                <a:cs typeface="+mj-cs"/>
              </a:rPr>
              <a:t>الحمل</a:t>
            </a:r>
            <a:endParaRPr lang="en-US" sz="1400" dirty="0">
              <a:solidFill>
                <a:schemeClr val="tx1"/>
              </a:solidFill>
              <a:cs typeface="+mj-cs"/>
            </a:endParaRPr>
          </a:p>
          <a:p>
            <a:pPr algn="just" rtl="1"/>
            <a:r>
              <a:rPr lang="ar-SA" sz="1400" dirty="0">
                <a:solidFill>
                  <a:schemeClr val="tx1"/>
                </a:solidFill>
                <a:cs typeface="+mj-cs"/>
              </a:rPr>
              <a:t>هناك حالات أخرى ترفع احتمال الإصابة بأعراض خطيرة، مثل:</a:t>
            </a:r>
            <a:endParaRPr lang="en-US" sz="1400" dirty="0">
              <a:solidFill>
                <a:schemeClr val="tx1"/>
              </a:solidFill>
              <a:cs typeface="+mj-cs"/>
            </a:endParaRPr>
          </a:p>
          <a:p>
            <a:pPr lvl="0" algn="just" rtl="1"/>
            <a:r>
              <a:rPr lang="ar-SA" sz="1400" dirty="0">
                <a:solidFill>
                  <a:schemeClr val="tx1"/>
                </a:solidFill>
                <a:cs typeface="+mj-cs"/>
              </a:rPr>
              <a:t>الربو</a:t>
            </a:r>
            <a:r>
              <a:rPr lang="ar-IQ" sz="1400" dirty="0">
                <a:solidFill>
                  <a:schemeClr val="tx1"/>
                </a:solidFill>
                <a:cs typeface="+mj-cs"/>
              </a:rPr>
              <a:t>/ا</a:t>
            </a:r>
            <a:r>
              <a:rPr lang="ar-SA" sz="1400" dirty="0">
                <a:solidFill>
                  <a:schemeClr val="tx1"/>
                </a:solidFill>
                <a:cs typeface="+mj-cs"/>
              </a:rPr>
              <a:t>مر</a:t>
            </a:r>
            <a:r>
              <a:rPr lang="ar-IQ" sz="1400" dirty="0">
                <a:solidFill>
                  <a:schemeClr val="tx1"/>
                </a:solidFill>
                <a:cs typeface="+mj-cs"/>
              </a:rPr>
              <a:t>ا</a:t>
            </a:r>
            <a:r>
              <a:rPr lang="ar-SA" sz="1400" dirty="0">
                <a:solidFill>
                  <a:schemeClr val="tx1"/>
                </a:solidFill>
                <a:cs typeface="+mj-cs"/>
              </a:rPr>
              <a:t>ض الكب</a:t>
            </a:r>
            <a:r>
              <a:rPr lang="ar-IQ" sz="1400" dirty="0">
                <a:solidFill>
                  <a:schemeClr val="tx1"/>
                </a:solidFill>
                <a:cs typeface="+mj-cs"/>
              </a:rPr>
              <a:t>د /</a:t>
            </a:r>
            <a:r>
              <a:rPr lang="ar-SA" sz="1400" dirty="0">
                <a:solidFill>
                  <a:schemeClr val="tx1"/>
                </a:solidFill>
                <a:cs typeface="+mj-cs"/>
              </a:rPr>
              <a:t>أمراض الرئة المزمنة، مثل التليف الكيسي أو التليف الرئوي</a:t>
            </a:r>
            <a:r>
              <a:rPr lang="ar-IQ" sz="1400" dirty="0">
                <a:solidFill>
                  <a:schemeClr val="tx1"/>
                </a:solidFill>
                <a:cs typeface="+mj-cs"/>
              </a:rPr>
              <a:t>/</a:t>
            </a:r>
            <a:r>
              <a:rPr lang="ar-SA" sz="1400" dirty="0">
                <a:solidFill>
                  <a:schemeClr val="tx1"/>
                </a:solidFill>
                <a:cs typeface="+mj-cs"/>
              </a:rPr>
              <a:t>الحالات الطبية المتعلقة بالدماغ والجهاز العصبي</a:t>
            </a:r>
            <a:endParaRPr lang="en-US" sz="1400" dirty="0">
              <a:solidFill>
                <a:schemeClr val="tx1"/>
              </a:solidFill>
              <a:cs typeface="+mj-cs"/>
            </a:endParaRPr>
          </a:p>
          <a:p>
            <a:pPr lvl="0" algn="just" rtl="1"/>
            <a:r>
              <a:rPr lang="ar-SA" sz="1400" dirty="0">
                <a:solidFill>
                  <a:schemeClr val="tx1"/>
                </a:solidFill>
                <a:cs typeface="+mj-cs"/>
              </a:rPr>
              <a:t>ضعف جهاز المناعة بسبب زراعة نخاع العظم، أو فيروس نقص المناعة البشري، أو بعض الأدوية</a:t>
            </a:r>
            <a:endParaRPr lang="en-US" sz="1400" dirty="0">
              <a:solidFill>
                <a:schemeClr val="tx1"/>
              </a:solidFill>
              <a:cs typeface="+mj-cs"/>
            </a:endParaRPr>
          </a:p>
          <a:p>
            <a:pPr lvl="0" algn="just" rtl="1"/>
            <a:r>
              <a:rPr lang="ar-SA" sz="1400" dirty="0">
                <a:solidFill>
                  <a:schemeClr val="tx1"/>
                </a:solidFill>
                <a:cs typeface="+mj-cs"/>
              </a:rPr>
              <a:t>السكري من النوع الأول</a:t>
            </a:r>
            <a:endParaRPr lang="en-US" sz="1400" dirty="0">
              <a:solidFill>
                <a:schemeClr val="tx1"/>
              </a:solidFill>
              <a:cs typeface="+mj-cs"/>
            </a:endParaRPr>
          </a:p>
          <a:p>
            <a:pPr lvl="0" algn="just" rtl="1"/>
            <a:r>
              <a:rPr lang="ar-SA" sz="1400" dirty="0">
                <a:solidFill>
                  <a:schemeClr val="tx1"/>
                </a:solidFill>
                <a:cs typeface="+mj-cs"/>
              </a:rPr>
              <a:t>ارتفاع ضغط الدم</a:t>
            </a:r>
            <a:endParaRPr lang="en-US" sz="1400" dirty="0">
              <a:solidFill>
                <a:schemeClr val="tx1"/>
              </a:solidFill>
              <a:cs typeface="+mj-cs"/>
            </a:endParaRPr>
          </a:p>
          <a:p>
            <a:pPr algn="just" rtl="1"/>
            <a:r>
              <a:rPr lang="ar-SA" sz="1400" dirty="0">
                <a:solidFill>
                  <a:schemeClr val="tx1"/>
                </a:solidFill>
                <a:cs typeface="+mj-cs"/>
              </a:rPr>
              <a:t>وفي الحالات الشديدة، يُمكن للمرض أن يتسبب بالتهاب الرئة أو صعوبة التنفس، كما يُمكن أن يتسبّب بالوفاة في حالاتٍ أقل</a:t>
            </a:r>
            <a:r>
              <a:rPr lang="en-US" sz="1400" dirty="0">
                <a:solidFill>
                  <a:schemeClr val="tx1"/>
                </a:solidFill>
                <a:cs typeface="+mj-cs"/>
              </a:rPr>
              <a:t>.</a:t>
            </a:r>
          </a:p>
          <a:p>
            <a:pPr algn="just" rtl="1"/>
            <a:r>
              <a:rPr lang="ar-SA" sz="1600" b="1" dirty="0">
                <a:solidFill>
                  <a:srgbClr val="FF0000"/>
                </a:solidFill>
                <a:cs typeface="+mj-cs"/>
              </a:rPr>
              <a:t>يسبّب مرض  </a:t>
            </a:r>
            <a:r>
              <a:rPr lang="en-US" sz="1600" b="1" dirty="0">
                <a:solidFill>
                  <a:srgbClr val="FF0000"/>
                </a:solidFill>
                <a:cs typeface="+mj-cs"/>
              </a:rPr>
              <a:t>Covid-19</a:t>
            </a:r>
            <a:r>
              <a:rPr lang="ar-SA" sz="1600" b="1" dirty="0">
                <a:solidFill>
                  <a:srgbClr val="FF0000"/>
                </a:solidFill>
                <a:cs typeface="+mj-cs"/>
              </a:rPr>
              <a:t> الحمّى  وذلك عندما يكافح جهاز المناعة الفيروس للتّخلّص منه وفي الحالات الشّديدة والحادّة، يمكن لجهاز المناعة أن يستجيب بشكل مفرط ويقوم بمهاجمة الخلايا الرّئويّة. تبدأ الرّئتان بالامتلاء بالسّوائل وبالخلايا الّتي تحتضر، ممّا يجعل التّنفّس مهمّة صعبة.  يمكن أن تؤدّي نسبة صغيرة من العدوى إلى متلازمة الضّائقة التّنفّسيّة الحادّة، وحتّى الموت  </a:t>
            </a:r>
            <a:endParaRPr lang="en-US" sz="1600" b="1" dirty="0">
              <a:solidFill>
                <a:srgbClr val="FF0000"/>
              </a:solidFill>
              <a:cs typeface="+mj-cs"/>
            </a:endParaRPr>
          </a:p>
          <a:p>
            <a:pPr algn="just" rtl="1"/>
            <a:endParaRPr lang="en-US" sz="1400" dirty="0">
              <a:solidFill>
                <a:schemeClr val="tx1"/>
              </a:solidFill>
              <a:cs typeface="+mj-cs"/>
            </a:endParaRPr>
          </a:p>
          <a:p>
            <a:pPr algn="r" rtl="1"/>
            <a:endParaRPr lang="en-US" sz="1400" dirty="0">
              <a:solidFill>
                <a:schemeClr val="tx1"/>
              </a:solidFill>
              <a:cs typeface="+mj-cs"/>
            </a:endParaRPr>
          </a:p>
        </p:txBody>
      </p:sp>
    </p:spTree>
    <p:extLst>
      <p:ext uri="{BB962C8B-B14F-4D97-AF65-F5344CB8AC3E}">
        <p14:creationId xmlns:p14="http://schemas.microsoft.com/office/powerpoint/2010/main" val="144093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43233" y="199831"/>
            <a:ext cx="10972800" cy="553931"/>
          </a:xfrm>
        </p:spPr>
        <p:txBody>
          <a:bodyPr>
            <a:normAutofit/>
          </a:bodyPr>
          <a:lstStyle/>
          <a:p>
            <a:pPr algn="ctr"/>
            <a:r>
              <a:rPr lang="ar-SA" sz="3200" b="1" dirty="0">
                <a:latin typeface="Times New Roman" panose="02020603050405020304" pitchFamily="18" charset="0"/>
                <a:cs typeface="Times New Roman" panose="02020603050405020304" pitchFamily="18" charset="0"/>
              </a:rPr>
              <a:t>أعراض الإصابة بفيروس كوفيد-1</a:t>
            </a:r>
            <a:r>
              <a:rPr lang="ar-IQ" sz="3200" b="1" dirty="0">
                <a:latin typeface="Times New Roman" panose="02020603050405020304" pitchFamily="18" charset="0"/>
                <a:cs typeface="Times New Roman" panose="02020603050405020304" pitchFamily="18" charset="0"/>
              </a:rPr>
              <a:t>9</a:t>
            </a:r>
            <a:endParaRPr lang="en-US" sz="3200" dirty="0"/>
          </a:p>
        </p:txBody>
      </p:sp>
      <p:sp>
        <p:nvSpPr>
          <p:cNvPr id="3" name="عنصر نائب للنص 2"/>
          <p:cNvSpPr>
            <a:spLocks noGrp="1"/>
          </p:cNvSpPr>
          <p:nvPr>
            <p:ph type="body" idx="1"/>
          </p:nvPr>
        </p:nvSpPr>
        <p:spPr>
          <a:xfrm>
            <a:off x="603250" y="988542"/>
            <a:ext cx="10972800" cy="1643448"/>
          </a:xfrm>
        </p:spPr>
        <p:txBody>
          <a:bodyPr/>
          <a:lstStyle/>
          <a:p>
            <a:pPr algn="just" rtl="1"/>
            <a:r>
              <a:rPr lang="ar-SA" b="1" dirty="0">
                <a:solidFill>
                  <a:schemeClr val="tx1"/>
                </a:solidFill>
                <a:latin typeface="Times New Roman" panose="02020603050405020304" pitchFamily="18" charset="0"/>
                <a:cs typeface="Times New Roman" panose="02020603050405020304" pitchFamily="18" charset="0"/>
              </a:rPr>
              <a:t>تتشابه هذه الأعراض مع أعراض الإنفلونزا أو الزكام العادي </a:t>
            </a:r>
            <a:r>
              <a:rPr lang="ar-IQ" b="1" dirty="0">
                <a:solidFill>
                  <a:schemeClr val="tx1"/>
                </a:solidFill>
                <a:latin typeface="Times New Roman" panose="02020603050405020304" pitchFamily="18" charset="0"/>
                <a:cs typeface="Times New Roman" panose="02020603050405020304" pitchFamily="18" charset="0"/>
              </a:rPr>
              <a:t>والحساسية</a:t>
            </a:r>
            <a:r>
              <a:rPr lang="ar-SA" b="1" dirty="0">
                <a:solidFill>
                  <a:schemeClr val="tx1"/>
                </a:solidFill>
                <a:latin typeface="Times New Roman" panose="02020603050405020304" pitchFamily="18" charset="0"/>
                <a:cs typeface="Times New Roman" panose="02020603050405020304" pitchFamily="18" charset="0"/>
              </a:rPr>
              <a:t>، وهم الأكثر انتشاراً من مرض كوفيد-19، ولهذا يلزم إجراء فحوصات للتأكد ما إذا كان الشخص مصاباً بمرض كوفيد-19، ومن المهم أن نتذكّر أنّ إجراءات الوقاية الرئيسية هي نفسها – غسل اليدين بصفةٍ متكررة والنظافة الصحية التنفسية (احتواء السعال أو العطس بثني الكوع لتغطية الفم أو بمنديل ورقي ثم إلقاء المنديل بسلة مهملات مقفلة). ويتوفر لقاح ضد الإنفلونزا — لذا ينبغي على أفراد الأسرة تلقي آخر اللقاحات الجديدة</a:t>
            </a:r>
            <a:r>
              <a:rPr lang="en-US" b="1" dirty="0">
                <a:solidFill>
                  <a:schemeClr val="tx1"/>
                </a:solidFill>
                <a:latin typeface="Times New Roman" panose="02020603050405020304" pitchFamily="18" charset="0"/>
                <a:cs typeface="Times New Roman" panose="02020603050405020304" pitchFamily="18" charset="0"/>
              </a:rPr>
              <a:t>.</a:t>
            </a:r>
          </a:p>
          <a:p>
            <a:pPr algn="just" rtl="1"/>
            <a:endParaRPr lang="en-US" dirty="0">
              <a:latin typeface="Times New Roman" panose="02020603050405020304" pitchFamily="18" charset="0"/>
              <a:cs typeface="Times New Roman" panose="02020603050405020304" pitchFamily="18" charset="0"/>
            </a:endParaRPr>
          </a:p>
        </p:txBody>
      </p:sp>
      <p:pic>
        <p:nvPicPr>
          <p:cNvPr id="4" name="صورة 3" descr="https://www.uab.edu/news/images/2018/Flu-vs-Allergies-vs-COVID_1copy.jpg"/>
          <p:cNvPicPr/>
          <p:nvPr/>
        </p:nvPicPr>
        <p:blipFill>
          <a:blip r:embed="rId2">
            <a:extLst>
              <a:ext uri="{28A0092B-C50C-407E-A947-70E740481C1C}">
                <a14:useLocalDpi xmlns:a14="http://schemas.microsoft.com/office/drawing/2010/main" val="0"/>
              </a:ext>
            </a:extLst>
          </a:blip>
          <a:srcRect/>
          <a:stretch>
            <a:fillRect/>
          </a:stretch>
        </p:blipFill>
        <p:spPr bwMode="auto">
          <a:xfrm>
            <a:off x="3089189" y="2496064"/>
            <a:ext cx="5968314" cy="4151871"/>
          </a:xfrm>
          <a:prstGeom prst="rect">
            <a:avLst/>
          </a:prstGeom>
          <a:noFill/>
          <a:ln>
            <a:noFill/>
          </a:ln>
        </p:spPr>
      </p:pic>
    </p:spTree>
    <p:extLst>
      <p:ext uri="{BB962C8B-B14F-4D97-AF65-F5344CB8AC3E}">
        <p14:creationId xmlns:p14="http://schemas.microsoft.com/office/powerpoint/2010/main" val="102715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6413157" y="259492"/>
            <a:ext cx="5251621" cy="5239265"/>
          </a:xfrm>
          <a:prstGeom prst="rect">
            <a:avLst/>
          </a:prstGeom>
        </p:spPr>
      </p:pic>
      <p:sp>
        <p:nvSpPr>
          <p:cNvPr id="2" name="عنوان 1"/>
          <p:cNvSpPr>
            <a:spLocks noGrp="1"/>
          </p:cNvSpPr>
          <p:nvPr>
            <p:ph type="title"/>
          </p:nvPr>
        </p:nvSpPr>
        <p:spPr>
          <a:xfrm>
            <a:off x="1" y="125689"/>
            <a:ext cx="6413156" cy="2286000"/>
          </a:xfrm>
        </p:spPr>
        <p:txBody>
          <a:bodyPr>
            <a:normAutofit/>
          </a:bodyPr>
          <a:lstStyle/>
          <a:p>
            <a:pPr algn="ctr"/>
            <a:r>
              <a:rPr lang="ar-IQ" sz="6000" b="1" dirty="0">
                <a:solidFill>
                  <a:schemeClr val="tx1"/>
                </a:solidFill>
              </a:rPr>
              <a:t>شكراً لحسن الاصغاء والمتابعة</a:t>
            </a:r>
            <a:endParaRPr lang="en-US" sz="6000" b="1" dirty="0">
              <a:solidFill>
                <a:schemeClr val="tx1"/>
              </a:solidFill>
            </a:endParaRPr>
          </a:p>
        </p:txBody>
      </p:sp>
      <p:sp>
        <p:nvSpPr>
          <p:cNvPr id="3" name="عنصر نائب للنص 2"/>
          <p:cNvSpPr>
            <a:spLocks noGrp="1"/>
          </p:cNvSpPr>
          <p:nvPr>
            <p:ph type="body" idx="1"/>
          </p:nvPr>
        </p:nvSpPr>
        <p:spPr>
          <a:xfrm>
            <a:off x="1" y="2844576"/>
            <a:ext cx="6413156" cy="2654181"/>
          </a:xfrm>
        </p:spPr>
        <p:txBody>
          <a:bodyPr>
            <a:normAutofit/>
          </a:bodyPr>
          <a:lstStyle/>
          <a:p>
            <a:pPr algn="ctr"/>
            <a:r>
              <a:rPr lang="ar-IQ" sz="4400" dirty="0"/>
              <a:t>عافانا الله واياكم من هذا الوباء</a:t>
            </a:r>
            <a:endParaRPr lang="en-US" sz="4400" dirty="0"/>
          </a:p>
        </p:txBody>
      </p:sp>
    </p:spTree>
    <p:extLst>
      <p:ext uri="{BB962C8B-B14F-4D97-AF65-F5344CB8AC3E}">
        <p14:creationId xmlns:p14="http://schemas.microsoft.com/office/powerpoint/2010/main" val="197557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3250" y="261614"/>
            <a:ext cx="10972800" cy="1468332"/>
          </a:xfrm>
        </p:spPr>
        <p:txBody>
          <a:bodyPr>
            <a:normAutofit/>
          </a:bodyPr>
          <a:lstStyle/>
          <a:p>
            <a:pPr algn="ctr"/>
            <a:r>
              <a:rPr lang="ar-SA" sz="3100" b="1" dirty="0"/>
              <a:t>ما هو فيروس كورونا المستجد (السلالة التاجية الجديدة)</a:t>
            </a:r>
            <a:br>
              <a:rPr lang="en-US" dirty="0"/>
            </a:br>
            <a:endParaRPr lang="en-US" dirty="0"/>
          </a:p>
        </p:txBody>
      </p:sp>
      <p:sp>
        <p:nvSpPr>
          <p:cNvPr id="3" name="عنصر نائب للنص 2"/>
          <p:cNvSpPr>
            <a:spLocks noGrp="1"/>
          </p:cNvSpPr>
          <p:nvPr>
            <p:ph type="body" idx="1"/>
          </p:nvPr>
        </p:nvSpPr>
        <p:spPr>
          <a:xfrm>
            <a:off x="603250" y="1235675"/>
            <a:ext cx="10972800" cy="4337221"/>
          </a:xfrm>
        </p:spPr>
        <p:txBody>
          <a:bodyPr>
            <a:normAutofit/>
          </a:bodyPr>
          <a:lstStyle/>
          <a:p>
            <a:pPr algn="just" rtl="1"/>
            <a:r>
              <a:rPr lang="ar-SA" b="1" dirty="0"/>
              <a:t>كوفيد-19 </a:t>
            </a:r>
            <a:r>
              <a:rPr lang="ar-SA" dirty="0"/>
              <a:t>أُطلق على المرض الناجم عن الفيروس التاجي الجديد الذي ظهر لأول مرة في مدينة "ووهان" بالصين وتفشّى في جميع أنحاء العالم، حيث أعلنت منظّمة الصّحّة العالميّة (</a:t>
            </a:r>
            <a:r>
              <a:rPr lang="en-US" dirty="0"/>
              <a:t>WHO</a:t>
            </a:r>
            <a:r>
              <a:rPr lang="ar-SA" dirty="0"/>
              <a:t>) ، ولأوّل مرّة منذ وباء إنفلونزا الخنازير في عام 2009، أنّ المرض النّاجم عن الفيروس </a:t>
            </a:r>
            <a:r>
              <a:rPr lang="en-US" dirty="0"/>
              <a:t>Covid-19</a:t>
            </a:r>
            <a:r>
              <a:rPr lang="ar-SA" dirty="0"/>
              <a:t> بات وباءً عالميًّا بتزايد اعداد المرضى والوفيات كلّ يوم. </a:t>
            </a:r>
            <a:endParaRPr lang="en-US" dirty="0"/>
          </a:p>
          <a:p>
            <a:pPr algn="just" rtl="1"/>
            <a:r>
              <a:rPr lang="ar-SA" dirty="0"/>
              <a:t>فما هو هذا الفيروس؟ من أين أتى؟ وما الّذي يُمكّنه من أن يصيب هذا العدد الهائل من البشر؟</a:t>
            </a:r>
            <a:endParaRPr lang="en-US" dirty="0"/>
          </a:p>
          <a:p>
            <a:pPr algn="just" rtl="1"/>
            <a:r>
              <a:rPr lang="ar-SA" dirty="0"/>
              <a:t>سمّي فيروس الكورونا الجديد بهذا الاسم لتمييزه عن الفيروسات الأخرى من نفس العائلة. حيث انه من المعروف أنّ ما لا يقلّ عن ستّة أنواع أخرى من عائلة فيروس كورونا تصيب البشر، بعضها يسبّب نزلات برد خفيفة نسبيًّا، واثنان منهما، السّارس وال- </a:t>
            </a:r>
            <a:r>
              <a:rPr lang="en-US" dirty="0"/>
              <a:t>MERS</a:t>
            </a:r>
            <a:r>
              <a:rPr lang="ar-SA" dirty="0"/>
              <a:t>، يسبّبان فاشيات تلوثيه خطيرة ظهر فيروس السّارس لأوّل مرّة كسلالة بارزة من فصيلة فيروس الكورونا عام 2003، عندما تمّ الكشف عن الإصابات الأولى في مقاطعة غوانغدونغ الصّينيّة. لم يكن مصدر الفيروس واضحًا وتم الاعتقاد أنّه تطوّر في الخفافيش ثم انتشر إلى حيوانات أخرى، وانتقل إلى البشر في عام 2002 من قطط الزّباد، وهي حيوانات صغيرة تشبه النّمس. تحوّل الفيروس حينها إلى وباء، وأدّى إلى أكثر من 8000 حالة عدوى، شبيهة بالإنفلونزا، في 26 دولة، وإلى ما يقارب 800 حالة وفاة.</a:t>
            </a:r>
            <a:endParaRPr lang="en-US" dirty="0"/>
          </a:p>
          <a:p>
            <a:pPr algn="just" rtl="1"/>
            <a:endParaRPr lang="en-US" dirty="0"/>
          </a:p>
        </p:txBody>
      </p:sp>
    </p:spTree>
    <p:extLst>
      <p:ext uri="{BB962C8B-B14F-4D97-AF65-F5344CB8AC3E}">
        <p14:creationId xmlns:p14="http://schemas.microsoft.com/office/powerpoint/2010/main" val="131244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1"/>
            <a:ext cx="10394707" cy="889686"/>
          </a:xfrm>
        </p:spPr>
        <p:txBody>
          <a:bodyPr>
            <a:normAutofit/>
          </a:bodyPr>
          <a:lstStyle/>
          <a:p>
            <a:pPr algn="ctr"/>
            <a:r>
              <a:rPr lang="ar-SA" sz="2800" dirty="0"/>
              <a:t>فما هو هذا الفيروس؟ من أين أتى؟ وما الّذي يُمكّنه من أن يصيب هذا العدد الهائل من البشر؟</a:t>
            </a:r>
            <a:br>
              <a:rPr lang="en-US" sz="2800" dirty="0"/>
            </a:br>
            <a:endParaRPr lang="en-US" sz="2800" dirty="0"/>
          </a:p>
        </p:txBody>
      </p:sp>
      <p:sp>
        <p:nvSpPr>
          <p:cNvPr id="3" name="عنصر نائب للنص 2"/>
          <p:cNvSpPr>
            <a:spLocks noGrp="1"/>
          </p:cNvSpPr>
          <p:nvPr>
            <p:ph type="body" idx="1"/>
          </p:nvPr>
        </p:nvSpPr>
        <p:spPr>
          <a:xfrm>
            <a:off x="685801" y="605481"/>
            <a:ext cx="10394707" cy="5128054"/>
          </a:xfrm>
        </p:spPr>
        <p:txBody>
          <a:bodyPr>
            <a:normAutofit/>
          </a:bodyPr>
          <a:lstStyle/>
          <a:p>
            <a:pPr algn="just" rtl="1"/>
            <a:r>
              <a:rPr lang="ar-SA" sz="1800" dirty="0">
                <a:cs typeface="+mj-cs"/>
              </a:rPr>
              <a:t>تمّ تشخيص متلازمة </a:t>
            </a:r>
            <a:r>
              <a:rPr lang="en-US" sz="1800" dirty="0">
                <a:cs typeface="+mj-cs"/>
              </a:rPr>
              <a:t>MERS</a:t>
            </a:r>
            <a:r>
              <a:rPr lang="ar-SA" sz="1800" dirty="0">
                <a:cs typeface="+mj-cs"/>
              </a:rPr>
              <a:t> لأوّل مرّة في السّعوديّة عام 2012. أظهر المرضى أعراض الحمّى، السّعال، ضيق التّنفّس، وفي بعض الأحيان مشاكل في الجهاز الهضميّ. في هذه الحالة أيضًا، لم يكن مسار انتقال الفيروس من الحيوانات إلى البشر واضحًا، على الرّغم من وجود أدلّة تشير إلى أنّ الجَمَل هو المُضيف الرّئيسيّ (العائل) للفيروس، وبالتّالي قد يكون هو أحد مصادر العدوى المحتملة. كشفت منظّمّة الصّحّة العالميّة عن حوالي 2500 حالة عدوى في 27 دولة قد سبّبت 860 حالة وفاة.</a:t>
            </a:r>
            <a:endParaRPr lang="en-US" sz="1800" dirty="0">
              <a:cs typeface="+mj-cs"/>
            </a:endParaRPr>
          </a:p>
          <a:p>
            <a:pPr algn="just" rtl="1"/>
            <a:r>
              <a:rPr lang="ar-SA" sz="1800" dirty="0">
                <a:cs typeface="+mj-cs"/>
              </a:rPr>
              <a:t> </a:t>
            </a:r>
            <a:endParaRPr lang="en-US" sz="1800" dirty="0">
              <a:cs typeface="+mj-cs"/>
            </a:endParaRPr>
          </a:p>
          <a:p>
            <a:pPr algn="just" rtl="1"/>
            <a:r>
              <a:rPr lang="ar-SA" sz="1800" dirty="0">
                <a:cs typeface="+mj-cs"/>
              </a:rPr>
              <a:t>وقد تطور فيروس كورونا عندما نشأ عن سلالة جديدة من الفيروسات التاجية مسبباً مرض فيروس كورونا 2019 </a:t>
            </a:r>
            <a:r>
              <a:rPr lang="en-US" sz="1800" dirty="0">
                <a:cs typeface="+mj-cs"/>
              </a:rPr>
              <a:t>(COVID-19) — </a:t>
            </a:r>
            <a:r>
              <a:rPr lang="ar-SA" sz="1800" dirty="0">
                <a:cs typeface="+mj-cs"/>
              </a:rPr>
              <a:t>والاسم الإنجليزي للمرض مشتق كالتالي</a:t>
            </a:r>
            <a:r>
              <a:rPr lang="en-US" sz="1800" dirty="0">
                <a:cs typeface="+mj-cs"/>
              </a:rPr>
              <a:t>: “CO” </a:t>
            </a:r>
            <a:r>
              <a:rPr lang="ar-SA" sz="1800" dirty="0">
                <a:cs typeface="+mj-cs"/>
              </a:rPr>
              <a:t>هما أول حرفين من كلمة كورونا</a:t>
            </a:r>
            <a:r>
              <a:rPr lang="en-US" sz="1800" dirty="0">
                <a:cs typeface="+mj-cs"/>
              </a:rPr>
              <a:t> (corona)</a:t>
            </a:r>
            <a:r>
              <a:rPr lang="ar-SA" sz="1800" dirty="0">
                <a:cs typeface="+mj-cs"/>
              </a:rPr>
              <a:t>، و</a:t>
            </a:r>
            <a:r>
              <a:rPr lang="en-US" sz="1800" dirty="0">
                <a:cs typeface="+mj-cs"/>
              </a:rPr>
              <a:t>“VI” </a:t>
            </a:r>
            <a:r>
              <a:rPr lang="ar-SA" sz="1800" dirty="0">
                <a:cs typeface="+mj-cs"/>
              </a:rPr>
              <a:t>هما أول حرفين من كلمة فيروس  </a:t>
            </a:r>
            <a:r>
              <a:rPr lang="en-US" sz="1800" dirty="0">
                <a:cs typeface="+mj-cs"/>
              </a:rPr>
              <a:t>(virus)</a:t>
            </a:r>
            <a:r>
              <a:rPr lang="ar-SA" sz="1800" dirty="0">
                <a:cs typeface="+mj-cs"/>
              </a:rPr>
              <a:t>، و</a:t>
            </a:r>
            <a:r>
              <a:rPr lang="en-US" sz="1800" dirty="0">
                <a:cs typeface="+mj-cs"/>
              </a:rPr>
              <a:t>“D” </a:t>
            </a:r>
            <a:r>
              <a:rPr lang="ar-SA" sz="1800" dirty="0">
                <a:cs typeface="+mj-cs"/>
              </a:rPr>
              <a:t>هو أول حرف من كلمة مرض بالإنجليزية</a:t>
            </a:r>
            <a:r>
              <a:rPr lang="en-US" sz="1800" dirty="0">
                <a:cs typeface="+mj-cs"/>
              </a:rPr>
              <a:t> (disease). </a:t>
            </a:r>
            <a:r>
              <a:rPr lang="ar-SA" sz="1800" dirty="0">
                <a:cs typeface="+mj-cs"/>
              </a:rPr>
              <a:t>وقد أُطلق على هذا المرض سابقاً اسم " 2019</a:t>
            </a:r>
            <a:r>
              <a:rPr lang="en-US" sz="1800" dirty="0">
                <a:cs typeface="+mj-cs"/>
              </a:rPr>
              <a:t> novel coronavirus" </a:t>
            </a:r>
            <a:r>
              <a:rPr lang="ar-SA" sz="1800" dirty="0">
                <a:cs typeface="+mj-cs"/>
              </a:rPr>
              <a:t>أو " 2019</a:t>
            </a:r>
            <a:r>
              <a:rPr lang="en-US" sz="1800" dirty="0">
                <a:cs typeface="+mj-cs"/>
              </a:rPr>
              <a:t>-nCoV". </a:t>
            </a:r>
            <a:r>
              <a:rPr lang="ar-SA" sz="1800" dirty="0">
                <a:cs typeface="+mj-cs"/>
              </a:rPr>
              <a:t>إنّ فيروس "كوفيد-19" </a:t>
            </a:r>
            <a:r>
              <a:rPr lang="en-US" sz="1800" dirty="0">
                <a:cs typeface="+mj-cs"/>
              </a:rPr>
              <a:t>SARS-CoV-2</a:t>
            </a:r>
            <a:r>
              <a:rPr lang="ar-SA" sz="1800" dirty="0">
                <a:cs typeface="+mj-cs"/>
              </a:rPr>
              <a:t>هو فيروس جديد يتطابق التّسلسل الجينيّ له مع فيروس السّارس بنسبة %80، ويتشابه ايضا مع فيروس الكورونا </a:t>
            </a:r>
            <a:r>
              <a:rPr lang="en-US" sz="1800" dirty="0">
                <a:cs typeface="+mj-cs"/>
              </a:rPr>
              <a:t>BatCoV RaTG13</a:t>
            </a:r>
            <a:r>
              <a:rPr lang="ar-SA" sz="1800" dirty="0">
                <a:cs typeface="+mj-cs"/>
              </a:rPr>
              <a:t> الموجود في الخفافيش بنسبة %96. التي قد تكون هي الّتي نقلت الفيروس إلى الإنسان، ولكن توجد اختلافات كبيرة بين الفيروسين في المناطق المسؤولة عن نقل العدوى في الجينوم، ممّا يدلّ على أنّ فيروس الخفافيش هذا لم يصب البشر مباشرةً، وإنّما انتقل إلينا عن طريق مضيف وسيط، حسب ما توصلت اليه الدراسات الحديثة وفي مارس/آذار 2020، أعلنت منظمة الصحة العالمية أنها صنفت مرض فيروس كورونا 2019 (</a:t>
            </a:r>
            <a:r>
              <a:rPr lang="ar-SA" sz="1800" dirty="0" err="1">
                <a:cs typeface="+mj-cs"/>
              </a:rPr>
              <a:t>كوفيد</a:t>
            </a:r>
            <a:r>
              <a:rPr lang="ar-SA" sz="1800" dirty="0">
                <a:cs typeface="+mj-cs"/>
              </a:rPr>
              <a:t> 19) كجائحة عالمية.</a:t>
            </a:r>
            <a:endParaRPr lang="en-US" sz="1800" dirty="0">
              <a:cs typeface="+mj-cs"/>
            </a:endParaRPr>
          </a:p>
          <a:p>
            <a:pPr algn="just" rtl="1"/>
            <a:endParaRPr lang="en-US" sz="1800" dirty="0">
              <a:cs typeface="+mj-cs"/>
            </a:endParaRPr>
          </a:p>
        </p:txBody>
      </p:sp>
    </p:spTree>
    <p:extLst>
      <p:ext uri="{BB962C8B-B14F-4D97-AF65-F5344CB8AC3E}">
        <p14:creationId xmlns:p14="http://schemas.microsoft.com/office/powerpoint/2010/main" val="155499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83509" y="222422"/>
            <a:ext cx="10394707" cy="1618735"/>
          </a:xfrm>
        </p:spPr>
        <p:txBody>
          <a:bodyPr>
            <a:noAutofit/>
          </a:bodyPr>
          <a:lstStyle/>
          <a:p>
            <a:pPr algn="r" rtl="1"/>
            <a:r>
              <a:rPr lang="ar-SA" sz="1800" dirty="0">
                <a:solidFill>
                  <a:schemeClr val="tx1"/>
                </a:solidFill>
              </a:rPr>
              <a:t>اما سبب تسمية فيروس كورونا بهذا الاسم يعود الى امتلاكه البروتينات السطحية (نتوءات) ال- </a:t>
            </a:r>
            <a:r>
              <a:rPr lang="en-US" sz="1800" dirty="0">
                <a:solidFill>
                  <a:schemeClr val="tx1"/>
                </a:solidFill>
              </a:rPr>
              <a:t>Spike</a:t>
            </a:r>
            <a:r>
              <a:rPr lang="ar-SA" sz="1800" dirty="0">
                <a:solidFill>
                  <a:schemeClr val="tx1"/>
                </a:solidFill>
              </a:rPr>
              <a:t> البارزة على سطحه  الّتي تشبه التّاج (كورونا باللّاتينيّة). هذا البروتين هو أساسيّ لنشاط الفيروس، إذ يستخدمه ليدخل الخليّة الّتي يهاجمها حيث بسبب تغييرات في تركيب البروتين بحيث تخفي الفيروس عن الجهاز المناعي وتكشف مناطق على سطح الخلية الهدف تمكن الفيروس من الارتباط بها وبالتّالي هو يلائم نفسه لإصابة خلايا مختلفة. تعزى إمراضيه فيروس كورونا وقدرته على التّأقلم مع مخلوقات مختلفة والهروب من جهاز المناعة إلى امتلاكه للبروتين </a:t>
            </a:r>
            <a:r>
              <a:rPr lang="en-US" sz="1800" dirty="0">
                <a:solidFill>
                  <a:schemeClr val="tx1"/>
                </a:solidFill>
              </a:rPr>
              <a:t>spike</a:t>
            </a:r>
            <a:r>
              <a:rPr lang="ar-SA" sz="1800" dirty="0">
                <a:solidFill>
                  <a:schemeClr val="tx1"/>
                </a:solidFill>
              </a:rPr>
              <a:t> على</a:t>
            </a:r>
            <a:r>
              <a:rPr lang="en-US" sz="1800" dirty="0">
                <a:solidFill>
                  <a:schemeClr val="tx1"/>
                </a:solidFill>
              </a:rPr>
              <a:t> </a:t>
            </a:r>
            <a:r>
              <a:rPr lang="ar-SA" sz="1800" dirty="0">
                <a:solidFill>
                  <a:schemeClr val="tx1"/>
                </a:solidFill>
              </a:rPr>
              <a:t>سطحه.</a:t>
            </a:r>
            <a:br>
              <a:rPr lang="en-US" sz="1800" dirty="0">
                <a:solidFill>
                  <a:schemeClr val="tx1"/>
                </a:solidFill>
              </a:rPr>
            </a:br>
            <a:r>
              <a:rPr lang="en-US" sz="1800" dirty="0">
                <a:solidFill>
                  <a:schemeClr val="tx1"/>
                </a:solidFill>
              </a:rPr>
              <a:t> </a:t>
            </a:r>
            <a:br>
              <a:rPr lang="en-US" sz="1800" dirty="0">
                <a:solidFill>
                  <a:schemeClr val="tx1"/>
                </a:solidFill>
              </a:rPr>
            </a:br>
            <a:endParaRPr lang="en-US" sz="1800" dirty="0">
              <a:solidFill>
                <a:schemeClr val="tx1"/>
              </a:solidFill>
            </a:endParaRPr>
          </a:p>
        </p:txBody>
      </p:sp>
      <p:pic>
        <p:nvPicPr>
          <p:cNvPr id="4" name="صورة 3"/>
          <p:cNvPicPr>
            <a:picLocks noChangeAspect="1"/>
          </p:cNvPicPr>
          <p:nvPr/>
        </p:nvPicPr>
        <p:blipFill>
          <a:blip r:embed="rId2"/>
          <a:stretch>
            <a:fillRect/>
          </a:stretch>
        </p:blipFill>
        <p:spPr>
          <a:xfrm>
            <a:off x="2038865" y="1729946"/>
            <a:ext cx="7549978" cy="3904735"/>
          </a:xfrm>
          <a:prstGeom prst="rect">
            <a:avLst/>
          </a:prstGeom>
        </p:spPr>
      </p:pic>
    </p:spTree>
    <p:extLst>
      <p:ext uri="{BB962C8B-B14F-4D97-AF65-F5344CB8AC3E}">
        <p14:creationId xmlns:p14="http://schemas.microsoft.com/office/powerpoint/2010/main" val="205646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86947" y="0"/>
            <a:ext cx="10394707" cy="1112108"/>
          </a:xfrm>
        </p:spPr>
        <p:txBody>
          <a:bodyPr>
            <a:normAutofit/>
          </a:bodyPr>
          <a:lstStyle/>
          <a:p>
            <a:pPr algn="ctr"/>
            <a:r>
              <a:rPr lang="ar-SA" sz="3200" b="1" dirty="0"/>
              <a:t>طرق انتقال وانتشار فيروس كوفيد-19:</a:t>
            </a:r>
            <a:br>
              <a:rPr lang="en-US" sz="3200" dirty="0"/>
            </a:br>
            <a:endParaRPr lang="en-US" sz="3200" dirty="0"/>
          </a:p>
        </p:txBody>
      </p:sp>
      <p:sp>
        <p:nvSpPr>
          <p:cNvPr id="3" name="عنصر نائب للنص 2"/>
          <p:cNvSpPr>
            <a:spLocks noGrp="1"/>
          </p:cNvSpPr>
          <p:nvPr>
            <p:ph type="body" idx="1"/>
          </p:nvPr>
        </p:nvSpPr>
        <p:spPr>
          <a:xfrm>
            <a:off x="685801" y="790832"/>
            <a:ext cx="10394707" cy="4591049"/>
          </a:xfrm>
        </p:spPr>
        <p:txBody>
          <a:bodyPr/>
          <a:lstStyle/>
          <a:p>
            <a:pPr algn="just" rtl="1"/>
            <a:r>
              <a:rPr lang="ar-SA" dirty="0"/>
              <a:t>يدخل الفيروس الجسم عبر الاتصال المباشر بالرذاذ التنفسي الصادر عن شخص مصاب (والذي ينشأ عن السعال أو العطس)، عن طريق الأنف، الفم والعينين، ويرتبط، بمساعدة بروتين  </a:t>
            </a:r>
            <a:r>
              <a:rPr lang="en-US" dirty="0"/>
              <a:t>Spike</a:t>
            </a:r>
            <a:r>
              <a:rPr lang="ar-SA" dirty="0"/>
              <a:t>  مع بروتين</a:t>
            </a:r>
            <a:r>
              <a:rPr lang="en-US" dirty="0"/>
              <a:t>(S)   </a:t>
            </a:r>
            <a:r>
              <a:rPr lang="ar-SA" dirty="0"/>
              <a:t>الموجود على سطح خلايا الجهاز التّنفّسي والّتي تنتج بروتينًا يدعى </a:t>
            </a:r>
            <a:r>
              <a:rPr lang="en-US" dirty="0"/>
              <a:t>ACE2. </a:t>
            </a:r>
            <a:r>
              <a:rPr lang="ar-SA" dirty="0"/>
              <a:t> وحديثاً، قام العلماء لأوّل مرّة بتحليل تركيب البروتين </a:t>
            </a:r>
            <a:r>
              <a:rPr lang="en-US" dirty="0"/>
              <a:t>S</a:t>
            </a:r>
            <a:r>
              <a:rPr lang="ar-SA" dirty="0"/>
              <a:t> على المستوى الجزيئي حيث تبين انه  يتكوّن من مركّبين: </a:t>
            </a:r>
            <a:r>
              <a:rPr lang="en-US" dirty="0"/>
              <a:t>S1</a:t>
            </a:r>
            <a:r>
              <a:rPr lang="ar-SA" dirty="0"/>
              <a:t> الّذي  يحوي منطقة تحدّد مستقبلات ال- </a:t>
            </a:r>
            <a:r>
              <a:rPr lang="en-US" dirty="0"/>
              <a:t>ACE2</a:t>
            </a:r>
            <a:r>
              <a:rPr lang="ar-SA" dirty="0"/>
              <a:t> الموجودة على سطح الخليّة المصابة (الخليّة الهدف، العائل)، ثمّ تلتصق بها، و </a:t>
            </a:r>
            <a:r>
              <a:rPr lang="en-US" dirty="0"/>
              <a:t>S2</a:t>
            </a:r>
            <a:r>
              <a:rPr lang="ar-SA" dirty="0"/>
              <a:t> الّذي يحوي منطقة تساعد الفيروس على دخول الخليّة عن طريق دمج الغشاء المحيط به مع غشاء الخليّة المصابة. بعد أن يقوم </a:t>
            </a:r>
            <a:r>
              <a:rPr lang="en-US" dirty="0"/>
              <a:t>S1</a:t>
            </a:r>
            <a:r>
              <a:rPr lang="ar-SA" dirty="0"/>
              <a:t> بعمله ويرتبط بالمستقبِل </a:t>
            </a:r>
            <a:r>
              <a:rPr lang="en-US" dirty="0"/>
              <a:t>ACE2</a:t>
            </a:r>
            <a:r>
              <a:rPr lang="ar-SA" dirty="0"/>
              <a:t>، ينقطع بروتين ال-</a:t>
            </a:r>
            <a:r>
              <a:rPr lang="en-US" dirty="0"/>
              <a:t>Spike</a:t>
            </a:r>
            <a:r>
              <a:rPr lang="ar-SA" dirty="0"/>
              <a:t>، وبالتّالي تنكشف منطقة </a:t>
            </a:r>
            <a:r>
              <a:rPr lang="en-US" dirty="0"/>
              <a:t>S2</a:t>
            </a:r>
            <a:r>
              <a:rPr lang="ar-SA" dirty="0"/>
              <a:t> الّتي تعمل على اندماج غشاء الفيروس مع غشاء الخليّة المصابة.</a:t>
            </a:r>
            <a:endParaRPr lang="en-US" dirty="0"/>
          </a:p>
          <a:p>
            <a:pPr algn="just" rtl="1"/>
            <a:endParaRPr lang="en-US" dirty="0"/>
          </a:p>
        </p:txBody>
      </p:sp>
      <p:pic>
        <p:nvPicPr>
          <p:cNvPr id="4" name="صورة 3" descr="E:\دورة الفحوصات والاجهزة المختبرية المستخدمة في تشخيص فيروس كورونا\666.jpg"/>
          <p:cNvPicPr/>
          <p:nvPr/>
        </p:nvPicPr>
        <p:blipFill>
          <a:blip r:embed="rId2">
            <a:extLst>
              <a:ext uri="{28A0092B-C50C-407E-A947-70E740481C1C}">
                <a14:useLocalDpi xmlns:a14="http://schemas.microsoft.com/office/drawing/2010/main" val="0"/>
              </a:ext>
            </a:extLst>
          </a:blip>
          <a:srcRect/>
          <a:stretch>
            <a:fillRect/>
          </a:stretch>
        </p:blipFill>
        <p:spPr bwMode="auto">
          <a:xfrm>
            <a:off x="2706130" y="3348681"/>
            <a:ext cx="6833286" cy="2224215"/>
          </a:xfrm>
          <a:prstGeom prst="rect">
            <a:avLst/>
          </a:prstGeom>
          <a:noFill/>
          <a:ln>
            <a:noFill/>
          </a:ln>
        </p:spPr>
      </p:pic>
    </p:spTree>
    <p:extLst>
      <p:ext uri="{BB962C8B-B14F-4D97-AF65-F5344CB8AC3E}">
        <p14:creationId xmlns:p14="http://schemas.microsoft.com/office/powerpoint/2010/main" val="4039475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0"/>
            <a:ext cx="10394707" cy="666530"/>
          </a:xfrm>
        </p:spPr>
        <p:txBody>
          <a:bodyPr>
            <a:normAutofit/>
          </a:bodyPr>
          <a:lstStyle/>
          <a:p>
            <a:pPr algn="ctr"/>
            <a:r>
              <a:rPr lang="ar-SA" sz="2800" b="1" dirty="0"/>
              <a:t>حقن المادّة الوراثّية للفيروس في الخليّة الهدف</a:t>
            </a:r>
            <a:endParaRPr lang="en-US" sz="2800" dirty="0"/>
          </a:p>
        </p:txBody>
      </p:sp>
      <p:sp>
        <p:nvSpPr>
          <p:cNvPr id="3" name="عنصر نائب للنص 2"/>
          <p:cNvSpPr>
            <a:spLocks noGrp="1"/>
          </p:cNvSpPr>
          <p:nvPr>
            <p:ph type="body" idx="1"/>
          </p:nvPr>
        </p:nvSpPr>
        <p:spPr>
          <a:xfrm>
            <a:off x="685801" y="790832"/>
            <a:ext cx="10394707" cy="5140411"/>
          </a:xfrm>
        </p:spPr>
        <p:txBody>
          <a:bodyPr>
            <a:normAutofit lnSpcReduction="10000"/>
          </a:bodyPr>
          <a:lstStyle/>
          <a:p>
            <a:pPr algn="just" rtl="1"/>
            <a:r>
              <a:rPr lang="ar-SA" dirty="0"/>
              <a:t>ينتمي فيروس الكورونا لعائلة فيروسات من نوع </a:t>
            </a:r>
            <a:r>
              <a:rPr lang="en-US" dirty="0"/>
              <a:t>RNA.  </a:t>
            </a:r>
            <a:r>
              <a:rPr lang="ar-SA" dirty="0"/>
              <a:t>حيث  يتركّب جينوم الفيروس من جزيئات </a:t>
            </a:r>
            <a:r>
              <a:rPr lang="en-US" dirty="0"/>
              <a:t>RNA</a:t>
            </a:r>
            <a:r>
              <a:rPr lang="ar-SA" dirty="0"/>
              <a:t> وليس من </a:t>
            </a:r>
            <a:r>
              <a:rPr lang="en-US" dirty="0"/>
              <a:t>DNA</a:t>
            </a:r>
            <a:r>
              <a:rPr lang="ar-SA" dirty="0"/>
              <a:t> كما هو الحال عند الإنسان، الحيوانات، النّباتات والجراثيم. بعد حوالي أسبوع من تشخيص وتوثيق الفيروس لأوّل مرّة، حدّد الباحثون تسلسل ال- </a:t>
            </a:r>
            <a:r>
              <a:rPr lang="en-US" dirty="0"/>
              <a:t>RNA</a:t>
            </a:r>
            <a:r>
              <a:rPr lang="ar-SA" dirty="0"/>
              <a:t> الخاصّ به. بينما يتكوّن الجينوم البشريّ من أكثر من ثلاثة مليارات حرف وراثيّ  (شيفرة وراثيّة) أو قاعدة </a:t>
            </a:r>
            <a:r>
              <a:rPr lang="en-US" dirty="0"/>
              <a:t>DNA</a:t>
            </a:r>
            <a:r>
              <a:rPr lang="ar-SA" dirty="0"/>
              <a:t>، فإنّ الجينوم الفيروسيّ هذا يحتوي على أقلّ من 30،000 حرف وراثيّ وعدد جينات صغير. بمجرد دخول الفيروس إلى الخليّة، فإنّه يطلق جزءًا من مادّته الوراثيّة على شكل </a:t>
            </a:r>
            <a:r>
              <a:rPr lang="en-US" dirty="0"/>
              <a:t>RNA</a:t>
            </a:r>
            <a:r>
              <a:rPr lang="ar-SA" dirty="0"/>
              <a:t> وبعد أن يدخل الفيروس إلى الخليّة يستغلّ مواردها كمصنع لاستنساخ ومضاعفة ال- </a:t>
            </a:r>
            <a:r>
              <a:rPr lang="en-US" dirty="0"/>
              <a:t>RNA</a:t>
            </a:r>
            <a:r>
              <a:rPr lang="ar-SA" dirty="0"/>
              <a:t> الفيروسيّ. تقرأ الخليّة المصابة ال- </a:t>
            </a:r>
            <a:r>
              <a:rPr lang="en-US" dirty="0"/>
              <a:t>RNA</a:t>
            </a:r>
            <a:r>
              <a:rPr lang="ar-SA" dirty="0"/>
              <a:t> الفيروسيّ وتنتج البروتينات وفقًا للتّعليمات بداخله . يتمّ استخدام البروتينات الّتي تُنتَج لتكوين نسخ جديدة من الفيروس لاحقًا مع تقدّم الإصابة والالتهاب، تبدأ آليّات الخليّة في إنتاج المزيد من ال- </a:t>
            </a:r>
            <a:r>
              <a:rPr lang="en-US" dirty="0"/>
              <a:t>RNA</a:t>
            </a:r>
            <a:r>
              <a:rPr lang="ar-SA" dirty="0"/>
              <a:t> وبروتينات الفيروس بوتيرة أسرع، لتكوين نسخ كاملة منه. يتمّ نقل النّسخ الجديدة إلى الحافّة الخارجيّة للخليّة، للخروج منها لإصابة خلايا جديدة وتتضمن المرحلة الأخيرة من مضاعفة الفيروس هي إطلاق نسخ جديدة من الفيروس الّتي تمّ إنتاجها في الخليّة المضيفة. يمكن لكلّ خليّة مصابة إطلاق ملايين النّسخ من الفيروسات قبل أن تتحلّل في النّهاية وتموت. يتمّ إطلاق بعض الفيروسات عندما تموت الخليّة المضيفة، بينما يمكن أن تُطلَق فيروسات أخرى عن طريق غشاء الخليّة دون القضاء المباشر عليها. بعد أن يخرج الفيروس من الخليّة المصابة، يمكنه أن يصيب الخلايا المجاورة ليبدأ دورة استنساخه مجدّدًا. يمكن أن يخرج، من خلال السّعال والعطس، بلغم مصحوب بفيروسات من الجهاز التّنفّسيّ ليصيب الأشخاص ويقع على المسطّحات القريبة، ويمكن للفيروس أن يبقى معديًا هناك لساعات معدودة حتّى أيّام.</a:t>
            </a:r>
            <a:endParaRPr lang="en-US" dirty="0"/>
          </a:p>
          <a:p>
            <a:pPr algn="just" rtl="1"/>
            <a:endParaRPr lang="en-US" dirty="0"/>
          </a:p>
        </p:txBody>
      </p:sp>
    </p:spTree>
    <p:extLst>
      <p:ext uri="{BB962C8B-B14F-4D97-AF65-F5344CB8AC3E}">
        <p14:creationId xmlns:p14="http://schemas.microsoft.com/office/powerpoint/2010/main" val="46633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8731" y="179174"/>
            <a:ext cx="10394707" cy="747584"/>
          </a:xfrm>
        </p:spPr>
        <p:txBody>
          <a:bodyPr>
            <a:normAutofit/>
          </a:bodyPr>
          <a:lstStyle/>
          <a:p>
            <a:pPr algn="ctr"/>
            <a:r>
              <a:rPr lang="ar-IQ" sz="2800" b="1" dirty="0"/>
              <a:t>دورة حياة فيروس كورونا وعملية </a:t>
            </a:r>
            <a:r>
              <a:rPr lang="ar-SA" sz="2800" b="1" dirty="0"/>
              <a:t>حقن المادّة الوراثّية للفيروس في الخليّة الهدف</a:t>
            </a:r>
            <a:endParaRPr lang="en-US" sz="2800" dirty="0"/>
          </a:p>
        </p:txBody>
      </p:sp>
      <p:pic>
        <p:nvPicPr>
          <p:cNvPr id="1026" name="Picture 2" descr="The life cycle of SARS-CoV in host cells.Severe acute respiratory syndrome-coronavirus (SARS-CoV) enters target cells through an endosomal pathway113, 121, 125, 126, 127. S protein first binds to the cellular receptor angiotensin-converting enzyme 2 (ACE2)129, and the ACE2–virus complex is then translocated to endosomes, where S protein is cleaved by the endosomal acid proteases (cathepsin L)105 to activate its fusion activity. The viral genome is released and translated into viral replicase polyproteins pp1a and 1ab, which are then cleaved into small products by viral proteinases. Subgenomic negative-strand templates are synthesized from discontinuous transcription on the plus-strand genome and serve as templates for mRNA synthesis. The full-length negative-strand template is made as a template for genomic RNA. Viral nucleocapsids are assembled from genomic RNA and N protein in the cytoplasm, followed by budding into the lumen of the ERGIC (endoplasmic reticulum (ER)–Golgi intermediate compartment)128. Virions are then released from the cell through exocyt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7968"/>
            <a:ext cx="12191999" cy="5820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6735" y="446966"/>
            <a:ext cx="10972800" cy="282083"/>
          </a:xfrm>
        </p:spPr>
        <p:txBody>
          <a:bodyPr>
            <a:normAutofit fontScale="90000"/>
          </a:bodyPr>
          <a:lstStyle/>
          <a:p>
            <a:pPr algn="ctr"/>
            <a:r>
              <a:rPr lang="ar-SA" sz="3200" b="1" dirty="0">
                <a:latin typeface="Times New Roman" panose="02020603050405020304" pitchFamily="18" charset="0"/>
                <a:cs typeface="Times New Roman" panose="02020603050405020304" pitchFamily="18" charset="0"/>
              </a:rPr>
              <a:t>أعراض الإصابة بفيروس كوفيد-19</a:t>
            </a:r>
            <a:endParaRPr lang="en-US" sz="3200" dirty="0">
              <a:latin typeface="Times New Roman" panose="02020603050405020304" pitchFamily="18" charset="0"/>
              <a:cs typeface="Times New Roman" panose="02020603050405020304" pitchFamily="18" charset="0"/>
            </a:endParaRPr>
          </a:p>
        </p:txBody>
      </p:sp>
      <p:sp>
        <p:nvSpPr>
          <p:cNvPr id="3" name="عنصر نائب للنص 2"/>
          <p:cNvSpPr>
            <a:spLocks noGrp="1"/>
          </p:cNvSpPr>
          <p:nvPr>
            <p:ph type="body" idx="1"/>
          </p:nvPr>
        </p:nvSpPr>
        <p:spPr>
          <a:xfrm>
            <a:off x="603250" y="1569309"/>
            <a:ext cx="10972800" cy="2879124"/>
          </a:xfrm>
        </p:spPr>
        <p:txBody>
          <a:bodyPr>
            <a:noAutofit/>
          </a:bodyPr>
          <a:lstStyle/>
          <a:p>
            <a:pPr algn="r" rtl="1"/>
            <a:r>
              <a:rPr lang="ar-SA" sz="1800" dirty="0">
                <a:solidFill>
                  <a:schemeClr val="tx1"/>
                </a:solidFill>
              </a:rPr>
              <a:t>قد تظهر علامات وأعراض </a:t>
            </a:r>
            <a:r>
              <a:rPr lang="ar-SA" sz="1800" dirty="0" err="1">
                <a:solidFill>
                  <a:schemeClr val="tx1"/>
                </a:solidFill>
              </a:rPr>
              <a:t>كوفيد</a:t>
            </a:r>
            <a:r>
              <a:rPr lang="ar-SA" sz="1800" dirty="0">
                <a:solidFill>
                  <a:schemeClr val="tx1"/>
                </a:solidFill>
              </a:rPr>
              <a:t> 19 بعد يومين إلى 14 يومًا من التعرض له. وتسمى الفترة التالية للتعرض والسابقة لظهور الأعراض "فترةَ الحضانة". يمكن أن تتضمن العلامات والأعراض الشائعة ما يلي:</a:t>
            </a:r>
            <a:endParaRPr lang="en-US" sz="1800" dirty="0">
              <a:solidFill>
                <a:schemeClr val="tx1"/>
              </a:solidFill>
            </a:endParaRPr>
          </a:p>
          <a:p>
            <a:pPr lvl="0" algn="r" rtl="1"/>
            <a:r>
              <a:rPr lang="ar-SA" sz="1800" dirty="0">
                <a:solidFill>
                  <a:schemeClr val="tx1"/>
                </a:solidFill>
              </a:rPr>
              <a:t>الحُمّى</a:t>
            </a:r>
            <a:r>
              <a:rPr lang="ar-IQ" sz="1800" dirty="0">
                <a:solidFill>
                  <a:schemeClr val="tx1"/>
                </a:solidFill>
              </a:rPr>
              <a:t> </a:t>
            </a:r>
            <a:r>
              <a:rPr lang="ar-SA" sz="1800" dirty="0">
                <a:solidFill>
                  <a:schemeClr val="tx1"/>
                </a:solidFill>
              </a:rPr>
              <a:t>السعال</a:t>
            </a:r>
            <a:r>
              <a:rPr lang="ar-IQ" sz="1800" dirty="0">
                <a:solidFill>
                  <a:schemeClr val="tx1"/>
                </a:solidFill>
              </a:rPr>
              <a:t> </a:t>
            </a:r>
            <a:r>
              <a:rPr lang="ar-SA" sz="1800" dirty="0">
                <a:solidFill>
                  <a:schemeClr val="tx1"/>
                </a:solidFill>
              </a:rPr>
              <a:t>التعب</a:t>
            </a:r>
            <a:endParaRPr lang="en-US" sz="1800" dirty="0">
              <a:solidFill>
                <a:schemeClr val="tx1"/>
              </a:solidFill>
            </a:endParaRPr>
          </a:p>
          <a:p>
            <a:pPr algn="r" rtl="1"/>
            <a:r>
              <a:rPr lang="ar-SA" sz="1800" dirty="0">
                <a:solidFill>
                  <a:schemeClr val="tx1"/>
                </a:solidFill>
              </a:rPr>
              <a:t>قد تشمل أعراض </a:t>
            </a:r>
            <a:r>
              <a:rPr lang="ar-SA" sz="1800" dirty="0" err="1">
                <a:solidFill>
                  <a:schemeClr val="tx1"/>
                </a:solidFill>
              </a:rPr>
              <a:t>كوفيد</a:t>
            </a:r>
            <a:r>
              <a:rPr lang="ar-SA" sz="1800" dirty="0">
                <a:solidFill>
                  <a:schemeClr val="tx1"/>
                </a:solidFill>
              </a:rPr>
              <a:t> 19 المبكرة فقدان حاستي الذوق أو الشم.</a:t>
            </a:r>
            <a:endParaRPr lang="en-US" sz="1800" dirty="0">
              <a:solidFill>
                <a:schemeClr val="tx1"/>
              </a:solidFill>
            </a:endParaRPr>
          </a:p>
          <a:p>
            <a:pPr algn="r" rtl="1"/>
            <a:r>
              <a:rPr lang="ar-SA" sz="1800" dirty="0">
                <a:solidFill>
                  <a:schemeClr val="tx1"/>
                </a:solidFill>
              </a:rPr>
              <a:t>يمكن أن تشمل الأعراض الأخرى:</a:t>
            </a:r>
            <a:endParaRPr lang="en-US" sz="1800" dirty="0">
              <a:solidFill>
                <a:schemeClr val="tx1"/>
              </a:solidFill>
            </a:endParaRPr>
          </a:p>
          <a:p>
            <a:pPr lvl="0" algn="r" rtl="1"/>
            <a:r>
              <a:rPr lang="ar-SA" sz="1800" dirty="0">
                <a:solidFill>
                  <a:schemeClr val="tx1"/>
                </a:solidFill>
              </a:rPr>
              <a:t>ضيق النَفَس أو صعوبة في التنفس</a:t>
            </a:r>
            <a:r>
              <a:rPr lang="ar-IQ" sz="1800" dirty="0">
                <a:solidFill>
                  <a:schemeClr val="tx1"/>
                </a:solidFill>
              </a:rPr>
              <a:t> /</a:t>
            </a:r>
            <a:r>
              <a:rPr lang="ar-SA" sz="1800" dirty="0">
                <a:solidFill>
                  <a:schemeClr val="tx1"/>
                </a:solidFill>
              </a:rPr>
              <a:t>آلام العضلات</a:t>
            </a:r>
            <a:r>
              <a:rPr lang="ar-IQ" sz="1800" dirty="0">
                <a:solidFill>
                  <a:schemeClr val="tx1"/>
                </a:solidFill>
              </a:rPr>
              <a:t>/ </a:t>
            </a:r>
            <a:r>
              <a:rPr lang="ar-SA" sz="1800" dirty="0">
                <a:solidFill>
                  <a:schemeClr val="tx1"/>
                </a:solidFill>
              </a:rPr>
              <a:t>القشعريرة</a:t>
            </a:r>
            <a:r>
              <a:rPr lang="ar-IQ" sz="1800" dirty="0">
                <a:solidFill>
                  <a:schemeClr val="tx1"/>
                </a:solidFill>
              </a:rPr>
              <a:t> /ا</a:t>
            </a:r>
            <a:r>
              <a:rPr lang="ar-SA" sz="1800" dirty="0">
                <a:solidFill>
                  <a:schemeClr val="tx1"/>
                </a:solidFill>
              </a:rPr>
              <a:t>لتهاب الحلق</a:t>
            </a:r>
            <a:r>
              <a:rPr lang="ar-IQ" sz="1800" dirty="0">
                <a:solidFill>
                  <a:schemeClr val="tx1"/>
                </a:solidFill>
              </a:rPr>
              <a:t> /</a:t>
            </a:r>
            <a:r>
              <a:rPr lang="ar-SA" sz="1800" dirty="0">
                <a:solidFill>
                  <a:schemeClr val="tx1"/>
                </a:solidFill>
              </a:rPr>
              <a:t>سيَلان الأنف</a:t>
            </a:r>
            <a:r>
              <a:rPr lang="ar-IQ" sz="1800" dirty="0">
                <a:solidFill>
                  <a:schemeClr val="tx1"/>
                </a:solidFill>
              </a:rPr>
              <a:t> /</a:t>
            </a:r>
            <a:r>
              <a:rPr lang="ar-SA" sz="1800" dirty="0">
                <a:solidFill>
                  <a:schemeClr val="tx1"/>
                </a:solidFill>
              </a:rPr>
              <a:t>الصداع</a:t>
            </a:r>
            <a:r>
              <a:rPr lang="ar-IQ" sz="1800" dirty="0">
                <a:solidFill>
                  <a:schemeClr val="tx1"/>
                </a:solidFill>
              </a:rPr>
              <a:t> </a:t>
            </a:r>
          </a:p>
          <a:p>
            <a:pPr lvl="0" algn="r" rtl="1"/>
            <a:r>
              <a:rPr lang="ar-SA" sz="1800" dirty="0">
                <a:solidFill>
                  <a:schemeClr val="tx1"/>
                </a:solidFill>
              </a:rPr>
              <a:t>ألم الصدر</a:t>
            </a:r>
            <a:r>
              <a:rPr lang="ar-IQ" sz="1800" dirty="0">
                <a:solidFill>
                  <a:schemeClr val="tx1"/>
                </a:solidFill>
              </a:rPr>
              <a:t>/</a:t>
            </a:r>
            <a:r>
              <a:rPr lang="ar-SA" sz="1800" dirty="0">
                <a:solidFill>
                  <a:schemeClr val="tx1"/>
                </a:solidFill>
              </a:rPr>
              <a:t>العين القرنفلية (التهاب الملتحمة)</a:t>
            </a:r>
            <a:r>
              <a:rPr lang="ar-IQ" sz="1800" dirty="0">
                <a:solidFill>
                  <a:schemeClr val="tx1"/>
                </a:solidFill>
              </a:rPr>
              <a:t>/</a:t>
            </a:r>
            <a:r>
              <a:rPr lang="ar-SA" sz="1800" dirty="0">
                <a:solidFill>
                  <a:schemeClr val="tx1"/>
                </a:solidFill>
              </a:rPr>
              <a:t>الغثيان</a:t>
            </a:r>
            <a:r>
              <a:rPr lang="ar-IQ" sz="1800" dirty="0">
                <a:solidFill>
                  <a:schemeClr val="tx1"/>
                </a:solidFill>
              </a:rPr>
              <a:t>/</a:t>
            </a:r>
            <a:r>
              <a:rPr lang="ar-SA" sz="1800" dirty="0">
                <a:solidFill>
                  <a:schemeClr val="tx1"/>
                </a:solidFill>
              </a:rPr>
              <a:t>القيء</a:t>
            </a:r>
            <a:r>
              <a:rPr lang="ar-IQ" sz="1800" dirty="0">
                <a:solidFill>
                  <a:schemeClr val="tx1"/>
                </a:solidFill>
              </a:rPr>
              <a:t>/</a:t>
            </a:r>
            <a:r>
              <a:rPr lang="ar-SA" sz="1800" dirty="0">
                <a:solidFill>
                  <a:schemeClr val="tx1"/>
                </a:solidFill>
              </a:rPr>
              <a:t>الإسهال</a:t>
            </a:r>
            <a:r>
              <a:rPr lang="ar-IQ" sz="1800" dirty="0">
                <a:solidFill>
                  <a:schemeClr val="tx1"/>
                </a:solidFill>
              </a:rPr>
              <a:t>/</a:t>
            </a:r>
            <a:r>
              <a:rPr lang="ar-SA" sz="1800" dirty="0">
                <a:solidFill>
                  <a:schemeClr val="tx1"/>
                </a:solidFill>
              </a:rPr>
              <a:t>الطفح الجلدي</a:t>
            </a:r>
            <a:endParaRPr lang="en-US" sz="1800" dirty="0">
              <a:solidFill>
                <a:schemeClr val="tx1"/>
              </a:solidFill>
            </a:endParaRPr>
          </a:p>
          <a:p>
            <a:pPr algn="r" rtl="1"/>
            <a:endParaRPr lang="en-US" sz="1200" dirty="0"/>
          </a:p>
        </p:txBody>
      </p:sp>
      <p:pic>
        <p:nvPicPr>
          <p:cNvPr id="4" name="صورة 3"/>
          <p:cNvPicPr>
            <a:picLocks noChangeAspect="1"/>
          </p:cNvPicPr>
          <p:nvPr/>
        </p:nvPicPr>
        <p:blipFill>
          <a:blip r:embed="rId2"/>
          <a:stretch>
            <a:fillRect/>
          </a:stretch>
        </p:blipFill>
        <p:spPr>
          <a:xfrm>
            <a:off x="-1" y="2681418"/>
            <a:ext cx="3707027" cy="4201296"/>
          </a:xfrm>
          <a:prstGeom prst="rect">
            <a:avLst/>
          </a:prstGeom>
        </p:spPr>
      </p:pic>
    </p:spTree>
    <p:extLst>
      <p:ext uri="{BB962C8B-B14F-4D97-AF65-F5344CB8AC3E}">
        <p14:creationId xmlns:p14="http://schemas.microsoft.com/office/powerpoint/2010/main" val="335517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3250" y="210064"/>
            <a:ext cx="10972800" cy="582890"/>
          </a:xfrm>
        </p:spPr>
        <p:txBody>
          <a:bodyPr>
            <a:normAutofit/>
          </a:bodyPr>
          <a:lstStyle/>
          <a:p>
            <a:pPr algn="ctr"/>
            <a:r>
              <a:rPr lang="ar-SA" sz="3200" b="1" dirty="0">
                <a:latin typeface="Times New Roman" panose="02020603050405020304" pitchFamily="18" charset="0"/>
                <a:cs typeface="Times New Roman" panose="02020603050405020304" pitchFamily="18" charset="0"/>
              </a:rPr>
              <a:t>أعراض الإصابة بفيروس كوفيد-1</a:t>
            </a:r>
            <a:r>
              <a:rPr lang="ar-IQ" sz="3200" b="1" dirty="0">
                <a:latin typeface="Times New Roman" panose="02020603050405020304" pitchFamily="18" charset="0"/>
                <a:cs typeface="Times New Roman" panose="02020603050405020304" pitchFamily="18" charset="0"/>
              </a:rPr>
              <a:t>9</a:t>
            </a:r>
            <a:endParaRPr lang="en-US" sz="3200" dirty="0"/>
          </a:p>
        </p:txBody>
      </p:sp>
      <p:sp>
        <p:nvSpPr>
          <p:cNvPr id="3" name="عنصر نائب للنص 2"/>
          <p:cNvSpPr>
            <a:spLocks noGrp="1"/>
          </p:cNvSpPr>
          <p:nvPr>
            <p:ph type="body" idx="1"/>
          </p:nvPr>
        </p:nvSpPr>
        <p:spPr>
          <a:xfrm>
            <a:off x="603250" y="792954"/>
            <a:ext cx="10972800" cy="1332408"/>
          </a:xfrm>
        </p:spPr>
        <p:txBody>
          <a:bodyPr/>
          <a:lstStyle/>
          <a:p>
            <a:pPr algn="just" rtl="1"/>
            <a:r>
              <a:rPr lang="ar-SA" sz="1600" b="1" dirty="0">
                <a:solidFill>
                  <a:schemeClr val="tx1"/>
                </a:solidFill>
              </a:rPr>
              <a:t>هذه القائمة ليست شاملة. يُصاب الأطفال عادةً بأعراض مشابهة للبالغين، وتكون حدة مرضهم عمومًا خفيفة يمكن أن تتراوح شدة أعراض </a:t>
            </a:r>
            <a:r>
              <a:rPr lang="ar-SA" sz="1600" b="1" dirty="0" err="1">
                <a:solidFill>
                  <a:schemeClr val="tx1"/>
                </a:solidFill>
              </a:rPr>
              <a:t>كوفيد</a:t>
            </a:r>
            <a:r>
              <a:rPr lang="ar-SA" sz="1600" b="1" dirty="0">
                <a:solidFill>
                  <a:schemeClr val="tx1"/>
                </a:solidFill>
              </a:rPr>
              <a:t> 19 بين خفيفة جدًا إلى حادة. قد يُصاب بعض الأشخاص بأعراض قليلة فقط، وقد لا تكون لدى بعض الناس أي أعراض على الإطلاق. قد يعاني بعض الأشخاص من تأزُّم الأعراض، مثل تفاقم ضيق النفس وتفاقم الالتهاب الرئوي، بعد حوالي أسبوع من بدء الأعراض</a:t>
            </a:r>
            <a:r>
              <a:rPr lang="ar-SA" b="1" dirty="0">
                <a:solidFill>
                  <a:schemeClr val="tx1"/>
                </a:solidFill>
              </a:rPr>
              <a:t>.</a:t>
            </a:r>
            <a:endParaRPr lang="en-US" b="1" dirty="0">
              <a:solidFill>
                <a:schemeClr val="tx1"/>
              </a:solidFill>
            </a:endParaRPr>
          </a:p>
          <a:p>
            <a:pPr algn="r" rtl="1"/>
            <a:endParaRPr lang="en-US" dirty="0"/>
          </a:p>
        </p:txBody>
      </p:sp>
      <p:pic>
        <p:nvPicPr>
          <p:cNvPr id="4" name="صورة 3"/>
          <p:cNvPicPr>
            <a:picLocks noChangeAspect="1"/>
          </p:cNvPicPr>
          <p:nvPr/>
        </p:nvPicPr>
        <p:blipFill>
          <a:blip r:embed="rId2"/>
          <a:stretch>
            <a:fillRect/>
          </a:stretch>
        </p:blipFill>
        <p:spPr>
          <a:xfrm>
            <a:off x="729049" y="1952368"/>
            <a:ext cx="10847001" cy="5523470"/>
          </a:xfrm>
          <a:prstGeom prst="rect">
            <a:avLst/>
          </a:prstGeom>
        </p:spPr>
      </p:pic>
    </p:spTree>
    <p:extLst>
      <p:ext uri="{BB962C8B-B14F-4D97-AF65-F5344CB8AC3E}">
        <p14:creationId xmlns:p14="http://schemas.microsoft.com/office/powerpoint/2010/main" val="355200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الحدث الرئيسي">
  <a:themeElements>
    <a:clrScheme name="الحدث الرئيسي">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الحدث الرئيسي">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لحدث الرئيسي">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نسق Offic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نسق Offic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TM04033927[[fn=الحدث الرئيسي]]</Template>
  <TotalTime>72</TotalTime>
  <Words>553</Words>
  <Application>Microsoft Office PowerPoint</Application>
  <PresentationFormat>Widescreen</PresentationFormat>
  <Paragraphs>40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الحدث الرئيسي</vt:lpstr>
      <vt:lpstr>PowerPoint Presentation</vt:lpstr>
      <vt:lpstr>ما هو فيروس كورونا المستجد (السلالة التاجية الجديدة) </vt:lpstr>
      <vt:lpstr>فما هو هذا الفيروس؟ من أين أتى؟ وما الّذي يُمكّنه من أن يصيب هذا العدد الهائل من البشر؟ </vt:lpstr>
      <vt:lpstr>اما سبب تسمية فيروس كورونا بهذا الاسم يعود الى امتلاكه البروتينات السطحية (نتوءات) ال- Spike البارزة على سطحه  الّتي تشبه التّاج (كورونا باللّاتينيّة). هذا البروتين هو أساسيّ لنشاط الفيروس، إذ يستخدمه ليدخل الخليّة الّتي يهاجمها حيث بسبب تغييرات في تركيب البروتين بحيث تخفي الفيروس عن الجهاز المناعي وتكشف مناطق على سطح الخلية الهدف تمكن الفيروس من الارتباط بها وبالتّالي هو يلائم نفسه لإصابة خلايا مختلفة. تعزى إمراضيه فيروس كورونا وقدرته على التّأقلم مع مخلوقات مختلفة والهروب من جهاز المناعة إلى امتلاكه للبروتين spike على سطحه.   </vt:lpstr>
      <vt:lpstr>طرق انتقال وانتشار فيروس كوفيد-19: </vt:lpstr>
      <vt:lpstr>حقن المادّة الوراثّية للفيروس في الخليّة الهدف</vt:lpstr>
      <vt:lpstr>دورة حياة فيروس كورونا وعملية حقن المادّة الوراثّية للفيروس في الخليّة الهدف</vt:lpstr>
      <vt:lpstr>أعراض الإصابة بفيروس كوفيد-19</vt:lpstr>
      <vt:lpstr>أعراض الإصابة بفيروس كوفيد-19</vt:lpstr>
      <vt:lpstr>أعراض الإصابة بفيروس كوفيد-19</vt:lpstr>
      <vt:lpstr>أعراض الإصابة بفيروس كوفيد-19</vt:lpstr>
      <vt:lpstr>شكراً لحسن الاصغاء والمتابعة</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 ما هو فيروس كورونا المستجد (السلالة التاجية الجديدة)</dc:title>
  <dc:creator>Firas Alkhashab</dc:creator>
  <cp:lastModifiedBy>Firas Alkhashab</cp:lastModifiedBy>
  <cp:revision>12</cp:revision>
  <dcterms:created xsi:type="dcterms:W3CDTF">2021-04-23T06:53:57Z</dcterms:created>
  <dcterms:modified xsi:type="dcterms:W3CDTF">2021-04-27T02:46:04Z</dcterms:modified>
</cp:coreProperties>
</file>