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notesMasterIdLst>
    <p:notesMasterId r:id="rId23"/>
  </p:notesMasterIdLst>
  <p:sldIdLst>
    <p:sldId id="259" r:id="rId2"/>
    <p:sldId id="260" r:id="rId3"/>
    <p:sldId id="261" r:id="rId4"/>
    <p:sldId id="262" r:id="rId5"/>
    <p:sldId id="263" r:id="rId6"/>
    <p:sldId id="264" r:id="rId7"/>
    <p:sldId id="267" r:id="rId8"/>
    <p:sldId id="268" r:id="rId9"/>
    <p:sldId id="279" r:id="rId10"/>
    <p:sldId id="271" r:id="rId11"/>
    <p:sldId id="283" r:id="rId12"/>
    <p:sldId id="272" r:id="rId13"/>
    <p:sldId id="285" r:id="rId14"/>
    <p:sldId id="284" r:id="rId15"/>
    <p:sldId id="274" r:id="rId16"/>
    <p:sldId id="282" r:id="rId17"/>
    <p:sldId id="280" r:id="rId18"/>
    <p:sldId id="281" r:id="rId19"/>
    <p:sldId id="275" r:id="rId20"/>
    <p:sldId id="286" r:id="rId21"/>
    <p:sldId id="287" r:id="rId2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theme" Target="theme/theme1.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presProps" Target="pres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notesMaster" Target="notesMasters/notesMaster1.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tableStyles" Target="tableStyle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DB9396-5D99-473D-B9F1-C03784462913}" type="datetimeFigureOut">
              <a:rPr lang="en-US" smtClean="0"/>
              <a:pPr/>
              <a:t>4/27/2021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22CBD0-0A40-49DE-8661-122882E4427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fr-FR"/>
              <a:t>VIDAS Blue Presentation - JD - 22 juin 2005</a:t>
            </a:r>
          </a:p>
        </p:txBody>
      </p:sp>
      <p:sp>
        <p:nvSpPr>
          <p:cNvPr id="6" name="Rectangle 7"/>
          <p:cNvSpPr>
            <a:spLocks noGrp="1" noChangeArrowheads="1"/>
          </p:cNvSpPr>
          <p:nvPr>
            <p:ph type="sldNum" sz="quarter" idx="5"/>
          </p:nvPr>
        </p:nvSpPr>
        <p:spPr>
          <a:ln/>
        </p:spPr>
        <p:txBody>
          <a:bodyPr/>
          <a:lstStyle/>
          <a:p>
            <a:fld id="{B3F60B93-DDE3-4D65-B0BA-F8EFB5B8523C}" type="slidenum">
              <a:rPr lang="fr-FR"/>
              <a:pPr/>
              <a:t>9</a:t>
            </a:fld>
            <a:endParaRPr lang="fr-FR"/>
          </a:p>
        </p:txBody>
      </p:sp>
      <p:sp>
        <p:nvSpPr>
          <p:cNvPr id="9218" name="Rectangle 2"/>
          <p:cNvSpPr>
            <a:spLocks noGrp="1" noRot="1" noChangeAspect="1" noChangeArrowheads="1" noTextEdit="1"/>
          </p:cNvSpPr>
          <p:nvPr>
            <p:ph type="sldImg"/>
          </p:nvPr>
        </p:nvSpPr>
        <p:spPr>
          <a:xfrm>
            <a:off x="1152525" y="692150"/>
            <a:ext cx="4554538" cy="3416300"/>
          </a:xfrm>
          <a:ln cap="flat"/>
        </p:spPr>
      </p:sp>
      <p:sp>
        <p:nvSpPr>
          <p:cNvPr id="9219" name="Rectangle 3"/>
          <p:cNvSpPr>
            <a:spLocks noGrp="1" noChangeArrowheads="1"/>
          </p:cNvSpPr>
          <p:nvPr>
            <p:ph type="body" idx="1"/>
          </p:nvPr>
        </p:nvSpPr>
        <p:spPr>
          <a:ln/>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1B8ABB09-4A1D-463E-8065-109CC2B7EFAA}" type="datetimeFigureOut">
              <a:rPr lang="ar-SA" smtClean="0"/>
              <a:pPr/>
              <a:t>16/09/1442</a:t>
            </a:fld>
            <a:endParaRPr lang="ar-SA" dirty="0"/>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SA" dirty="0"/>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0B34F065-1154-456A-91E3-76DE8E75E17B}" type="slidenum">
              <a:rPr lang="ar-SA" smtClean="0"/>
              <a:pPr/>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16/09/1442</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16/09/1442</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16/09/1442</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
        <p:nvSpPr>
          <p:cNvPr id="7" name="عنوان 6"/>
          <p:cNvSpPr>
            <a:spLocks noGrp="1"/>
          </p:cNvSpPr>
          <p:nvPr>
            <p:ph type="title"/>
          </p:nvPr>
        </p:nvSpPr>
        <p:spPr/>
        <p:txBody>
          <a:bodyPr rtlCol="0"/>
          <a:lstStyle/>
          <a:p>
            <a:r>
              <a:rPr kumimoji="0" lang="ar-SA"/>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16/09/1442</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16/09/1442</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
        <p:nvSpPr>
          <p:cNvPr id="8" name="عنوان 7"/>
          <p:cNvSpPr>
            <a:spLocks noGrp="1"/>
          </p:cNvSpPr>
          <p:nvPr>
            <p:ph type="title"/>
          </p:nvPr>
        </p:nvSpPr>
        <p:spPr/>
        <p:txBody>
          <a:bodyPr rtlCol="0"/>
          <a:lstStyle/>
          <a:p>
            <a:r>
              <a:rPr kumimoji="0" lang="ar-SA"/>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16/09/1442</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1B8ABB09-4A1D-463E-8065-109CC2B7EFAA}" type="datetimeFigureOut">
              <a:rPr lang="ar-SA" smtClean="0"/>
              <a:pPr/>
              <a:t>16/09/1442</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dirty="0"/>
          </a:p>
        </p:txBody>
      </p:sp>
      <p:sp>
        <p:nvSpPr>
          <p:cNvPr id="6" name="عنوان 5"/>
          <p:cNvSpPr>
            <a:spLocks noGrp="1"/>
          </p:cNvSpPr>
          <p:nvPr>
            <p:ph type="title"/>
          </p:nvPr>
        </p:nvSpPr>
        <p:spPr/>
        <p:txBody>
          <a:bodyPr rtlCol="0"/>
          <a:lstStyle/>
          <a:p>
            <a:r>
              <a:rPr kumimoji="0" lang="ar-SA"/>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16/09/1442</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p>
            <a:fld id="{1B8ABB09-4A1D-463E-8065-109CC2B7EFAA}" type="datetimeFigureOut">
              <a:rPr lang="ar-SA" smtClean="0"/>
              <a:pPr/>
              <a:t>16/09/1442</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dirty="0"/>
              <a:t>انقر فوق الأيقونة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1B8ABB09-4A1D-463E-8065-109CC2B7EFAA}" type="datetimeFigureOut">
              <a:rPr lang="ar-SA" smtClean="0"/>
              <a:pPr/>
              <a:t>16/09/1442</a:t>
            </a:fld>
            <a:endParaRPr lang="ar-SA" dirty="0"/>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dirty="0"/>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0B34F065-1154-456A-91E3-76DE8E75E17B}" type="slidenum">
              <a:rPr lang="ar-SA" smtClean="0"/>
              <a:pPr/>
              <a:t>‹#›</a:t>
            </a:fld>
            <a:endParaRPr lang="ar-SA" dirty="0"/>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ar-SA"/>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B8ABB09-4A1D-463E-8065-109CC2B7EFAA}" type="datetimeFigureOut">
              <a:rPr lang="ar-SA" smtClean="0"/>
              <a:pPr/>
              <a:t>16/09/1442</a:t>
            </a:fld>
            <a:endParaRPr lang="ar-SA" dirty="0"/>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dirty="0"/>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B34F065-1154-456A-91E3-76DE8E75E17B}"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image" Target="../media/image2.jpeg" /><Relationship Id="rId1" Type="http://schemas.openxmlformats.org/officeDocument/2006/relationships/slideLayout" Target="../slideLayouts/slideLayout2.xml" /><Relationship Id="rId6" Type="http://schemas.openxmlformats.org/officeDocument/2006/relationships/image" Target="../media/image6.png" /><Relationship Id="rId5" Type="http://schemas.openxmlformats.org/officeDocument/2006/relationships/image" Target="../media/image5.jpeg" /><Relationship Id="rId4" Type="http://schemas.openxmlformats.org/officeDocument/2006/relationships/image" Target="../media/image4.jpeg"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2.xml.rels><?xml version="1.0" encoding="UTF-8" standalone="yes"?>
<Relationships xmlns="http://schemas.openxmlformats.org/package/2006/relationships"><Relationship Id="rId2" Type="http://schemas.openxmlformats.org/officeDocument/2006/relationships/image" Target="../media/image25.jpeg" /><Relationship Id="rId1" Type="http://schemas.openxmlformats.org/officeDocument/2006/relationships/slideLayout" Target="../slideLayouts/slideLayout6.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4.xml.rels><?xml version="1.0" encoding="UTF-8" standalone="yes"?>
<Relationships xmlns="http://schemas.openxmlformats.org/package/2006/relationships"><Relationship Id="rId2" Type="http://schemas.openxmlformats.org/officeDocument/2006/relationships/image" Target="../media/image26.jpeg" /><Relationship Id="rId1" Type="http://schemas.openxmlformats.org/officeDocument/2006/relationships/slideLayout" Target="../slideLayouts/slideLayout6.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7.xml.rels><?xml version="1.0" encoding="UTF-8" standalone="yes"?>
<Relationships xmlns="http://schemas.openxmlformats.org/package/2006/relationships"><Relationship Id="rId2" Type="http://schemas.openxmlformats.org/officeDocument/2006/relationships/hyperlink" Target="https://www.elconsolto.com/chronic/Tag/1092166/%D8%AA%D8%AD%D9%84%D9%8A%D9%84-CRP" TargetMode="External"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hyperlink" Target="https://www.elconsolto.com/chronic/Tag/1092166/%D8%AA%D8%AD%D9%84%D9%8A%D9%84-CRP" TargetMode="External" /><Relationship Id="rId1" Type="http://schemas.openxmlformats.org/officeDocument/2006/relationships/slideLayout" Target="../slideLayouts/slideLayout6.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3" Type="http://schemas.openxmlformats.org/officeDocument/2006/relationships/image" Target="../media/image8.jpeg" /><Relationship Id="rId2" Type="http://schemas.openxmlformats.org/officeDocument/2006/relationships/image" Target="../media/image7.jpeg" /><Relationship Id="rId1" Type="http://schemas.openxmlformats.org/officeDocument/2006/relationships/slideLayout" Target="../slideLayouts/slideLayout2.xml" /><Relationship Id="rId4" Type="http://schemas.openxmlformats.org/officeDocument/2006/relationships/image" Target="../media/image9.jpeg"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3.xml.rels><?xml version="1.0" encoding="UTF-8" standalone="yes"?>
<Relationships xmlns="http://schemas.openxmlformats.org/package/2006/relationships"><Relationship Id="rId3" Type="http://schemas.openxmlformats.org/officeDocument/2006/relationships/image" Target="../media/image11.jpeg" /><Relationship Id="rId2" Type="http://schemas.openxmlformats.org/officeDocument/2006/relationships/image" Target="../media/image10.jpeg" /><Relationship Id="rId1" Type="http://schemas.openxmlformats.org/officeDocument/2006/relationships/slideLayout" Target="../slideLayouts/slideLayout2.xml" /><Relationship Id="rId4" Type="http://schemas.openxmlformats.org/officeDocument/2006/relationships/image" Target="../media/image12.jpeg" /></Relationships>
</file>

<file path=ppt/slides/_rels/slide4.xml.rels><?xml version="1.0" encoding="UTF-8" standalone="yes"?>
<Relationships xmlns="http://schemas.openxmlformats.org/package/2006/relationships"><Relationship Id="rId3" Type="http://schemas.openxmlformats.org/officeDocument/2006/relationships/image" Target="../media/image14.jpeg" /><Relationship Id="rId2" Type="http://schemas.openxmlformats.org/officeDocument/2006/relationships/image" Target="../media/image13.jpeg" /><Relationship Id="rId1" Type="http://schemas.openxmlformats.org/officeDocument/2006/relationships/slideLayout" Target="../slideLayouts/slideLayout2.xml" /><Relationship Id="rId4" Type="http://schemas.openxmlformats.org/officeDocument/2006/relationships/image" Target="../media/image15.jpeg" /></Relationships>
</file>

<file path=ppt/slides/_rels/slide5.xml.rels><?xml version="1.0" encoding="UTF-8" standalone="yes"?>
<Relationships xmlns="http://schemas.openxmlformats.org/package/2006/relationships"><Relationship Id="rId3" Type="http://schemas.openxmlformats.org/officeDocument/2006/relationships/image" Target="../media/image17.jpeg" /><Relationship Id="rId2" Type="http://schemas.openxmlformats.org/officeDocument/2006/relationships/image" Target="../media/image16.jpeg" /><Relationship Id="rId1" Type="http://schemas.openxmlformats.org/officeDocument/2006/relationships/slideLayout" Target="../slideLayouts/slideLayout2.xml" /><Relationship Id="rId4" Type="http://schemas.openxmlformats.org/officeDocument/2006/relationships/image" Target="../media/image18.jpeg" /></Relationships>
</file>

<file path=ppt/slides/_rels/slide6.xml.rels><?xml version="1.0" encoding="UTF-8" standalone="yes"?>
<Relationships xmlns="http://schemas.openxmlformats.org/package/2006/relationships"><Relationship Id="rId3" Type="http://schemas.openxmlformats.org/officeDocument/2006/relationships/image" Target="../media/image20.jpeg" /><Relationship Id="rId2" Type="http://schemas.openxmlformats.org/officeDocument/2006/relationships/image" Target="../media/image19.jpeg" /><Relationship Id="rId1" Type="http://schemas.openxmlformats.org/officeDocument/2006/relationships/slideLayout" Target="../slideLayouts/slideLayout2.xml" /><Relationship Id="rId6" Type="http://schemas.openxmlformats.org/officeDocument/2006/relationships/image" Target="../media/image23.jpeg" /><Relationship Id="rId5" Type="http://schemas.openxmlformats.org/officeDocument/2006/relationships/image" Target="../media/image22.jpeg" /><Relationship Id="rId4" Type="http://schemas.openxmlformats.org/officeDocument/2006/relationships/image" Target="../media/image21.png"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3" Type="http://schemas.openxmlformats.org/officeDocument/2006/relationships/image" Target="../media/image24.jpeg" /><Relationship Id="rId2" Type="http://schemas.openxmlformats.org/officeDocument/2006/relationships/notesSlide" Target="../notesSlides/notesSlide1.xml" /><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04048" y="1484784"/>
            <a:ext cx="3888432" cy="244827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3" name="عنوان 2"/>
          <p:cNvSpPr>
            <a:spLocks noGrp="1"/>
          </p:cNvSpPr>
          <p:nvPr>
            <p:ph type="title"/>
          </p:nvPr>
        </p:nvSpPr>
        <p:spPr>
          <a:pattFill prst="pct5">
            <a:fgClr>
              <a:schemeClr val="bg2"/>
            </a:fgClr>
            <a:bgClr>
              <a:schemeClr val="bg1"/>
            </a:bgClr>
          </a:pattFill>
        </p:spPr>
        <p:txBody>
          <a:bodyPr>
            <a:noAutofit/>
          </a:bodyPr>
          <a:lstStyle/>
          <a:p>
            <a:pPr algn="ctr"/>
            <a:r>
              <a:rPr lang="ar-SA" sz="8000" dirty="0">
                <a:solidFill>
                  <a:schemeClr val="accent5">
                    <a:lumMod val="50000"/>
                  </a:schemeClr>
                </a:solidFill>
              </a:rPr>
              <a:t>اقسام المختبرات</a:t>
            </a:r>
            <a:endParaRPr lang="en-US" sz="8000" dirty="0">
              <a:solidFill>
                <a:schemeClr val="accent5">
                  <a:lumMod val="50000"/>
                </a:schemeClr>
              </a:solidFill>
            </a:endParaRPr>
          </a:p>
        </p:txBody>
      </p:sp>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260648"/>
            <a:ext cx="1656184" cy="1052736"/>
          </a:xfrm>
          <a:prstGeom prst="rect">
            <a:avLst/>
          </a:prstGeom>
          <a:ln>
            <a:noFill/>
          </a:ln>
          <a:effectLst>
            <a:softEdge rad="112500"/>
          </a:effectLst>
        </p:spPr>
      </p:pic>
      <p:pic>
        <p:nvPicPr>
          <p:cNvPr id="6" name="صورة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9552" y="1556792"/>
            <a:ext cx="3888432" cy="25202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8" name="Picture 5" descr="C:\Documents and Settings\Owner\My Documents\lab equipment.jpg"/>
          <p:cNvPicPr>
            <a:picLocks noGrp="1" noChangeAspect="1" noChangeArrowheads="1"/>
          </p:cNvPicPr>
          <p:nvPr/>
        </p:nvPicPr>
        <p:blipFill>
          <a:blip r:embed="rId5" cstate="print"/>
          <a:srcRect/>
          <a:stretch>
            <a:fillRect/>
          </a:stretch>
        </p:blipFill>
        <p:spPr bwMode="auto">
          <a:xfrm>
            <a:off x="2987824" y="4653136"/>
            <a:ext cx="5364596" cy="165618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205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08304" y="264046"/>
            <a:ext cx="1658937" cy="1049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5668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buNone/>
            </a:pPr>
            <a:r>
              <a:rPr lang="en-US" dirty="0"/>
              <a:t> </a:t>
            </a:r>
            <a:r>
              <a:rPr lang="ar-IQ" dirty="0"/>
              <a:t>مجموعة من الفحوصات التي تستخدم في تشخيص العديد من الحالات </a:t>
            </a:r>
            <a:r>
              <a:rPr lang="en-US" dirty="0"/>
              <a:t>  </a:t>
            </a:r>
            <a:r>
              <a:rPr lang="ar-IQ" dirty="0"/>
              <a:t>المرضية عن طريق مكونات الدم </a:t>
            </a:r>
          </a:p>
          <a:p>
            <a:pPr algn="r" rtl="1"/>
            <a:r>
              <a:rPr lang="ar-IQ" dirty="0"/>
              <a:t>تعداد كريات الدم البيضاء </a:t>
            </a:r>
            <a:r>
              <a:rPr lang="en-US" dirty="0"/>
              <a:t>(White blood cells Count) </a:t>
            </a:r>
          </a:p>
          <a:p>
            <a:pPr algn="r" rtl="1"/>
            <a:r>
              <a:rPr lang="ar-IQ" dirty="0"/>
              <a:t>تعداد كريات الدم الحمراء (</a:t>
            </a:r>
            <a:r>
              <a:rPr lang="en-US" dirty="0"/>
              <a:t>(Red Blood Cells Count</a:t>
            </a:r>
          </a:p>
          <a:p>
            <a:pPr algn="r" rtl="1"/>
            <a:r>
              <a:rPr lang="ar-IQ" dirty="0"/>
              <a:t>الهيموغلوبين (</a:t>
            </a:r>
            <a:r>
              <a:rPr lang="en-US" dirty="0"/>
              <a:t>(Hemoglobin</a:t>
            </a:r>
          </a:p>
          <a:p>
            <a:pPr algn="r" rtl="1"/>
            <a:r>
              <a:rPr lang="ar-IQ" dirty="0"/>
              <a:t>حجم كريات الدم المضغوطة </a:t>
            </a:r>
            <a:r>
              <a:rPr lang="en-US" dirty="0"/>
              <a:t>Packed Cell Volume or </a:t>
            </a:r>
            <a:r>
              <a:rPr lang="en-US" dirty="0" err="1"/>
              <a:t>Haematograte</a:t>
            </a:r>
            <a:r>
              <a:rPr lang="en-US" dirty="0"/>
              <a:t>)</a:t>
            </a:r>
            <a:r>
              <a:rPr lang="ar-IQ" dirty="0"/>
              <a:t>)</a:t>
            </a:r>
            <a:endParaRPr lang="en-US" dirty="0"/>
          </a:p>
          <a:p>
            <a:pPr algn="r" rtl="1"/>
            <a:r>
              <a:rPr lang="ar-IQ" dirty="0"/>
              <a:t>موشرات كريات الدم الحمراء (</a:t>
            </a:r>
            <a:r>
              <a:rPr lang="en-US" dirty="0"/>
              <a:t>(Red .Blood .Cells Indices</a:t>
            </a:r>
          </a:p>
          <a:p>
            <a:pPr algn="r" rtl="1"/>
            <a:r>
              <a:rPr lang="ar-IQ" dirty="0"/>
              <a:t>تعداد الصفيحات الدموية </a:t>
            </a:r>
            <a:r>
              <a:rPr lang="en-US" dirty="0"/>
              <a:t>(</a:t>
            </a:r>
            <a:r>
              <a:rPr lang="en-US" dirty="0" err="1"/>
              <a:t>Platelete</a:t>
            </a:r>
            <a:r>
              <a:rPr lang="en-US" dirty="0"/>
              <a:t> counts)</a:t>
            </a:r>
          </a:p>
        </p:txBody>
      </p:sp>
      <p:sp>
        <p:nvSpPr>
          <p:cNvPr id="3" name="Title 2"/>
          <p:cNvSpPr>
            <a:spLocks noGrp="1"/>
          </p:cNvSpPr>
          <p:nvPr>
            <p:ph type="title"/>
          </p:nvPr>
        </p:nvSpPr>
        <p:spPr/>
        <p:txBody>
          <a:bodyPr/>
          <a:lstStyle/>
          <a:p>
            <a:r>
              <a:rPr lang="en-US" dirty="0"/>
              <a:t>2.Complete blood count (CBC)</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5973762"/>
          </a:xfrm>
        </p:spPr>
        <p:txBody>
          <a:bodyPr>
            <a:normAutofit/>
          </a:bodyPr>
          <a:lstStyle/>
          <a:p>
            <a:pPr algn="r"/>
            <a:r>
              <a:rPr lang="ar-IQ" sz="3200" b="0" dirty="0"/>
              <a:t>وهو عبارة عن تحليل صورة الدم كاملة، إذ يساعد إجراء التحليل في اكتشاف العديد من الأمراض والاطمئنان على الصحة العامة وقوة المناعة، إذ يشمل نسبة الهيموجلوبين في الدم والصفائح الدموية وعدد كرات الدم الحمراء والبيضاء، ولا يتطلب من المريض أي تحضيرات قبل إجراءه، ويمكن أن يكشف تحليل عن احتمالية وجود عدى للإصابة بفيروس كورونا أم لا.</a:t>
            </a:r>
            <a:endParaRPr 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lstStyle/>
          <a:p>
            <a:endParaRPr lang="en-US" dirty="0"/>
          </a:p>
        </p:txBody>
      </p:sp>
      <p:pic>
        <p:nvPicPr>
          <p:cNvPr id="1026" name="Picture 2" descr="C:\Users\hamad\Desktop\1577631331079-image1_1577631239_584789.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normAutofit fontScale="90000"/>
          </a:bodyPr>
          <a:lstStyle/>
          <a:p>
            <a:pPr algn="r"/>
            <a:r>
              <a:rPr lang="ar-IQ" sz="3600" b="0" dirty="0"/>
              <a:t>أن الخلايا الليمفاوية تحتل أهمية أساسية في الجهاز المناعي؛ نظرصا لأنها تحدد الاستجابة المناعية للكائنات الحية الدقيقة المعدية وغيرها من الأجسام الغريبة، مثل فيروس "سارس-كوف-2“</a:t>
            </a:r>
            <a:br>
              <a:rPr lang="en-US" sz="3600" b="0" dirty="0"/>
            </a:br>
            <a:br>
              <a:rPr lang="en-US" sz="3600" b="0" dirty="0"/>
            </a:br>
            <a:r>
              <a:rPr lang="ar-IQ" sz="3600" b="0" dirty="0"/>
              <a:t> وفي البشر البالغين، تشكل الخلايا الليمفاوية نحو 20 لـ40% من إجمالي الخلايا البيضاء وتتركز في الأعضاء والأنسجة الليمفاوية المركزية، مثل: الطحال واللوزتين والعقد الليمفاوية، حيث من المرجح حدوث الاستجابة المناعية </a:t>
            </a:r>
            <a:r>
              <a:rPr lang="ar-IQ" sz="3600" b="0" dirty="0">
                <a:solidFill>
                  <a:schemeClr val="tx1"/>
                </a:solidFill>
              </a:rPr>
              <a:t>الأولى</a:t>
            </a:r>
            <a:r>
              <a:rPr lang="ar-IQ" sz="3600" b="0" dirty="0"/>
              <a:t> </a:t>
            </a:r>
            <a:br>
              <a:rPr lang="en-US" b="0" dirty="0"/>
            </a:br>
            <a:br>
              <a:rPr lang="en-US" b="0" dirty="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amad\Desktop\PLA1000-2.jpg"/>
          <p:cNvPicPr>
            <a:picLocks noChangeAspect="1" noChangeArrowheads="1"/>
          </p:cNvPicPr>
          <p:nvPr/>
        </p:nvPicPr>
        <p:blipFill>
          <a:blip r:embed="rId2"/>
          <a:srcRect/>
          <a:stretch>
            <a:fillRect/>
          </a:stretch>
        </p:blipFill>
        <p:spPr bwMode="auto">
          <a:xfrm>
            <a:off x="4572000" y="304800"/>
            <a:ext cx="4572000" cy="5791199"/>
          </a:xfrm>
          <a:prstGeom prst="rect">
            <a:avLst/>
          </a:prstGeom>
          <a:noFill/>
        </p:spPr>
      </p:pic>
      <p:sp>
        <p:nvSpPr>
          <p:cNvPr id="4" name="Title 3"/>
          <p:cNvSpPr>
            <a:spLocks noGrp="1"/>
          </p:cNvSpPr>
          <p:nvPr>
            <p:ph type="title"/>
          </p:nvPr>
        </p:nvSpPr>
        <p:spPr>
          <a:xfrm>
            <a:off x="457200" y="274638"/>
            <a:ext cx="8686800" cy="6278562"/>
          </a:xfrm>
        </p:spPr>
        <p:txBody>
          <a:bodyPr/>
          <a:lstStyle/>
          <a:p>
            <a:r>
              <a:rPr lang="en-US" dirty="0" err="1"/>
              <a:t>Haematological</a:t>
            </a:r>
            <a:r>
              <a:rPr lang="en-US" dirty="0"/>
              <a:t> </a:t>
            </a:r>
            <a:br>
              <a:rPr lang="en-US" dirty="0"/>
            </a:br>
            <a:r>
              <a:rPr lang="en-US" dirty="0"/>
              <a:t>analyzer(CBC)</a:t>
            </a:r>
            <a:br>
              <a:rPr lang="en-US" dirty="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r" rtl="1"/>
            <a:r>
              <a:rPr lang="ar-IQ" dirty="0"/>
              <a:t>هو جزء من البروتين الذي يساعد على تكون الجلطات وقد تتكون منه كميات بنسب كبيرة في جسم الشخص بعد تعرضه للإصابة لجلطة، ويستخدم هذا التحليل للتحقق من مستوى </a:t>
            </a:r>
            <a:r>
              <a:rPr lang="en-US" dirty="0"/>
              <a:t>D-</a:t>
            </a:r>
            <a:r>
              <a:rPr lang="en-US" dirty="0" err="1"/>
              <a:t>dimer</a:t>
            </a:r>
            <a:r>
              <a:rPr lang="en-US" dirty="0"/>
              <a:t> </a:t>
            </a:r>
            <a:r>
              <a:rPr lang="ar-IQ" dirty="0"/>
              <a:t>في الدم، لمعرفة ما إذا كان الشخص يعاني من جلطة دموية أم لا بعد الإصابة بفيروس كورونا.</a:t>
            </a:r>
            <a:endParaRPr lang="en-US" dirty="0"/>
          </a:p>
          <a:p>
            <a:pPr algn="r" rtl="1"/>
            <a:endParaRPr lang="en-US" dirty="0"/>
          </a:p>
          <a:p>
            <a:pPr algn="r" rtl="1"/>
            <a:r>
              <a:rPr lang="ar-IQ" dirty="0"/>
              <a:t>نسبة </a:t>
            </a:r>
            <a:r>
              <a:rPr lang="en-US" dirty="0"/>
              <a:t>D-</a:t>
            </a:r>
            <a:r>
              <a:rPr lang="en-US" dirty="0" err="1"/>
              <a:t>dimer</a:t>
            </a:r>
            <a:r>
              <a:rPr lang="en-US" dirty="0"/>
              <a:t> </a:t>
            </a:r>
            <a:r>
              <a:rPr lang="ar-IQ" dirty="0"/>
              <a:t>الطبيعية هي: أقل من 250 نانوجرام/مل (</a:t>
            </a:r>
            <a:r>
              <a:rPr lang="en-US" dirty="0" err="1"/>
              <a:t>ng</a:t>
            </a:r>
            <a:r>
              <a:rPr lang="en-US" dirty="0"/>
              <a:t>/</a:t>
            </a:r>
            <a:r>
              <a:rPr lang="en-US" dirty="0" err="1"/>
              <a:t>mL</a:t>
            </a:r>
            <a:r>
              <a:rPr lang="en-US" dirty="0"/>
              <a:t>)،  </a:t>
            </a:r>
            <a:r>
              <a:rPr lang="ar-IQ" dirty="0"/>
              <a:t>أو أقل من 40 ميكرو جرام/مل (</a:t>
            </a:r>
            <a:r>
              <a:rPr lang="en-US" dirty="0"/>
              <a:t>mcg/</a:t>
            </a:r>
            <a:r>
              <a:rPr lang="en-US" dirty="0" err="1"/>
              <a:t>mL</a:t>
            </a:r>
            <a:r>
              <a:rPr lang="en-US" dirty="0"/>
              <a:t>).</a:t>
            </a:r>
          </a:p>
          <a:p>
            <a:pPr algn="r" rtl="1"/>
            <a:r>
              <a:rPr lang="ar-IQ" dirty="0"/>
              <a:t>يجب مراعاة أن المعدل الطبيعي لـ </a:t>
            </a:r>
            <a:r>
              <a:rPr lang="en-US" dirty="0"/>
              <a:t>D-</a:t>
            </a:r>
            <a:r>
              <a:rPr lang="en-US" dirty="0" err="1"/>
              <a:t>dimer</a:t>
            </a:r>
            <a:r>
              <a:rPr lang="en-US" dirty="0"/>
              <a:t> </a:t>
            </a:r>
            <a:r>
              <a:rPr lang="ar-IQ" dirty="0"/>
              <a:t>يختلف من معمل لآخر بحسب الطريقة المتبعة لإجراء الفحص، يُرفق بنتيجة تحليل الدي دايمر المعدل الطبيعي له، وبشكل عام النسبة الطبيعية لاختبار دي دايمر يجب أن تكون أقل من المعدل الطبيعي المرفق بنتيجة الفحص، ارتفاع نسبة دي دايمر عن المعدل الطبيعي المرفق بنتيجة الفحص يعني وجود مشكلة مرضية لديك.</a:t>
            </a:r>
          </a:p>
          <a:p>
            <a:pPr algn="r" rtl="1"/>
            <a:endParaRPr lang="en-US" dirty="0"/>
          </a:p>
          <a:p>
            <a:pPr algn="r" rtl="1"/>
            <a:endParaRPr lang="en-US" dirty="0"/>
          </a:p>
        </p:txBody>
      </p:sp>
      <p:sp>
        <p:nvSpPr>
          <p:cNvPr id="3" name="Title 2"/>
          <p:cNvSpPr>
            <a:spLocks noGrp="1"/>
          </p:cNvSpPr>
          <p:nvPr>
            <p:ph type="title"/>
          </p:nvPr>
        </p:nvSpPr>
        <p:spPr/>
        <p:txBody>
          <a:bodyPr/>
          <a:lstStyle/>
          <a:p>
            <a:r>
              <a:rPr lang="en-US" dirty="0"/>
              <a:t>D-</a:t>
            </a:r>
            <a:r>
              <a:rPr lang="en-US" dirty="0" err="1"/>
              <a:t>Dimer</a:t>
            </a:r>
            <a:r>
              <a:rPr lang="en-US" dirty="0"/>
              <a:t> Test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pPr algn="r" rtl="1"/>
            <a:br>
              <a:rPr lang="en-US" sz="3600" b="0" dirty="0"/>
            </a:br>
            <a:r>
              <a:rPr lang="ar-IQ" sz="3600" b="0" dirty="0"/>
              <a:t>لماذا يسبب “كورونا” جلطات دموية؟</a:t>
            </a:r>
            <a:br>
              <a:rPr lang="ar-IQ" sz="3600" b="0" dirty="0"/>
            </a:br>
            <a:r>
              <a:rPr lang="ar-IQ" sz="3600" b="0" dirty="0"/>
              <a:t>تشير الأبحاث إلى أن التجلط يحدث عندما يهاجم فيروس “كورونا المستجد” الخلايا البطانية التي تبطن الأوعية الدموية، حيث يقوم الفيروس بذلك عن طريق الارتباط بمستقبلات </a:t>
            </a:r>
            <a:r>
              <a:rPr lang="en-US" sz="3600" b="0" dirty="0"/>
              <a:t>ACE2 </a:t>
            </a:r>
            <a:r>
              <a:rPr lang="ar-IQ" sz="3600" b="0" dirty="0"/>
              <a:t>الموجودة في غشاء الخلية البطانية، وبمجرد ارتباطه بالمستقبلات تطلق الأوعية الدموية البروتينات التي تسبب تجلط الدم.</a:t>
            </a:r>
            <a:br>
              <a:rPr lang="ar-IQ" sz="3600" b="0" dirty="0"/>
            </a:br>
            <a:r>
              <a:rPr lang="ar-IQ" sz="3600" b="0" dirty="0"/>
              <a:t>كما تشير الدراسات أيضًا إلى أن “كوفيد- 19” يتسبب في إثارة الجهاز المناعي للجسم كاستجابة التهابية مفرطة النشاط، وقد يتسبب هذا الالتهاب في حدوث تخثر بالدم، كما أن لدى المرضى الذين يحتاجون إلى رعاية في </a:t>
            </a:r>
            <a:r>
              <a:rPr lang="ar-IQ" b="0" dirty="0"/>
              <a:t>المستشفى بسبب العدوى عوامل خطر أخرى لجلطات الدم.</a:t>
            </a:r>
            <a:br>
              <a:rPr lang="ar-IQ" b="0" dirty="0"/>
            </a:br>
            <a:br>
              <a:rPr lang="ar-IQ" b="0" dirty="0"/>
            </a:br>
            <a:br>
              <a:rPr lang="ar-IQ" b="0" dirty="0"/>
            </a:b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rtl="1" fontAlgn="base"/>
            <a:r>
              <a:rPr lang="ar-IQ" dirty="0"/>
              <a:t>يعد</a:t>
            </a:r>
            <a:r>
              <a:rPr lang="ar-IQ" dirty="0">
                <a:hlinkClick r:id="rId2"/>
              </a:rPr>
              <a:t> تحليل </a:t>
            </a:r>
            <a:r>
              <a:rPr lang="en-US" dirty="0">
                <a:hlinkClick r:id="rId2"/>
              </a:rPr>
              <a:t>CRP </a:t>
            </a:r>
            <a:r>
              <a:rPr lang="ar-IQ" dirty="0"/>
              <a:t>اختصارًا لكلمة (</a:t>
            </a:r>
            <a:r>
              <a:rPr lang="en-US" dirty="0"/>
              <a:t>C-reactive protein)، </a:t>
            </a:r>
            <a:r>
              <a:rPr lang="ar-IQ" dirty="0"/>
              <a:t>وتعني بروتين سي التفاعلي، والذي يتم إنتاجه في الكبد ويمكن قياسه من خلال فحص الدم، وفي حالة إصابة الجسم بالالتهابات ترتفع معدلات ذلك البروتين، وهو ما يمكن كشفه عن طريق تحليل </a:t>
            </a:r>
            <a:r>
              <a:rPr lang="en-US" dirty="0"/>
              <a:t>CRP.</a:t>
            </a:r>
          </a:p>
          <a:p>
            <a:pPr rtl="1" fontAlgn="base"/>
            <a:r>
              <a:rPr lang="ar-IQ" dirty="0"/>
              <a:t>وبرز</a:t>
            </a:r>
            <a:r>
              <a:rPr lang="ar-IQ" dirty="0">
                <a:hlinkClick r:id="rId2"/>
              </a:rPr>
              <a:t> تحليل </a:t>
            </a:r>
            <a:r>
              <a:rPr lang="en-US" dirty="0">
                <a:hlinkClick r:id="rId2"/>
              </a:rPr>
              <a:t>CRP </a:t>
            </a:r>
            <a:r>
              <a:rPr lang="ar-IQ" dirty="0"/>
              <a:t>على الساحة الطبية في الآونة الأخيرة، نظرًا لكونه أحد الاختبارات الكاشفة عن الإصابة بفيروس كورونا المستجد، ومع ذلك، فلا يستخدم</a:t>
            </a:r>
            <a:r>
              <a:rPr lang="ar-IQ" dirty="0">
                <a:hlinkClick r:id="rId2"/>
              </a:rPr>
              <a:t> تحليل </a:t>
            </a:r>
            <a:r>
              <a:rPr lang="en-US" dirty="0">
                <a:hlinkClick r:id="rId2"/>
              </a:rPr>
              <a:t>CRP </a:t>
            </a:r>
            <a:r>
              <a:rPr lang="ar-IQ" dirty="0"/>
              <a:t>في ذلك الغرض فقط، بل قد يكشف أيضًا عن الإصابة بمشكلات وحالات مرضية أخرى، التي يشير إليها ارتفاع مستوى بروتين سي التفاعلي في الجسم، والذي يتم إنتاجه في الكبد.</a:t>
            </a:r>
          </a:p>
          <a:p>
            <a:endParaRPr lang="en-US" dirty="0"/>
          </a:p>
        </p:txBody>
      </p:sp>
      <p:sp>
        <p:nvSpPr>
          <p:cNvPr id="3" name="Title 2"/>
          <p:cNvSpPr>
            <a:spLocks noGrp="1"/>
          </p:cNvSpPr>
          <p:nvPr>
            <p:ph type="title"/>
          </p:nvPr>
        </p:nvSpPr>
        <p:spPr/>
        <p:txBody>
          <a:bodyPr>
            <a:normAutofit fontScale="90000"/>
          </a:bodyPr>
          <a:lstStyle/>
          <a:p>
            <a:pPr algn="r" rtl="1"/>
            <a:r>
              <a:rPr lang="ar-IQ" dirty="0"/>
              <a:t>تحليل البروتين التفاعلي</a:t>
            </a:r>
            <a:r>
              <a:rPr lang="en-US" dirty="0"/>
              <a:t> C-Reactive </a:t>
            </a:r>
            <a:r>
              <a:rPr lang="en-US" dirty="0" err="1"/>
              <a:t>Protien</a:t>
            </a:r>
            <a:r>
              <a:rPr lang="en-US" dirty="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normAutofit/>
          </a:bodyPr>
          <a:lstStyle/>
          <a:p>
            <a:pPr algn="r" rtl="1" fontAlgn="base"/>
            <a:r>
              <a:rPr lang="ar-IQ" sz="3200" dirty="0"/>
              <a:t>ما المعدل الطبيعي لتحليل </a:t>
            </a:r>
            <a:r>
              <a:rPr lang="en-US" sz="3200" dirty="0"/>
              <a:t>CRP؟</a:t>
            </a:r>
            <a:br>
              <a:rPr lang="en-US" sz="3200" dirty="0"/>
            </a:br>
            <a:r>
              <a:rPr lang="ar-IQ" sz="3200" b="0" dirty="0"/>
              <a:t>وفقًا لـ"مايو كلينك" فإن النسبة الطبيعية</a:t>
            </a:r>
            <a:r>
              <a:rPr lang="ar-IQ" sz="3200" b="0" dirty="0">
                <a:hlinkClick r:id="rId2"/>
              </a:rPr>
              <a:t> تحليل </a:t>
            </a:r>
            <a:r>
              <a:rPr lang="en-US" sz="3200" b="0" dirty="0">
                <a:hlinkClick r:id="rId2"/>
              </a:rPr>
              <a:t>CRP </a:t>
            </a:r>
            <a:r>
              <a:rPr lang="ar-IQ" sz="3200" b="0" dirty="0"/>
              <a:t>تكون القراءة أقل من 10 ملجم / لتر، حيث تشير تلك النتائج إلى ارتفاع مستوى بروتين سي التفاعلي بشكل معتدل.</a:t>
            </a:r>
            <a:br>
              <a:rPr lang="en-US" sz="3200" b="0" dirty="0"/>
            </a:br>
            <a:br>
              <a:rPr lang="en-US" sz="3200" b="0" dirty="0"/>
            </a:br>
            <a:br>
              <a:rPr lang="ar-IQ" sz="3200" b="0" dirty="0"/>
            </a:br>
            <a:r>
              <a:rPr lang="ar-IQ" sz="3200" b="0" dirty="0"/>
              <a:t> يعتبر بروتين سي التفاعلي علامة على وجود التهاب، ولا يتم اكتشافه في الدم إلا إذا كان الجسم يعاني من درجة معينة من الالتهاب.</a:t>
            </a:r>
            <a:endParaRPr lang="en-US" sz="3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r" rtl="1"/>
            <a:r>
              <a:rPr lang="ar-IQ" sz="3800" b="1" dirty="0"/>
              <a:t>إنزيم نازعة هيدروجين اللاكتات </a:t>
            </a:r>
            <a:r>
              <a:rPr lang="en-US" sz="3800" b="1" dirty="0"/>
              <a:t>LDH:</a:t>
            </a:r>
            <a:r>
              <a:rPr lang="en-US" sz="3800" dirty="0"/>
              <a:t> </a:t>
            </a:r>
            <a:r>
              <a:rPr lang="ar-IQ" sz="3800" dirty="0"/>
              <a:t>وهو إنزيم يدخل في عملية إنتاج الطاقة في كل خلايا الجسم تقريباً، ويرتفع مستواه في الحالات التي يحدث فيها تلف للأنسجة، مثل أمراض الدم والكبد، يرتفع مستوى هذا الإنزيم في الحالات الشديدة المصابة بكوفيد- 19</a:t>
            </a:r>
          </a:p>
          <a:p>
            <a:pPr algn="r" rtl="1">
              <a:buNone/>
            </a:pPr>
            <a:endParaRPr lang="ar-IQ" sz="3800" dirty="0"/>
          </a:p>
          <a:p>
            <a:pPr algn="r" rtl="1">
              <a:buNone/>
            </a:pPr>
            <a:r>
              <a:rPr lang="ar-IQ" sz="3800" dirty="0"/>
              <a:t>عندما تتلف هذه الأنسجة، فإنها تطلق </a:t>
            </a:r>
            <a:r>
              <a:rPr lang="en-US" sz="3800" dirty="0"/>
              <a:t>LDH </a:t>
            </a:r>
            <a:r>
              <a:rPr lang="ar-IQ" sz="3800" dirty="0"/>
              <a:t>في مجرى الدم أو سوائل الجسم الأخرى. إذا كانت مستويات </a:t>
            </a:r>
            <a:r>
              <a:rPr lang="en-US" sz="3800" dirty="0"/>
              <a:t>LDH </a:t>
            </a:r>
            <a:r>
              <a:rPr lang="ar-IQ" sz="3800" dirty="0"/>
              <a:t>في الدم أو السوائل مرتفعة، فقد يعني ذلك أن بعض الأنسجة في جسمك قد تضررت من المرض أو الإصابة.</a:t>
            </a:r>
            <a:br>
              <a:rPr lang="ar-IQ" dirty="0"/>
            </a:br>
            <a:br>
              <a:rPr lang="ar-IQ" dirty="0"/>
            </a:br>
            <a:endParaRPr lang="en-US" dirty="0"/>
          </a:p>
        </p:txBody>
      </p:sp>
      <p:sp>
        <p:nvSpPr>
          <p:cNvPr id="3" name="Title 2"/>
          <p:cNvSpPr>
            <a:spLocks noGrp="1"/>
          </p:cNvSpPr>
          <p:nvPr>
            <p:ph type="title"/>
          </p:nvPr>
        </p:nvSpPr>
        <p:spPr/>
        <p:txBody>
          <a:bodyPr>
            <a:normAutofit fontScale="90000"/>
          </a:bodyPr>
          <a:lstStyle/>
          <a:p>
            <a:r>
              <a:rPr lang="en-US" dirty="0"/>
              <a:t>Lactate </a:t>
            </a:r>
            <a:r>
              <a:rPr lang="en-US" dirty="0" err="1"/>
              <a:t>Dehydrogenase</a:t>
            </a:r>
            <a:r>
              <a:rPr lang="en-US" dirty="0"/>
              <a:t> Deficiency (LDH)</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260648"/>
            <a:ext cx="8229600" cy="5746643"/>
          </a:xfrm>
          <a:pattFill prst="pct5">
            <a:fgClr>
              <a:schemeClr val="bg2"/>
            </a:fgClr>
            <a:bgClr>
              <a:schemeClr val="bg1"/>
            </a:bgClr>
          </a:pattFill>
        </p:spPr>
        <p:txBody>
          <a:bodyPr>
            <a:normAutofit/>
          </a:bodyPr>
          <a:lstStyle/>
          <a:p>
            <a:pPr marL="109728" indent="0">
              <a:buNone/>
            </a:pPr>
            <a:endParaRPr lang="ar-SA" dirty="0"/>
          </a:p>
          <a:p>
            <a:pPr marL="109728" indent="0">
              <a:buNone/>
            </a:pPr>
            <a:endParaRPr lang="ar-SA" dirty="0"/>
          </a:p>
          <a:p>
            <a:pPr marL="109728" indent="0">
              <a:buNone/>
            </a:pPr>
            <a:endParaRPr lang="ar-SA" dirty="0"/>
          </a:p>
          <a:p>
            <a:pPr marL="109728" indent="0" algn="r">
              <a:buNone/>
            </a:pPr>
            <a:r>
              <a:rPr lang="ar-SA" sz="3200" b="1" dirty="0"/>
              <a:t>يهتم بالتفاعلات الحيوية داخل جسم الانسان  ويقوم بقياس:</a:t>
            </a:r>
          </a:p>
          <a:p>
            <a:pPr marL="109728" indent="0" algn="r">
              <a:buNone/>
            </a:pPr>
            <a:r>
              <a:rPr lang="ar-SA" sz="3200" b="1" dirty="0"/>
              <a:t>وظائف الكبد</a:t>
            </a:r>
          </a:p>
          <a:p>
            <a:pPr marL="109728" indent="0" algn="r">
              <a:buNone/>
            </a:pPr>
            <a:r>
              <a:rPr lang="ar-SA" sz="3200" b="1" dirty="0"/>
              <a:t>وظائف الكلى</a:t>
            </a:r>
          </a:p>
          <a:p>
            <a:pPr marL="109728" indent="0" algn="r">
              <a:buNone/>
            </a:pPr>
            <a:r>
              <a:rPr lang="ar-SA" sz="3200" b="1" dirty="0"/>
              <a:t>معدل السكر </a:t>
            </a:r>
          </a:p>
          <a:p>
            <a:pPr marL="109728" indent="0" algn="r">
              <a:buNone/>
            </a:pPr>
            <a:r>
              <a:rPr lang="ar-SA" sz="3200" b="1" dirty="0"/>
              <a:t>معدل الدهون</a:t>
            </a:r>
          </a:p>
          <a:p>
            <a:pPr marL="109728" indent="0" algn="r">
              <a:buNone/>
            </a:pPr>
            <a:r>
              <a:rPr lang="ar-SA" sz="3200" b="1" dirty="0"/>
              <a:t>الإنزيمات</a:t>
            </a:r>
          </a:p>
          <a:p>
            <a:pPr marL="109728" indent="0" algn="r">
              <a:buNone/>
            </a:pPr>
            <a:r>
              <a:rPr lang="ar-SA" sz="3200" b="1" dirty="0"/>
              <a:t>الهرمونات</a:t>
            </a:r>
          </a:p>
          <a:p>
            <a:pPr marL="109728" indent="0" algn="r">
              <a:buNone/>
            </a:pPr>
            <a:r>
              <a:rPr lang="ar-SA" sz="3200" b="1" dirty="0"/>
              <a:t>والادوية.</a:t>
            </a:r>
            <a:endParaRPr lang="en-US" sz="3200" dirty="0"/>
          </a:p>
        </p:txBody>
      </p:sp>
      <p:sp>
        <p:nvSpPr>
          <p:cNvPr id="3" name="عنوان 2"/>
          <p:cNvSpPr>
            <a:spLocks noGrp="1"/>
          </p:cNvSpPr>
          <p:nvPr>
            <p:ph type="title"/>
          </p:nvPr>
        </p:nvSpPr>
        <p:spPr/>
        <p:txBody>
          <a:bodyPr>
            <a:normAutofit/>
          </a:bodyPr>
          <a:lstStyle/>
          <a:p>
            <a:pPr algn="ctr"/>
            <a:r>
              <a:rPr lang="ar-SA" sz="6000" dirty="0">
                <a:solidFill>
                  <a:schemeClr val="accent5">
                    <a:lumMod val="50000"/>
                  </a:schemeClr>
                </a:solidFill>
              </a:rPr>
              <a:t>الكيمياء الحيوية</a:t>
            </a:r>
            <a:endParaRPr lang="en-US" sz="6000" dirty="0">
              <a:solidFill>
                <a:schemeClr val="accent5">
                  <a:lumMod val="50000"/>
                </a:schemeClr>
              </a:solidFill>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2348880"/>
            <a:ext cx="3086991" cy="1847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3888" y="2348880"/>
            <a:ext cx="2808312" cy="1847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صورة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0158" y="4265256"/>
            <a:ext cx="4185817" cy="1800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3486615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pPr algn="r" rtl="1"/>
            <a:r>
              <a:rPr lang="ar-IQ" sz="3200" b="0" dirty="0"/>
              <a:t>حيث يبدو أن المستويات المرتفعة من انزيم </a:t>
            </a:r>
            <a:r>
              <a:rPr lang="en-US" sz="3200" b="0" dirty="0"/>
              <a:t>(LDH)</a:t>
            </a:r>
            <a:r>
              <a:rPr lang="ar-IQ" sz="3200" b="0" dirty="0"/>
              <a:t> نسبيًا وحده تلعب دورًا حاسمًا في تمييز الغالبية العظمى للحالات التي تحتاج رعاية طبية فورية، بحسب الباحثين والتي من الممكن ان تكون كاشارة تنبيء بوفاة المريض خلال ايام وهذا يتفق مع </a:t>
            </a:r>
            <a:br>
              <a:rPr lang="ar-IQ" sz="3200" b="0" dirty="0"/>
            </a:br>
            <a:r>
              <a:rPr lang="ar-IQ" sz="3200" b="0" dirty="0"/>
              <a:t>المعلومات الطبية الحالية بشأن أن المستويات المرتفعة للإنزيم مرتبطة بتفكك الأنسجة الذي يحدث في العديد من الحالات المرضية، من بينها الاضطرابات الرئوية مثل الالتهاب الرئوي</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pPr algn="ctr"/>
            <a:r>
              <a:rPr lang="ar-IQ" sz="8000" dirty="0"/>
              <a:t>شكرا للاصغاء   </a:t>
            </a:r>
            <a:endParaRPr lang="en-US" sz="8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260648"/>
            <a:ext cx="8229600" cy="5746643"/>
          </a:xfrm>
          <a:pattFill prst="pct5">
            <a:fgClr>
              <a:schemeClr val="bg2"/>
            </a:fgClr>
            <a:bgClr>
              <a:schemeClr val="bg1"/>
            </a:bgClr>
          </a:pattFill>
        </p:spPr>
        <p:txBody>
          <a:bodyPr>
            <a:normAutofit/>
          </a:bodyPr>
          <a:lstStyle/>
          <a:p>
            <a:pPr marL="109728" indent="0">
              <a:buNone/>
            </a:pPr>
            <a:endParaRPr lang="ar-SA" sz="3200" dirty="0"/>
          </a:p>
          <a:p>
            <a:pPr marL="109728" indent="0">
              <a:buNone/>
            </a:pPr>
            <a:endParaRPr lang="ar-SA" sz="3200" dirty="0"/>
          </a:p>
          <a:p>
            <a:pPr marL="109728" indent="0" algn="r">
              <a:buNone/>
            </a:pPr>
            <a:r>
              <a:rPr lang="ar-SA" sz="3200" b="1" dirty="0"/>
              <a:t>يهتم بدراسة الدم وما يحتويه:</a:t>
            </a:r>
          </a:p>
          <a:p>
            <a:pPr marL="109728" indent="0" algn="r">
              <a:buNone/>
            </a:pPr>
            <a:r>
              <a:rPr lang="ar-SA" sz="3200" b="1" dirty="0"/>
              <a:t>خلايا دم حمراء ,خلايا دم بيضاء ,صفائح دموية, بلازما وأمراض الدم بشكل عام.</a:t>
            </a:r>
          </a:p>
          <a:p>
            <a:pPr marL="109728" indent="0" algn="r">
              <a:buNone/>
            </a:pPr>
            <a:endParaRPr lang="en-US" sz="3200" dirty="0"/>
          </a:p>
        </p:txBody>
      </p:sp>
      <p:sp>
        <p:nvSpPr>
          <p:cNvPr id="3" name="عنوان 2"/>
          <p:cNvSpPr>
            <a:spLocks noGrp="1"/>
          </p:cNvSpPr>
          <p:nvPr>
            <p:ph type="title"/>
          </p:nvPr>
        </p:nvSpPr>
        <p:spPr/>
        <p:txBody>
          <a:bodyPr>
            <a:normAutofit/>
          </a:bodyPr>
          <a:lstStyle/>
          <a:p>
            <a:pPr algn="ctr"/>
            <a:r>
              <a:rPr lang="ar-SA" sz="6000" dirty="0">
                <a:solidFill>
                  <a:schemeClr val="accent5">
                    <a:lumMod val="50000"/>
                  </a:schemeClr>
                </a:solidFill>
              </a:rPr>
              <a:t>علم الدم</a:t>
            </a:r>
            <a:endParaRPr lang="en-US" sz="6000" dirty="0">
              <a:solidFill>
                <a:schemeClr val="accent5">
                  <a:lumMod val="50000"/>
                </a:schemeClr>
              </a:solidFill>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9752" y="2996952"/>
            <a:ext cx="2232248" cy="33843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76056" y="2996952"/>
            <a:ext cx="3448202" cy="1752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صورة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76056" y="4893568"/>
            <a:ext cx="3456384" cy="1847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809576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260648"/>
            <a:ext cx="8229600" cy="5746643"/>
          </a:xfrm>
          <a:pattFill prst="pct5">
            <a:fgClr>
              <a:schemeClr val="bg2"/>
            </a:fgClr>
            <a:bgClr>
              <a:schemeClr val="bg1"/>
            </a:bgClr>
          </a:pattFill>
        </p:spPr>
        <p:txBody>
          <a:bodyPr>
            <a:normAutofit/>
          </a:bodyPr>
          <a:lstStyle/>
          <a:p>
            <a:pPr marL="109728" indent="0">
              <a:buNone/>
            </a:pPr>
            <a:endParaRPr lang="ar-SA" sz="3200" dirty="0"/>
          </a:p>
          <a:p>
            <a:pPr marL="109728" indent="0">
              <a:buNone/>
            </a:pPr>
            <a:endParaRPr lang="ar-SA" sz="3200" dirty="0"/>
          </a:p>
          <a:p>
            <a:pPr marL="109728" indent="0" algn="r">
              <a:buNone/>
            </a:pPr>
            <a:r>
              <a:rPr lang="ar-SA" sz="3200" b="1" dirty="0"/>
              <a:t>يهتم بدراسة </a:t>
            </a:r>
            <a:r>
              <a:rPr lang="ar-SA" sz="3200" b="1" dirty="0" err="1"/>
              <a:t>البكتيريا,الفيروسات</a:t>
            </a:r>
            <a:r>
              <a:rPr lang="ar-SA" sz="3200" b="1" dirty="0"/>
              <a:t>, الطفيليات ,الفطريات . والهدف الأساسي هو معرفه طرق عزل الميكروب وتوفير البيئة المناسبة له  ليتكاثر ويتم  التعرف عليه وعلى طرق معالجته .</a:t>
            </a:r>
            <a:endParaRPr lang="en-US" sz="3200" dirty="0"/>
          </a:p>
          <a:p>
            <a:pPr marL="109728" indent="0" algn="r">
              <a:buNone/>
            </a:pPr>
            <a:endParaRPr lang="en-US" sz="3200" dirty="0"/>
          </a:p>
        </p:txBody>
      </p:sp>
      <p:sp>
        <p:nvSpPr>
          <p:cNvPr id="3" name="عنوان 2"/>
          <p:cNvSpPr>
            <a:spLocks noGrp="1"/>
          </p:cNvSpPr>
          <p:nvPr>
            <p:ph type="title"/>
          </p:nvPr>
        </p:nvSpPr>
        <p:spPr/>
        <p:txBody>
          <a:bodyPr>
            <a:normAutofit/>
          </a:bodyPr>
          <a:lstStyle/>
          <a:p>
            <a:pPr algn="ctr"/>
            <a:r>
              <a:rPr lang="ar-SA" sz="6000" dirty="0">
                <a:solidFill>
                  <a:schemeClr val="accent5">
                    <a:lumMod val="50000"/>
                  </a:schemeClr>
                </a:solidFill>
              </a:rPr>
              <a:t>علم الاحياء الدقيقة</a:t>
            </a:r>
            <a:endParaRPr lang="en-US" sz="6000" dirty="0">
              <a:solidFill>
                <a:schemeClr val="accent5">
                  <a:lumMod val="50000"/>
                </a:schemeClr>
              </a:solidFill>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85390" y="3368585"/>
            <a:ext cx="2952328" cy="2133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544" y="3368585"/>
            <a:ext cx="2520280" cy="2133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صورة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37718" y="3294374"/>
            <a:ext cx="2740698" cy="2366874"/>
          </a:xfrm>
          <a:prstGeom prst="rect">
            <a:avLst/>
          </a:prstGeom>
          <a:ln>
            <a:noFill/>
          </a:ln>
          <a:effectLst>
            <a:softEdge rad="112500"/>
          </a:effectLst>
        </p:spPr>
      </p:pic>
    </p:spTree>
    <p:extLst>
      <p:ext uri="{BB962C8B-B14F-4D97-AF65-F5344CB8AC3E}">
        <p14:creationId xmlns:p14="http://schemas.microsoft.com/office/powerpoint/2010/main" val="3851724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260648"/>
            <a:ext cx="8229600" cy="5746643"/>
          </a:xfrm>
          <a:pattFill prst="pct5">
            <a:fgClr>
              <a:schemeClr val="bg2"/>
            </a:fgClr>
            <a:bgClr>
              <a:schemeClr val="bg1"/>
            </a:bgClr>
          </a:pattFill>
        </p:spPr>
        <p:txBody>
          <a:bodyPr>
            <a:normAutofit/>
          </a:bodyPr>
          <a:lstStyle/>
          <a:p>
            <a:pPr marL="109728" indent="0" algn="r">
              <a:buNone/>
            </a:pPr>
            <a:endParaRPr lang="ar-SA" sz="2800" dirty="0"/>
          </a:p>
          <a:p>
            <a:pPr marL="109728" indent="0" algn="r">
              <a:buNone/>
            </a:pPr>
            <a:endParaRPr lang="ar-SA" sz="2800" dirty="0"/>
          </a:p>
          <a:p>
            <a:pPr marL="109728" indent="0" algn="r">
              <a:buNone/>
            </a:pPr>
            <a:endParaRPr lang="ar-SA" sz="2800" dirty="0"/>
          </a:p>
          <a:p>
            <a:pPr marL="109728" indent="0" algn="r">
              <a:buNone/>
            </a:pPr>
            <a:r>
              <a:rPr lang="ar-SA" sz="2800" b="1" dirty="0"/>
              <a:t> يهتم بدراسة التفاعل بين المواد الغريبة (</a:t>
            </a:r>
            <a:r>
              <a:rPr lang="ar-SA" sz="2800" b="1" dirty="0" err="1"/>
              <a:t>الانتيجينات</a:t>
            </a:r>
            <a:r>
              <a:rPr lang="ar-SA" sz="2800" b="1" dirty="0"/>
              <a:t>)الداخلة على  الجسم وهي وردة فعل الجسم لها بتكوين اجسام مضادة ومقاومة لها</a:t>
            </a:r>
          </a:p>
          <a:p>
            <a:pPr marL="109728" indent="0" algn="r">
              <a:buNone/>
            </a:pPr>
            <a:r>
              <a:rPr lang="ar-SA" sz="2800" b="1" dirty="0"/>
              <a:t>ويتعامل غالبا مع الفيروسات مثل الايدز والالتهاب الكبدي والانفلونزا </a:t>
            </a:r>
            <a:r>
              <a:rPr lang="ar-SA" sz="2800" b="1" dirty="0" err="1"/>
              <a:t>بانواعها</a:t>
            </a:r>
            <a:endParaRPr lang="ar-SA" sz="2800" b="1" dirty="0"/>
          </a:p>
          <a:p>
            <a:pPr marL="109728" indent="0" algn="r">
              <a:buNone/>
            </a:pPr>
            <a:endParaRPr lang="en-US" sz="2800" dirty="0"/>
          </a:p>
        </p:txBody>
      </p:sp>
      <p:sp>
        <p:nvSpPr>
          <p:cNvPr id="3" name="عنوان 2"/>
          <p:cNvSpPr>
            <a:spLocks noGrp="1"/>
          </p:cNvSpPr>
          <p:nvPr>
            <p:ph type="title"/>
          </p:nvPr>
        </p:nvSpPr>
        <p:spPr/>
        <p:txBody>
          <a:bodyPr>
            <a:normAutofit/>
          </a:bodyPr>
          <a:lstStyle/>
          <a:p>
            <a:pPr algn="ctr"/>
            <a:r>
              <a:rPr lang="ar-SA" sz="6000" dirty="0">
                <a:solidFill>
                  <a:schemeClr val="accent5">
                    <a:lumMod val="50000"/>
                  </a:schemeClr>
                </a:solidFill>
              </a:rPr>
              <a:t>علم المناعة والمصليات</a:t>
            </a:r>
            <a:endParaRPr lang="en-US" sz="6000" dirty="0">
              <a:solidFill>
                <a:schemeClr val="accent5">
                  <a:lumMod val="50000"/>
                </a:schemeClr>
              </a:solidFill>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616" y="3524248"/>
            <a:ext cx="3456384" cy="267490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32040" y="3524248"/>
            <a:ext cx="3600400" cy="264105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7" name="صورة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7544" y="260648"/>
            <a:ext cx="1296144" cy="1095003"/>
          </a:xfrm>
          <a:prstGeom prst="ellipse">
            <a:avLst/>
          </a:prstGeom>
          <a:ln>
            <a:noFill/>
          </a:ln>
          <a:effectLst>
            <a:softEdge rad="112500"/>
          </a:effectLst>
        </p:spPr>
      </p:pic>
      <p:pic>
        <p:nvPicPr>
          <p:cNvPr id="8" name="صورة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37536" y="378923"/>
            <a:ext cx="1478767" cy="976728"/>
          </a:xfrm>
          <a:prstGeom prst="ellipse">
            <a:avLst/>
          </a:prstGeom>
          <a:ln>
            <a:noFill/>
          </a:ln>
          <a:effectLst>
            <a:softEdge rad="112500"/>
          </a:effectLst>
        </p:spPr>
      </p:pic>
    </p:spTree>
    <p:extLst>
      <p:ext uri="{BB962C8B-B14F-4D97-AF65-F5344CB8AC3E}">
        <p14:creationId xmlns:p14="http://schemas.microsoft.com/office/powerpoint/2010/main" val="3164705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6612" y="244263"/>
            <a:ext cx="8229600" cy="5746643"/>
          </a:xfrm>
          <a:pattFill prst="pct5">
            <a:fgClr>
              <a:schemeClr val="bg2"/>
            </a:fgClr>
            <a:bgClr>
              <a:schemeClr val="bg1"/>
            </a:bgClr>
          </a:pattFill>
        </p:spPr>
        <p:txBody>
          <a:bodyPr>
            <a:normAutofit/>
          </a:bodyPr>
          <a:lstStyle/>
          <a:p>
            <a:pPr marL="109728" indent="0" algn="ctr">
              <a:buNone/>
            </a:pPr>
            <a:endParaRPr lang="ar-SA" sz="3200" dirty="0"/>
          </a:p>
          <a:p>
            <a:pPr marL="109728" indent="0" algn="ctr">
              <a:buNone/>
            </a:pPr>
            <a:endParaRPr lang="ar-SA" sz="3200" dirty="0"/>
          </a:p>
          <a:p>
            <a:pPr marL="109728" indent="0" algn="ctr">
              <a:buNone/>
            </a:pPr>
            <a:r>
              <a:rPr lang="ar-SA" sz="3200" b="1" dirty="0"/>
              <a:t>يستخدم لتحديد فصائل الدم</a:t>
            </a:r>
          </a:p>
          <a:p>
            <a:pPr marL="109728" indent="0" algn="ctr">
              <a:buNone/>
            </a:pPr>
            <a:r>
              <a:rPr lang="ar-SA" sz="3200" b="1" dirty="0"/>
              <a:t> و مدى تطابق دم المتبرع مع دم المستقبل</a:t>
            </a:r>
          </a:p>
          <a:p>
            <a:pPr marL="109728" indent="0" algn="ctr">
              <a:buNone/>
            </a:pPr>
            <a:r>
              <a:rPr lang="ar-SA" sz="3200" b="1" dirty="0"/>
              <a:t>اكثر الاقسام خطورة, حيث الخطأ فيه يكلف حياة انسان</a:t>
            </a:r>
            <a:endParaRPr lang="en-US" sz="3200" dirty="0"/>
          </a:p>
        </p:txBody>
      </p:sp>
      <p:sp>
        <p:nvSpPr>
          <p:cNvPr id="3" name="عنوان 2"/>
          <p:cNvSpPr>
            <a:spLocks noGrp="1"/>
          </p:cNvSpPr>
          <p:nvPr>
            <p:ph type="title"/>
          </p:nvPr>
        </p:nvSpPr>
        <p:spPr/>
        <p:txBody>
          <a:bodyPr>
            <a:normAutofit/>
          </a:bodyPr>
          <a:lstStyle/>
          <a:p>
            <a:pPr algn="ctr"/>
            <a:r>
              <a:rPr lang="ar-SA" sz="6000" dirty="0">
                <a:solidFill>
                  <a:schemeClr val="accent5">
                    <a:lumMod val="50000"/>
                  </a:schemeClr>
                </a:solidFill>
              </a:rPr>
              <a:t>بنك الدم</a:t>
            </a:r>
            <a:endParaRPr lang="en-US" sz="6000" dirty="0">
              <a:solidFill>
                <a:schemeClr val="accent5">
                  <a:lumMod val="50000"/>
                </a:schemeClr>
              </a:solidFill>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0152" y="3386992"/>
            <a:ext cx="2165246" cy="239479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7396" y="3394667"/>
            <a:ext cx="2304256" cy="241059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صورة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44408" y="0"/>
            <a:ext cx="899592" cy="6858000"/>
          </a:xfrm>
          <a:prstGeom prst="rect">
            <a:avLst/>
          </a:prstGeom>
        </p:spPr>
      </p:pic>
      <p:pic>
        <p:nvPicPr>
          <p:cNvPr id="7" name="صورة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46302" y="158793"/>
            <a:ext cx="918989" cy="1244884"/>
          </a:xfrm>
          <a:prstGeom prst="rect">
            <a:avLst/>
          </a:prstGeom>
          <a:ln>
            <a:noFill/>
          </a:ln>
          <a:effectLst>
            <a:softEdge rad="112500"/>
          </a:effectLst>
        </p:spPr>
      </p:pic>
      <p:pic>
        <p:nvPicPr>
          <p:cNvPr id="8" name="صورة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9552" y="3372084"/>
            <a:ext cx="2558991" cy="243318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412530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1"/>
            <a:ext cx="8001000" cy="1904999"/>
          </a:xfrm>
        </p:spPr>
        <p:txBody>
          <a:bodyPr/>
          <a:lstStyle/>
          <a:p>
            <a:r>
              <a:rPr lang="ar-IQ" dirty="0"/>
              <a:t>اهم الفحوصات المستخدمة في تشخيص كورونا فايروس </a:t>
            </a:r>
            <a:endParaRPr lang="en-US" dirty="0"/>
          </a:p>
        </p:txBody>
      </p:sp>
      <p:sp>
        <p:nvSpPr>
          <p:cNvPr id="3" name="Subtitle 2"/>
          <p:cNvSpPr>
            <a:spLocks noGrp="1"/>
          </p:cNvSpPr>
          <p:nvPr>
            <p:ph type="subTitle" idx="1"/>
          </p:nvPr>
        </p:nvSpPr>
        <p:spPr>
          <a:xfrm>
            <a:off x="304800" y="2438400"/>
            <a:ext cx="8458200" cy="3657600"/>
          </a:xfrm>
        </p:spPr>
        <p:txBody>
          <a:bodyPr>
            <a:normAutofit/>
          </a:bodyPr>
          <a:lstStyle/>
          <a:p>
            <a:pPr algn="l"/>
            <a:r>
              <a:rPr lang="en-US" dirty="0"/>
              <a:t>1.Immunoglobuline Detection(</a:t>
            </a:r>
            <a:r>
              <a:rPr lang="en-US" dirty="0" err="1"/>
              <a:t>IgM</a:t>
            </a:r>
            <a:r>
              <a:rPr lang="en-US" dirty="0"/>
              <a:t> and </a:t>
            </a:r>
            <a:r>
              <a:rPr lang="en-US" dirty="0" err="1"/>
              <a:t>IgG</a:t>
            </a:r>
            <a:r>
              <a:rPr lang="en-US" dirty="0"/>
              <a:t>)</a:t>
            </a:r>
          </a:p>
          <a:p>
            <a:pPr algn="l"/>
            <a:r>
              <a:rPr lang="en-US" dirty="0"/>
              <a:t>2. Complete Blood Count (CBC)</a:t>
            </a:r>
          </a:p>
          <a:p>
            <a:pPr algn="l"/>
            <a:r>
              <a:rPr lang="en-US" dirty="0"/>
              <a:t>3. D-</a:t>
            </a:r>
            <a:r>
              <a:rPr lang="en-US" dirty="0" err="1"/>
              <a:t>Dimer</a:t>
            </a:r>
            <a:endParaRPr lang="en-US" dirty="0"/>
          </a:p>
          <a:p>
            <a:pPr algn="l"/>
            <a:r>
              <a:rPr lang="en-US" dirty="0"/>
              <a:t>4. Serum </a:t>
            </a:r>
            <a:r>
              <a:rPr lang="en-US" dirty="0" err="1"/>
              <a:t>ferettine</a:t>
            </a:r>
            <a:r>
              <a:rPr lang="en-US" dirty="0"/>
              <a:t> </a:t>
            </a:r>
          </a:p>
          <a:p>
            <a:pPr algn="l"/>
            <a:r>
              <a:rPr lang="en-US" dirty="0"/>
              <a:t>5. C-Reactive Protein (CRP)</a:t>
            </a:r>
          </a:p>
          <a:p>
            <a:pPr algn="l"/>
            <a:r>
              <a:rPr lang="en-US" dirty="0"/>
              <a:t>6.Lactate </a:t>
            </a:r>
            <a:r>
              <a:rPr lang="en-US" dirty="0" err="1"/>
              <a:t>Dehydrogenase</a:t>
            </a:r>
            <a:r>
              <a:rPr lang="en-US" dirty="0"/>
              <a:t> Deficiency (LDH)</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IQ" sz="3200" dirty="0"/>
              <a:t>يعتبر </a:t>
            </a:r>
            <a:r>
              <a:rPr lang="en-US" sz="3200" dirty="0" err="1"/>
              <a:t>IgM</a:t>
            </a:r>
            <a:r>
              <a:rPr lang="en-US" sz="3200" dirty="0"/>
              <a:t> </a:t>
            </a:r>
            <a:r>
              <a:rPr lang="ar-IQ" sz="3200" dirty="0"/>
              <a:t>اكبر انواع الاجسام المضادة الموجودة في دم الانسان وهو اول الاجسام المضادة التي تظهر عند حدوث الاصابة عند تعرض الجسم الى اصابة معينة ويكون افرازه عن طريق الطحال حيث يتم تصنيعه وافرازه الى الدم حيث تبلغ نسبته الطبيعية في الشخص السليم</a:t>
            </a:r>
            <a:r>
              <a:rPr lang="en-US" sz="3200" dirty="0"/>
              <a:t>0.4-2.5(g/dl)</a:t>
            </a:r>
          </a:p>
          <a:p>
            <a:endParaRPr lang="ar-IQ" dirty="0"/>
          </a:p>
          <a:p>
            <a:pPr algn="r" rtl="1"/>
            <a:r>
              <a:rPr lang="ar-IQ" dirty="0"/>
              <a:t>هناك عدة طرق لتشخيص ال </a:t>
            </a:r>
            <a:r>
              <a:rPr lang="en-US" dirty="0" err="1"/>
              <a:t>IgM</a:t>
            </a:r>
            <a:r>
              <a:rPr lang="ar-IQ" dirty="0"/>
              <a:t>اهمها طريقة استخدام جهاز </a:t>
            </a:r>
            <a:r>
              <a:rPr lang="en-US" dirty="0" err="1"/>
              <a:t>Minividas</a:t>
            </a:r>
            <a:r>
              <a:rPr lang="en-US" dirty="0"/>
              <a:t> </a:t>
            </a:r>
            <a:r>
              <a:rPr lang="ar-IQ" dirty="0"/>
              <a:t>حيث يعتبر من اهم الطرق السيريولوجية او المناعية الحديثة في تشخيص ال </a:t>
            </a:r>
            <a:r>
              <a:rPr lang="en-US" dirty="0"/>
              <a:t>Antigen </a:t>
            </a:r>
            <a:r>
              <a:rPr lang="ar-IQ" dirty="0"/>
              <a:t>او ال </a:t>
            </a:r>
            <a:r>
              <a:rPr lang="en-US" dirty="0"/>
              <a:t>Antibody</a:t>
            </a:r>
          </a:p>
        </p:txBody>
      </p:sp>
      <p:sp>
        <p:nvSpPr>
          <p:cNvPr id="3" name="Title 2"/>
          <p:cNvSpPr>
            <a:spLocks noGrp="1"/>
          </p:cNvSpPr>
          <p:nvPr>
            <p:ph type="title"/>
          </p:nvPr>
        </p:nvSpPr>
        <p:spPr/>
        <p:txBody>
          <a:bodyPr>
            <a:normAutofit fontScale="90000"/>
          </a:bodyPr>
          <a:lstStyle/>
          <a:p>
            <a:r>
              <a:rPr lang="en-US" sz="4000" dirty="0"/>
              <a:t>1.Immunoglobuline Detection(</a:t>
            </a:r>
            <a:r>
              <a:rPr lang="en-US" sz="4000" dirty="0" err="1"/>
              <a:t>IgM</a:t>
            </a:r>
            <a:r>
              <a:rPr lang="en-US" sz="4000"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2286000" y="609600"/>
            <a:ext cx="6553200" cy="533400"/>
          </a:xfrm>
          <a:prstGeom prst="rect">
            <a:avLst/>
          </a:prstGeom>
          <a:noFill/>
          <a:ln w="9525">
            <a:noFill/>
            <a:miter lim="800000"/>
            <a:headEnd/>
            <a:tailEnd/>
          </a:ln>
          <a:effectLst/>
        </p:spPr>
        <p:txBody>
          <a:bodyPr lIns="92075" tIns="46038" rIns="92075" bIns="46038" anchor="ctr"/>
          <a:lstStyle/>
          <a:p>
            <a:pPr defTabSz="762000"/>
            <a:r>
              <a:rPr lang="fr-FR" sz="2800" b="0">
                <a:solidFill>
                  <a:srgbClr val="0A2267"/>
                </a:solidFill>
                <a:effectLst/>
              </a:rPr>
              <a:t>VIDAS BLUE</a:t>
            </a:r>
          </a:p>
        </p:txBody>
      </p:sp>
      <p:sp>
        <p:nvSpPr>
          <p:cNvPr id="8195" name="Rectangle 3"/>
          <p:cNvSpPr>
            <a:spLocks noChangeArrowheads="1"/>
          </p:cNvSpPr>
          <p:nvPr/>
        </p:nvSpPr>
        <p:spPr bwMode="auto">
          <a:xfrm>
            <a:off x="2209800" y="1905000"/>
            <a:ext cx="6629400" cy="457200"/>
          </a:xfrm>
          <a:prstGeom prst="rect">
            <a:avLst/>
          </a:prstGeom>
          <a:noFill/>
          <a:ln w="9525">
            <a:noFill/>
            <a:miter lim="800000"/>
            <a:headEnd/>
            <a:tailEnd/>
          </a:ln>
          <a:effectLst/>
        </p:spPr>
        <p:txBody>
          <a:bodyPr lIns="92075" tIns="46038" rIns="92075" bIns="46038"/>
          <a:lstStyle/>
          <a:p>
            <a:pPr marL="342900" indent="-342900" defTabSz="762000">
              <a:spcBef>
                <a:spcPct val="20000"/>
              </a:spcBef>
            </a:pPr>
            <a:endParaRPr lang="en-US" sz="2400">
              <a:effectLst/>
            </a:endParaRPr>
          </a:p>
        </p:txBody>
      </p:sp>
      <p:sp>
        <p:nvSpPr>
          <p:cNvPr id="8196" name="Rectangle 4"/>
          <p:cNvSpPr>
            <a:spLocks noChangeArrowheads="1"/>
          </p:cNvSpPr>
          <p:nvPr/>
        </p:nvSpPr>
        <p:spPr bwMode="auto">
          <a:xfrm>
            <a:off x="2209800" y="2438400"/>
            <a:ext cx="6629400" cy="533400"/>
          </a:xfrm>
          <a:prstGeom prst="rect">
            <a:avLst/>
          </a:prstGeom>
          <a:noFill/>
          <a:ln w="9525">
            <a:noFill/>
            <a:miter lim="800000"/>
            <a:headEnd/>
            <a:tailEnd/>
          </a:ln>
          <a:effectLst/>
        </p:spPr>
        <p:txBody>
          <a:bodyPr lIns="92075" tIns="46038" rIns="92075" bIns="46038"/>
          <a:lstStyle/>
          <a:p>
            <a:pPr marL="342900" indent="-342900" defTabSz="762000">
              <a:spcBef>
                <a:spcPct val="20000"/>
              </a:spcBef>
            </a:pPr>
            <a:endParaRPr lang="en-US" sz="3200">
              <a:solidFill>
                <a:srgbClr val="0A2267"/>
              </a:solidFill>
              <a:effectLst/>
            </a:endParaRPr>
          </a:p>
        </p:txBody>
      </p:sp>
      <p:sp>
        <p:nvSpPr>
          <p:cNvPr id="8197" name="Rectangle 5"/>
          <p:cNvSpPr>
            <a:spLocks noChangeArrowheads="1"/>
          </p:cNvSpPr>
          <p:nvPr/>
        </p:nvSpPr>
        <p:spPr bwMode="auto">
          <a:xfrm>
            <a:off x="2209800" y="3124200"/>
            <a:ext cx="6629400" cy="381000"/>
          </a:xfrm>
          <a:prstGeom prst="rect">
            <a:avLst/>
          </a:prstGeom>
          <a:noFill/>
          <a:ln w="9525">
            <a:noFill/>
            <a:miter lim="800000"/>
            <a:headEnd/>
            <a:tailEnd/>
          </a:ln>
          <a:effectLst/>
        </p:spPr>
        <p:txBody>
          <a:bodyPr lIns="92075" tIns="46038" rIns="92075" bIns="46038"/>
          <a:lstStyle/>
          <a:p>
            <a:pPr marL="342900" indent="-342900" defTabSz="762000">
              <a:spcBef>
                <a:spcPct val="20000"/>
              </a:spcBef>
            </a:pPr>
            <a:endParaRPr lang="en-US" sz="2000">
              <a:solidFill>
                <a:srgbClr val="666666"/>
              </a:solidFill>
              <a:effectLst/>
            </a:endParaRPr>
          </a:p>
        </p:txBody>
      </p:sp>
      <p:sp>
        <p:nvSpPr>
          <p:cNvPr id="8198" name="Rectangle 6"/>
          <p:cNvSpPr>
            <a:spLocks noChangeArrowheads="1"/>
          </p:cNvSpPr>
          <p:nvPr/>
        </p:nvSpPr>
        <p:spPr bwMode="auto">
          <a:xfrm>
            <a:off x="2590800" y="3657600"/>
            <a:ext cx="6248400" cy="381000"/>
          </a:xfrm>
          <a:prstGeom prst="rect">
            <a:avLst/>
          </a:prstGeom>
          <a:noFill/>
          <a:ln w="9525">
            <a:noFill/>
            <a:miter lim="800000"/>
            <a:headEnd/>
            <a:tailEnd/>
          </a:ln>
          <a:effectLst/>
        </p:spPr>
        <p:txBody>
          <a:bodyPr lIns="92075" tIns="46038" rIns="92075" bIns="46038"/>
          <a:lstStyle/>
          <a:p>
            <a:pPr marL="342900" indent="-342900" defTabSz="762000">
              <a:spcBef>
                <a:spcPct val="20000"/>
              </a:spcBef>
            </a:pPr>
            <a:endParaRPr lang="en-US" sz="2000" b="0">
              <a:solidFill>
                <a:srgbClr val="0A2267"/>
              </a:solidFill>
              <a:effectLst/>
            </a:endParaRPr>
          </a:p>
        </p:txBody>
      </p:sp>
      <p:pic>
        <p:nvPicPr>
          <p:cNvPr id="8200" name="Picture 8" descr="D:\Mes Documents\Mes images\VIDAS BLUE3.jpg"/>
          <p:cNvPicPr>
            <a:picLocks noChangeAspect="1" noChangeArrowheads="1"/>
          </p:cNvPicPr>
          <p:nvPr/>
        </p:nvPicPr>
        <p:blipFill>
          <a:blip r:embed="rId3"/>
          <a:srcRect/>
          <a:stretch>
            <a:fillRect/>
          </a:stretch>
        </p:blipFill>
        <p:spPr bwMode="auto">
          <a:xfrm>
            <a:off x="0" y="228600"/>
            <a:ext cx="9144000" cy="6629400"/>
          </a:xfrm>
          <a:prstGeom prst="rect">
            <a:avLst/>
          </a:prstGeom>
          <a:noFill/>
        </p:spPr>
      </p:pic>
      <p:sp>
        <p:nvSpPr>
          <p:cNvPr id="8201" name="Text Box 9"/>
          <p:cNvSpPr txBox="1">
            <a:spLocks noChangeArrowheads="1"/>
          </p:cNvSpPr>
          <p:nvPr/>
        </p:nvSpPr>
        <p:spPr bwMode="auto">
          <a:xfrm>
            <a:off x="4784725" y="1335088"/>
            <a:ext cx="4024313" cy="1552575"/>
          </a:xfrm>
          <a:prstGeom prst="rect">
            <a:avLst/>
          </a:prstGeom>
          <a:noFill/>
          <a:ln w="12700">
            <a:noFill/>
            <a:miter lim="800000"/>
            <a:headEnd type="none" w="sm" len="sm"/>
            <a:tailEnd type="none" w="sm" len="sm"/>
          </a:ln>
          <a:effectLst/>
        </p:spPr>
        <p:txBody>
          <a:bodyPr wrap="none">
            <a:spAutoFit/>
          </a:bodyPr>
          <a:lstStyle/>
          <a:p>
            <a:pPr defTabSz="762000"/>
            <a:r>
              <a:rPr lang="fr-FR" sz="2400">
                <a:solidFill>
                  <a:schemeClr val="accent2"/>
                </a:solidFill>
                <a:effectLst/>
              </a:rPr>
              <a:t>VIDAS BLUE: </a:t>
            </a:r>
          </a:p>
          <a:p>
            <a:pPr defTabSz="762000"/>
            <a:endParaRPr lang="fr-FR" sz="2400">
              <a:solidFill>
                <a:schemeClr val="accent2"/>
              </a:solidFill>
              <a:effectLst/>
            </a:endParaRPr>
          </a:p>
          <a:p>
            <a:pPr defTabSz="762000"/>
            <a:r>
              <a:rPr lang="fr-FR" sz="2400">
                <a:effectLst/>
              </a:rPr>
              <a:t>New Vidas and mini Vidas </a:t>
            </a:r>
          </a:p>
          <a:p>
            <a:pPr defTabSz="762000"/>
            <a:r>
              <a:rPr lang="fr-FR" sz="2400">
                <a:effectLst/>
              </a:rPr>
              <a:t>look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201"/>
                                        </p:tgtEl>
                                        <p:attrNameLst>
                                          <p:attrName>style.visibility</p:attrName>
                                        </p:attrNameLst>
                                      </p:cBhvr>
                                      <p:to>
                                        <p:strVal val="visible"/>
                                      </p:to>
                                    </p:set>
                                    <p:animEffect transition="in" filter="randombar(horizontal)">
                                      <p:cBhvr>
                                        <p:cTn id="7" dur="500"/>
                                        <p:tgtEl>
                                          <p:spTgt spid="8201"/>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nodeType="clickEffect">
                                  <p:stCondLst>
                                    <p:cond delay="0"/>
                                  </p:stCondLst>
                                  <p:childTnLst>
                                    <p:set>
                                      <p:cBhvr>
                                        <p:cTn id="11" dur="1" fill="hold">
                                          <p:stCondLst>
                                            <p:cond delay="0"/>
                                          </p:stCondLst>
                                        </p:cTn>
                                        <p:tgtEl>
                                          <p:spTgt spid="8200"/>
                                        </p:tgtEl>
                                        <p:attrNameLst>
                                          <p:attrName>style.visibility</p:attrName>
                                        </p:attrNameLst>
                                      </p:cBhvr>
                                      <p:to>
                                        <p:strVal val="visible"/>
                                      </p:to>
                                    </p:set>
                                    <p:anim calcmode="lin" valueType="num">
                                      <p:cBhvr>
                                        <p:cTn id="12" dur="1000" fill="hold"/>
                                        <p:tgtEl>
                                          <p:spTgt spid="8200"/>
                                        </p:tgtEl>
                                        <p:attrNameLst>
                                          <p:attrName>ppt_w</p:attrName>
                                        </p:attrNameLst>
                                      </p:cBhvr>
                                      <p:tavLst>
                                        <p:tav tm="0">
                                          <p:val>
                                            <p:fltVal val="0"/>
                                          </p:val>
                                        </p:tav>
                                        <p:tav tm="100000">
                                          <p:val>
                                            <p:strVal val="#ppt_w"/>
                                          </p:val>
                                        </p:tav>
                                      </p:tavLst>
                                    </p:anim>
                                    <p:anim calcmode="lin" valueType="num">
                                      <p:cBhvr>
                                        <p:cTn id="13" dur="1000" fill="hold"/>
                                        <p:tgtEl>
                                          <p:spTgt spid="8200"/>
                                        </p:tgtEl>
                                        <p:attrNameLst>
                                          <p:attrName>ppt_h</p:attrName>
                                        </p:attrNameLst>
                                      </p:cBhvr>
                                      <p:tavLst>
                                        <p:tav tm="0">
                                          <p:val>
                                            <p:fltVal val="0"/>
                                          </p:val>
                                        </p:tav>
                                        <p:tav tm="100000">
                                          <p:val>
                                            <p:strVal val="#ppt_h"/>
                                          </p:val>
                                        </p:tav>
                                      </p:tavLst>
                                    </p:anim>
                                    <p:anim calcmode="lin" valueType="num">
                                      <p:cBhvr>
                                        <p:cTn id="14" dur="1000" fill="hold"/>
                                        <p:tgtEl>
                                          <p:spTgt spid="8200"/>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820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1" grpId="0"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2484</TotalTime>
  <Words>520</Words>
  <Application>Microsoft Office PowerPoint</Application>
  <PresentationFormat>On-screen Show (4:3)</PresentationFormat>
  <Paragraphs>79</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ملتقى</vt:lpstr>
      <vt:lpstr>اقسام المختبرات</vt:lpstr>
      <vt:lpstr>الكيمياء الحيوية</vt:lpstr>
      <vt:lpstr>علم الدم</vt:lpstr>
      <vt:lpstr>علم الاحياء الدقيقة</vt:lpstr>
      <vt:lpstr>علم المناعة والمصليات</vt:lpstr>
      <vt:lpstr>بنك الدم</vt:lpstr>
      <vt:lpstr>اهم الفحوصات المستخدمة في تشخيص كورونا فايروس </vt:lpstr>
      <vt:lpstr>1.Immunoglobuline Detection(IgM) </vt:lpstr>
      <vt:lpstr>PowerPoint Presentation</vt:lpstr>
      <vt:lpstr>2.Complete blood count (CBC)</vt:lpstr>
      <vt:lpstr>وهو عبارة عن تحليل صورة الدم كاملة، إذ يساعد إجراء التحليل في اكتشاف العديد من الأمراض والاطمئنان على الصحة العامة وقوة المناعة، إذ يشمل نسبة الهيموجلوبين في الدم والصفائح الدموية وعدد كرات الدم الحمراء والبيضاء، ولا يتطلب من المريض أي تحضيرات قبل إجراءه، ويمكن أن يكشف تحليل عن احتمالية وجود عدى للإصابة بفيروس كورونا أم لا.</vt:lpstr>
      <vt:lpstr>PowerPoint Presentation</vt:lpstr>
      <vt:lpstr>أن الخلايا الليمفاوية تحتل أهمية أساسية في الجهاز المناعي؛ نظرصا لأنها تحدد الاستجابة المناعية للكائنات الحية الدقيقة المعدية وغيرها من الأجسام الغريبة، مثل فيروس "سارس-كوف-2“   وفي البشر البالغين، تشكل الخلايا الليمفاوية نحو 20 لـ40% من إجمالي الخلايا البيضاء وتتركز في الأعضاء والأنسجة الليمفاوية المركزية، مثل: الطحال واللوزتين والعقد الليمفاوية، حيث من المرجح حدوث الاستجابة المناعية الأولى   </vt:lpstr>
      <vt:lpstr>Haematological  analyzer(CBC) </vt:lpstr>
      <vt:lpstr>D-Dimer Test</vt:lpstr>
      <vt:lpstr> لماذا يسبب “كورونا” جلطات دموية؟ تشير الأبحاث إلى أن التجلط يحدث عندما يهاجم فيروس “كورونا المستجد” الخلايا البطانية التي تبطن الأوعية الدموية، حيث يقوم الفيروس بذلك عن طريق الارتباط بمستقبلات ACE2 الموجودة في غشاء الخلية البطانية، وبمجرد ارتباطه بالمستقبلات تطلق الأوعية الدموية البروتينات التي تسبب تجلط الدم. كما تشير الدراسات أيضًا إلى أن “كوفيد- 19” يتسبب في إثارة الجهاز المناعي للجسم كاستجابة التهابية مفرطة النشاط، وقد يتسبب هذا الالتهاب في حدوث تخثر بالدم، كما أن لدى المرضى الذين يحتاجون إلى رعاية في المستشفى بسبب العدوى عوامل خطر أخرى لجلطات الدم.   </vt:lpstr>
      <vt:lpstr>تحليل البروتين التفاعلي C-Reactive Protien </vt:lpstr>
      <vt:lpstr>ما المعدل الطبيعي لتحليل CRP؟ وفقًا لـ"مايو كلينك" فإن النسبة الطبيعية تحليل CRP تكون القراءة أقل من 10 ملجم / لتر، حيث تشير تلك النتائج إلى ارتفاع مستوى بروتين سي التفاعلي بشكل معتدل.    يعتبر بروتين سي التفاعلي علامة على وجود التهاب، ولا يتم اكتشافه في الدم إلا إذا كان الجسم يعاني من درجة معينة من الالتهاب.</vt:lpstr>
      <vt:lpstr>Lactate Dehydrogenase Deficiency (LDH)</vt:lpstr>
      <vt:lpstr>حيث يبدو أن المستويات المرتفعة من انزيم (LDH) نسبيًا وحده تلعب دورًا حاسمًا في تمييز الغالبية العظمى للحالات التي تحتاج رعاية طبية فورية، بحسب الباحثين والتي من الممكن ان تكون كاشارة تنبيء بوفاة المريض خلال ايام وهذا يتفق مع  المعلومات الطبية الحالية بشأن أن المستويات المرتفعة للإنزيم مرتبطة بتفكك الأنسجة الذي يحدث في العديد من الحالات المرضية، من بينها الاضطرابات الرئوية مثل الالتهاب الرئوي</vt:lpstr>
      <vt:lpstr>شكرا للاصغاء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TOOT</dc:creator>
  <cp:lastModifiedBy>Firas Alkhashab</cp:lastModifiedBy>
  <cp:revision>90</cp:revision>
  <dcterms:created xsi:type="dcterms:W3CDTF">2012-03-19T19:52:51Z</dcterms:created>
  <dcterms:modified xsi:type="dcterms:W3CDTF">2021-04-27T02:43:07Z</dcterms:modified>
</cp:coreProperties>
</file>