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16"/>
  </p:notesMasterIdLst>
  <p:sldIdLst>
    <p:sldId id="256" r:id="rId3"/>
    <p:sldId id="257" r:id="rId4"/>
    <p:sldId id="259" r:id="rId5"/>
    <p:sldId id="258" r:id="rId6"/>
    <p:sldId id="309" r:id="rId7"/>
    <p:sldId id="310" r:id="rId8"/>
    <p:sldId id="311" r:id="rId9"/>
    <p:sldId id="307" r:id="rId10"/>
    <p:sldId id="312" r:id="rId11"/>
    <p:sldId id="313" r:id="rId12"/>
    <p:sldId id="314" r:id="rId13"/>
    <p:sldId id="315" r:id="rId14"/>
    <p:sldId id="316" r:id="rId15"/>
  </p:sldIdLst>
  <p:sldSz cx="9144000" cy="5143500" type="screen16x9"/>
  <p:notesSz cx="6858000" cy="9144000"/>
  <p:embeddedFontLst>
    <p:embeddedFont>
      <p:font typeface="Tahoma" pitchFamily="34" charset="0"/>
      <p:regular r:id="rId17"/>
      <p:bold r:id="rId18"/>
    </p:embeddedFont>
    <p:embeddedFont>
      <p:font typeface="Proxima Nova" charset="0"/>
      <p:regular r:id="rId19"/>
      <p:bold r:id="rId20"/>
      <p:italic r:id="rId21"/>
      <p:boldItalic r:id="rId22"/>
    </p:embeddedFont>
    <p:embeddedFont>
      <p:font typeface="Montserrat ExtraBold" charset="0"/>
      <p:bold r:id="rId23"/>
      <p:boldItalic r:id="rId24"/>
    </p:embeddedFont>
    <p:embeddedFont>
      <p:font typeface="Montserrat Alternates" charset="0"/>
      <p:regular r:id="rId25"/>
      <p:bold r:id="rId26"/>
      <p:italic r:id="rId27"/>
      <p:boldItalic r:id="rId28"/>
    </p:embeddedFont>
    <p:embeddedFont>
      <p:font typeface="Proxima Nova Semibold" charset="0"/>
      <p:regular r:id="rId29"/>
      <p:bold r:id="rId30"/>
      <p:boldItalic r:id="rId31"/>
    </p:embeddedFont>
    <p:embeddedFont>
      <p:font typeface="Simplified Arabic" pitchFamily="18" charset="-78"/>
      <p:regular r:id="rId32"/>
      <p:bold r:id="rId33"/>
    </p:embeddedFont>
    <p:embeddedFont>
      <p:font typeface="Montserrat"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364D01F-7328-41F2-84EB-FB8A9A816750}">
  <a:tblStyle styleId="{0364D01F-7328-41F2-84EB-FB8A9A8167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p:scale>
          <a:sx n="100" d="100"/>
          <a:sy n="100" d="100"/>
        </p:scale>
        <p:origin x="-34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82694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2cab6e5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2cab6e55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ed1775e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ed1775e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ed1775e4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ed1775e4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ed1775e4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ed1775e4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309512" y="-327229"/>
            <a:ext cx="4892424" cy="5406203"/>
          </a:xfrm>
          <a:prstGeom prst="rect">
            <a:avLst/>
          </a:prstGeom>
          <a:noFill/>
          <a:ln>
            <a:noFill/>
          </a:ln>
        </p:spPr>
      </p:pic>
      <p:pic>
        <p:nvPicPr>
          <p:cNvPr id="10" name="Google Shape;10;p2"/>
          <p:cNvPicPr preferRelativeResize="0"/>
          <p:nvPr/>
        </p:nvPicPr>
        <p:blipFill>
          <a:blip r:embed="rId2">
            <a:alphaModFix/>
          </a:blip>
          <a:stretch>
            <a:fillRect/>
          </a:stretch>
        </p:blipFill>
        <p:spPr>
          <a:xfrm flipH="1">
            <a:off x="5561088" y="-327229"/>
            <a:ext cx="4892424" cy="5406203"/>
          </a:xfrm>
          <a:prstGeom prst="rect">
            <a:avLst/>
          </a:prstGeom>
          <a:noFill/>
          <a:ln>
            <a:noFill/>
          </a:ln>
        </p:spPr>
      </p:pic>
      <p:sp>
        <p:nvSpPr>
          <p:cNvPr id="11" name="Google Shape;11;p2"/>
          <p:cNvSpPr txBox="1">
            <a:spLocks noGrp="1"/>
          </p:cNvSpPr>
          <p:nvPr>
            <p:ph type="ctrTitle"/>
          </p:nvPr>
        </p:nvSpPr>
        <p:spPr>
          <a:xfrm>
            <a:off x="311700" y="1779300"/>
            <a:ext cx="8520600" cy="975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3F3F3"/>
              </a:buClr>
              <a:buSzPts val="3000"/>
              <a:buFont typeface="Montserrat ExtraBold"/>
              <a:buNone/>
              <a:defRPr sz="3000" b="0">
                <a:solidFill>
                  <a:srgbClr val="F3F3F3"/>
                </a:solidFill>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743050" y="2888250"/>
            <a:ext cx="3657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Montserrat"/>
              <a:buNone/>
              <a:defRPr>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mt="56000"/>
          </a:blip>
          <a:stretch>
            <a:fillRect/>
          </a:stretch>
        </p:blipFill>
        <p:spPr>
          <a:xfrm rot="-7199997">
            <a:off x="4531704" y="539794"/>
            <a:ext cx="5918750" cy="6540301"/>
          </a:xfrm>
          <a:prstGeom prst="rect">
            <a:avLst/>
          </a:prstGeom>
          <a:noFill/>
          <a:ln>
            <a:noFill/>
          </a:ln>
        </p:spPr>
      </p:pic>
      <p:sp>
        <p:nvSpPr>
          <p:cNvPr id="20" name="Google Shape;20;p4"/>
          <p:cNvSpPr txBox="1">
            <a:spLocks noGrp="1"/>
          </p:cNvSpPr>
          <p:nvPr>
            <p:ph type="body" idx="1"/>
          </p:nvPr>
        </p:nvSpPr>
        <p:spPr>
          <a:xfrm>
            <a:off x="686700" y="1000075"/>
            <a:ext cx="7392900" cy="32658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Char char="●"/>
              <a:defRPr sz="1250"/>
            </a:lvl1pPr>
            <a:lvl2pPr marL="914400" lvl="1" indent="-307975">
              <a:spcBef>
                <a:spcPts val="1600"/>
              </a:spcBef>
              <a:spcAft>
                <a:spcPts val="0"/>
              </a:spcAft>
              <a:buSzPts val="1250"/>
              <a:buChar char="○"/>
              <a:defRPr sz="1250"/>
            </a:lvl2pPr>
            <a:lvl3pPr marL="1371600" lvl="2" indent="-307975">
              <a:spcBef>
                <a:spcPts val="1600"/>
              </a:spcBef>
              <a:spcAft>
                <a:spcPts val="0"/>
              </a:spcAft>
              <a:buSzPts val="1250"/>
              <a:buChar char="■"/>
              <a:defRPr sz="1250"/>
            </a:lvl3pPr>
            <a:lvl4pPr marL="1828800" lvl="3" indent="-307975">
              <a:spcBef>
                <a:spcPts val="1600"/>
              </a:spcBef>
              <a:spcAft>
                <a:spcPts val="0"/>
              </a:spcAft>
              <a:buSzPts val="1250"/>
              <a:buChar char="●"/>
              <a:defRPr sz="1250"/>
            </a:lvl4pPr>
            <a:lvl5pPr marL="2286000" lvl="4" indent="-307975">
              <a:spcBef>
                <a:spcPts val="1600"/>
              </a:spcBef>
              <a:spcAft>
                <a:spcPts val="0"/>
              </a:spcAft>
              <a:buSzPts val="1250"/>
              <a:buChar char="○"/>
              <a:defRPr sz="1250"/>
            </a:lvl5pPr>
            <a:lvl6pPr marL="2743200" lvl="5" indent="-307975">
              <a:spcBef>
                <a:spcPts val="1600"/>
              </a:spcBef>
              <a:spcAft>
                <a:spcPts val="0"/>
              </a:spcAft>
              <a:buSzPts val="1250"/>
              <a:buChar char="■"/>
              <a:defRPr sz="1250"/>
            </a:lvl6pPr>
            <a:lvl7pPr marL="3200400" lvl="6" indent="-307975">
              <a:spcBef>
                <a:spcPts val="1600"/>
              </a:spcBef>
              <a:spcAft>
                <a:spcPts val="0"/>
              </a:spcAft>
              <a:buSzPts val="1250"/>
              <a:buChar char="●"/>
              <a:defRPr sz="1250"/>
            </a:lvl7pPr>
            <a:lvl8pPr marL="3657600" lvl="7" indent="-307975">
              <a:spcBef>
                <a:spcPts val="1600"/>
              </a:spcBef>
              <a:spcAft>
                <a:spcPts val="0"/>
              </a:spcAft>
              <a:buSzPts val="1250"/>
              <a:buChar char="○"/>
              <a:defRPr sz="1250"/>
            </a:lvl8pPr>
            <a:lvl9pPr marL="4114800" lvl="8" indent="-307975">
              <a:spcBef>
                <a:spcPts val="1600"/>
              </a:spcBef>
              <a:spcAft>
                <a:spcPts val="1600"/>
              </a:spcAft>
              <a:buSzPts val="1250"/>
              <a:buChar char="■"/>
              <a:defRPr sz="1250"/>
            </a:lvl9pPr>
          </a:lstStyle>
          <a:p>
            <a:endParaRPr/>
          </a:p>
        </p:txBody>
      </p:sp>
      <p:sp>
        <p:nvSpPr>
          <p:cNvPr id="21" name="Google Shape;21;p4"/>
          <p:cNvSpPr txBox="1">
            <a:spLocks noGrp="1"/>
          </p:cNvSpPr>
          <p:nvPr>
            <p:ph type="title"/>
          </p:nvPr>
        </p:nvSpPr>
        <p:spPr>
          <a:xfrm>
            <a:off x="2010025" y="378225"/>
            <a:ext cx="6589800" cy="51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None/>
              <a:defRPr sz="2100"/>
            </a:lvl1pPr>
            <a:lvl2pPr lvl="1" algn="r" rtl="0">
              <a:spcBef>
                <a:spcPts val="0"/>
              </a:spcBef>
              <a:spcAft>
                <a:spcPts val="0"/>
              </a:spcAft>
              <a:buSzPts val="2100"/>
              <a:buNone/>
              <a:defRPr sz="2100"/>
            </a:lvl2pPr>
            <a:lvl3pPr lvl="2" algn="r" rtl="0">
              <a:spcBef>
                <a:spcPts val="0"/>
              </a:spcBef>
              <a:spcAft>
                <a:spcPts val="0"/>
              </a:spcAft>
              <a:buSzPts val="2100"/>
              <a:buNone/>
              <a:defRPr sz="2100"/>
            </a:lvl3pPr>
            <a:lvl4pPr lvl="3" algn="r" rtl="0">
              <a:spcBef>
                <a:spcPts val="0"/>
              </a:spcBef>
              <a:spcAft>
                <a:spcPts val="0"/>
              </a:spcAft>
              <a:buSzPts val="2100"/>
              <a:buNone/>
              <a:defRPr sz="2100"/>
            </a:lvl4pPr>
            <a:lvl5pPr lvl="4" algn="r" rtl="0">
              <a:spcBef>
                <a:spcPts val="0"/>
              </a:spcBef>
              <a:spcAft>
                <a:spcPts val="0"/>
              </a:spcAft>
              <a:buSzPts val="2100"/>
              <a:buNone/>
              <a:defRPr sz="2100"/>
            </a:lvl5pPr>
            <a:lvl6pPr lvl="5" algn="r" rtl="0">
              <a:spcBef>
                <a:spcPts val="0"/>
              </a:spcBef>
              <a:spcAft>
                <a:spcPts val="0"/>
              </a:spcAft>
              <a:buSzPts val="2100"/>
              <a:buNone/>
              <a:defRPr sz="2100"/>
            </a:lvl6pPr>
            <a:lvl7pPr lvl="6" algn="r" rtl="0">
              <a:spcBef>
                <a:spcPts val="0"/>
              </a:spcBef>
              <a:spcAft>
                <a:spcPts val="0"/>
              </a:spcAft>
              <a:buSzPts val="2100"/>
              <a:buNone/>
              <a:defRPr sz="2100"/>
            </a:lvl7pPr>
            <a:lvl8pPr lvl="7" algn="r" rtl="0">
              <a:spcBef>
                <a:spcPts val="0"/>
              </a:spcBef>
              <a:spcAft>
                <a:spcPts val="0"/>
              </a:spcAft>
              <a:buSzPts val="2100"/>
              <a:buNone/>
              <a:defRPr sz="2100"/>
            </a:lvl8pPr>
            <a:lvl9pPr lvl="8" algn="r" rtl="0">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pic>
        <p:nvPicPr>
          <p:cNvPr id="31" name="Google Shape;31;p7"/>
          <p:cNvPicPr preferRelativeResize="0"/>
          <p:nvPr/>
        </p:nvPicPr>
        <p:blipFill>
          <a:blip r:embed="rId2">
            <a:alphaModFix amt="50000"/>
          </a:blip>
          <a:stretch>
            <a:fillRect/>
          </a:stretch>
        </p:blipFill>
        <p:spPr>
          <a:xfrm>
            <a:off x="-3192424" y="1047350"/>
            <a:ext cx="12336426" cy="4096149"/>
          </a:xfrm>
          <a:prstGeom prst="rect">
            <a:avLst/>
          </a:prstGeom>
          <a:noFill/>
          <a:ln>
            <a:noFill/>
          </a:ln>
        </p:spPr>
      </p:pic>
      <p:sp>
        <p:nvSpPr>
          <p:cNvPr id="32" name="Google Shape;32;p7"/>
          <p:cNvSpPr txBox="1">
            <a:spLocks noGrp="1"/>
          </p:cNvSpPr>
          <p:nvPr>
            <p:ph type="title"/>
          </p:nvPr>
        </p:nvSpPr>
        <p:spPr>
          <a:xfrm>
            <a:off x="5223175" y="12765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5223175" y="2110500"/>
            <a:ext cx="2808000" cy="1918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r="8214"/>
          <a:stretch/>
        </p:blipFill>
        <p:spPr>
          <a:xfrm>
            <a:off x="658750" y="-1397100"/>
            <a:ext cx="7826501" cy="7437298"/>
          </a:xfrm>
          <a:prstGeom prst="rect">
            <a:avLst/>
          </a:prstGeom>
          <a:noFill/>
          <a:ln>
            <a:noFill/>
          </a:ln>
        </p:spPr>
      </p:pic>
      <p:sp>
        <p:nvSpPr>
          <p:cNvPr id="52" name="Google Shape;52;p13"/>
          <p:cNvSpPr txBox="1">
            <a:spLocks noGrp="1"/>
          </p:cNvSpPr>
          <p:nvPr>
            <p:ph type="title"/>
          </p:nvPr>
        </p:nvSpPr>
        <p:spPr>
          <a:xfrm>
            <a:off x="702450" y="1773225"/>
            <a:ext cx="1946700" cy="3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3"/>
          <p:cNvSpPr txBox="1">
            <a:spLocks noGrp="1"/>
          </p:cNvSpPr>
          <p:nvPr>
            <p:ph type="subTitle" idx="1"/>
          </p:nvPr>
        </p:nvSpPr>
        <p:spPr>
          <a:xfrm>
            <a:off x="702450" y="2070300"/>
            <a:ext cx="1946700" cy="8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3"/>
          <p:cNvSpPr txBox="1">
            <a:spLocks noGrp="1"/>
          </p:cNvSpPr>
          <p:nvPr>
            <p:ph type="title" idx="2"/>
          </p:nvPr>
        </p:nvSpPr>
        <p:spPr>
          <a:xfrm>
            <a:off x="3598650" y="1773225"/>
            <a:ext cx="1946700" cy="3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5" name="Google Shape;55;p13"/>
          <p:cNvSpPr txBox="1">
            <a:spLocks noGrp="1"/>
          </p:cNvSpPr>
          <p:nvPr>
            <p:ph type="subTitle" idx="3"/>
          </p:nvPr>
        </p:nvSpPr>
        <p:spPr>
          <a:xfrm>
            <a:off x="3598650" y="2070300"/>
            <a:ext cx="1946700" cy="8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 name="Google Shape;56;p13"/>
          <p:cNvSpPr txBox="1">
            <a:spLocks noGrp="1"/>
          </p:cNvSpPr>
          <p:nvPr>
            <p:ph type="title" idx="4"/>
          </p:nvPr>
        </p:nvSpPr>
        <p:spPr>
          <a:xfrm>
            <a:off x="6494850" y="1773225"/>
            <a:ext cx="1946700" cy="3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7" name="Google Shape;57;p13"/>
          <p:cNvSpPr txBox="1">
            <a:spLocks noGrp="1"/>
          </p:cNvSpPr>
          <p:nvPr>
            <p:ph type="subTitle" idx="5"/>
          </p:nvPr>
        </p:nvSpPr>
        <p:spPr>
          <a:xfrm>
            <a:off x="6494850" y="2070300"/>
            <a:ext cx="1946700" cy="8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8" name="Google Shape;58;p13"/>
          <p:cNvSpPr txBox="1">
            <a:spLocks noGrp="1"/>
          </p:cNvSpPr>
          <p:nvPr>
            <p:ph type="title" idx="6"/>
          </p:nvPr>
        </p:nvSpPr>
        <p:spPr>
          <a:xfrm>
            <a:off x="5039900" y="3501280"/>
            <a:ext cx="1946700" cy="3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9" name="Google Shape;59;p13"/>
          <p:cNvSpPr txBox="1">
            <a:spLocks noGrp="1"/>
          </p:cNvSpPr>
          <p:nvPr>
            <p:ph type="subTitle" idx="7"/>
          </p:nvPr>
        </p:nvSpPr>
        <p:spPr>
          <a:xfrm>
            <a:off x="5039888" y="3798230"/>
            <a:ext cx="1946700" cy="8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3"/>
          <p:cNvSpPr txBox="1">
            <a:spLocks noGrp="1"/>
          </p:cNvSpPr>
          <p:nvPr>
            <p:ph type="title" idx="8"/>
          </p:nvPr>
        </p:nvSpPr>
        <p:spPr>
          <a:xfrm>
            <a:off x="2157425" y="3501280"/>
            <a:ext cx="1946700" cy="3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 name="Google Shape;61;p13"/>
          <p:cNvSpPr txBox="1">
            <a:spLocks noGrp="1"/>
          </p:cNvSpPr>
          <p:nvPr>
            <p:ph type="subTitle" idx="9"/>
          </p:nvPr>
        </p:nvSpPr>
        <p:spPr>
          <a:xfrm>
            <a:off x="2157413" y="3798230"/>
            <a:ext cx="1946700" cy="82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title" idx="13" hasCustomPrompt="1"/>
          </p:nvPr>
        </p:nvSpPr>
        <p:spPr>
          <a:xfrm>
            <a:off x="1139400" y="1283325"/>
            <a:ext cx="1072800" cy="489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6BAD6"/>
              </a:buClr>
              <a:buSzPts val="2400"/>
              <a:buNone/>
              <a:defRPr sz="2400">
                <a:solidFill>
                  <a:srgbClr val="06BAD6"/>
                </a:solidFill>
              </a:defRPr>
            </a:lvl1pPr>
            <a:lvl2pPr lvl="1" algn="ctr" rtl="0">
              <a:spcBef>
                <a:spcPts val="0"/>
              </a:spcBef>
              <a:spcAft>
                <a:spcPts val="0"/>
              </a:spcAft>
              <a:buClr>
                <a:srgbClr val="06BAD6"/>
              </a:buClr>
              <a:buSzPts val="2400"/>
              <a:buNone/>
              <a:defRPr sz="2400">
                <a:solidFill>
                  <a:srgbClr val="06BAD6"/>
                </a:solidFill>
              </a:defRPr>
            </a:lvl2pPr>
            <a:lvl3pPr lvl="2" algn="ctr" rtl="0">
              <a:spcBef>
                <a:spcPts val="0"/>
              </a:spcBef>
              <a:spcAft>
                <a:spcPts val="0"/>
              </a:spcAft>
              <a:buClr>
                <a:srgbClr val="06BAD6"/>
              </a:buClr>
              <a:buSzPts val="2400"/>
              <a:buNone/>
              <a:defRPr sz="2400">
                <a:solidFill>
                  <a:srgbClr val="06BAD6"/>
                </a:solidFill>
              </a:defRPr>
            </a:lvl3pPr>
            <a:lvl4pPr lvl="3" algn="ctr" rtl="0">
              <a:spcBef>
                <a:spcPts val="0"/>
              </a:spcBef>
              <a:spcAft>
                <a:spcPts val="0"/>
              </a:spcAft>
              <a:buClr>
                <a:srgbClr val="06BAD6"/>
              </a:buClr>
              <a:buSzPts val="2400"/>
              <a:buNone/>
              <a:defRPr sz="2400">
                <a:solidFill>
                  <a:srgbClr val="06BAD6"/>
                </a:solidFill>
              </a:defRPr>
            </a:lvl4pPr>
            <a:lvl5pPr lvl="4" algn="ctr" rtl="0">
              <a:spcBef>
                <a:spcPts val="0"/>
              </a:spcBef>
              <a:spcAft>
                <a:spcPts val="0"/>
              </a:spcAft>
              <a:buClr>
                <a:srgbClr val="06BAD6"/>
              </a:buClr>
              <a:buSzPts val="2400"/>
              <a:buNone/>
              <a:defRPr sz="2400">
                <a:solidFill>
                  <a:srgbClr val="06BAD6"/>
                </a:solidFill>
              </a:defRPr>
            </a:lvl5pPr>
            <a:lvl6pPr lvl="5" algn="ctr" rtl="0">
              <a:spcBef>
                <a:spcPts val="0"/>
              </a:spcBef>
              <a:spcAft>
                <a:spcPts val="0"/>
              </a:spcAft>
              <a:buClr>
                <a:srgbClr val="06BAD6"/>
              </a:buClr>
              <a:buSzPts val="2400"/>
              <a:buNone/>
              <a:defRPr sz="2400">
                <a:solidFill>
                  <a:srgbClr val="06BAD6"/>
                </a:solidFill>
              </a:defRPr>
            </a:lvl6pPr>
            <a:lvl7pPr lvl="6" algn="ctr" rtl="0">
              <a:spcBef>
                <a:spcPts val="0"/>
              </a:spcBef>
              <a:spcAft>
                <a:spcPts val="0"/>
              </a:spcAft>
              <a:buClr>
                <a:srgbClr val="06BAD6"/>
              </a:buClr>
              <a:buSzPts val="2400"/>
              <a:buNone/>
              <a:defRPr sz="2400">
                <a:solidFill>
                  <a:srgbClr val="06BAD6"/>
                </a:solidFill>
              </a:defRPr>
            </a:lvl7pPr>
            <a:lvl8pPr lvl="7" algn="ctr" rtl="0">
              <a:spcBef>
                <a:spcPts val="0"/>
              </a:spcBef>
              <a:spcAft>
                <a:spcPts val="0"/>
              </a:spcAft>
              <a:buClr>
                <a:srgbClr val="06BAD6"/>
              </a:buClr>
              <a:buSzPts val="2400"/>
              <a:buNone/>
              <a:defRPr sz="2400">
                <a:solidFill>
                  <a:srgbClr val="06BAD6"/>
                </a:solidFill>
              </a:defRPr>
            </a:lvl8pPr>
            <a:lvl9pPr lvl="8" algn="ctr" rtl="0">
              <a:spcBef>
                <a:spcPts val="0"/>
              </a:spcBef>
              <a:spcAft>
                <a:spcPts val="0"/>
              </a:spcAft>
              <a:buClr>
                <a:srgbClr val="06BAD6"/>
              </a:buClr>
              <a:buSzPts val="2400"/>
              <a:buNone/>
              <a:defRPr sz="2400">
                <a:solidFill>
                  <a:srgbClr val="06BAD6"/>
                </a:solidFill>
              </a:defRPr>
            </a:lvl9pPr>
          </a:lstStyle>
          <a:p>
            <a:r>
              <a:t>xx%</a:t>
            </a:r>
          </a:p>
        </p:txBody>
      </p:sp>
      <p:sp>
        <p:nvSpPr>
          <p:cNvPr id="63" name="Google Shape;63;p13"/>
          <p:cNvSpPr txBox="1">
            <a:spLocks noGrp="1"/>
          </p:cNvSpPr>
          <p:nvPr>
            <p:ph type="title" idx="14" hasCustomPrompt="1"/>
          </p:nvPr>
        </p:nvSpPr>
        <p:spPr>
          <a:xfrm>
            <a:off x="4035600" y="1283325"/>
            <a:ext cx="1072800" cy="489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6BAD6"/>
              </a:buClr>
              <a:buSzPts val="2400"/>
              <a:buNone/>
              <a:defRPr sz="2400">
                <a:solidFill>
                  <a:srgbClr val="06BAD6"/>
                </a:solidFill>
              </a:defRPr>
            </a:lvl1pPr>
            <a:lvl2pPr lvl="1" algn="ctr" rtl="0">
              <a:spcBef>
                <a:spcPts val="0"/>
              </a:spcBef>
              <a:spcAft>
                <a:spcPts val="0"/>
              </a:spcAft>
              <a:buClr>
                <a:srgbClr val="06BAD6"/>
              </a:buClr>
              <a:buSzPts val="2400"/>
              <a:buNone/>
              <a:defRPr sz="2400">
                <a:solidFill>
                  <a:srgbClr val="06BAD6"/>
                </a:solidFill>
              </a:defRPr>
            </a:lvl2pPr>
            <a:lvl3pPr lvl="2" algn="ctr" rtl="0">
              <a:spcBef>
                <a:spcPts val="0"/>
              </a:spcBef>
              <a:spcAft>
                <a:spcPts val="0"/>
              </a:spcAft>
              <a:buClr>
                <a:srgbClr val="06BAD6"/>
              </a:buClr>
              <a:buSzPts val="2400"/>
              <a:buNone/>
              <a:defRPr sz="2400">
                <a:solidFill>
                  <a:srgbClr val="06BAD6"/>
                </a:solidFill>
              </a:defRPr>
            </a:lvl3pPr>
            <a:lvl4pPr lvl="3" algn="ctr" rtl="0">
              <a:spcBef>
                <a:spcPts val="0"/>
              </a:spcBef>
              <a:spcAft>
                <a:spcPts val="0"/>
              </a:spcAft>
              <a:buClr>
                <a:srgbClr val="06BAD6"/>
              </a:buClr>
              <a:buSzPts val="2400"/>
              <a:buNone/>
              <a:defRPr sz="2400">
                <a:solidFill>
                  <a:srgbClr val="06BAD6"/>
                </a:solidFill>
              </a:defRPr>
            </a:lvl4pPr>
            <a:lvl5pPr lvl="4" algn="ctr" rtl="0">
              <a:spcBef>
                <a:spcPts val="0"/>
              </a:spcBef>
              <a:spcAft>
                <a:spcPts val="0"/>
              </a:spcAft>
              <a:buClr>
                <a:srgbClr val="06BAD6"/>
              </a:buClr>
              <a:buSzPts val="2400"/>
              <a:buNone/>
              <a:defRPr sz="2400">
                <a:solidFill>
                  <a:srgbClr val="06BAD6"/>
                </a:solidFill>
              </a:defRPr>
            </a:lvl5pPr>
            <a:lvl6pPr lvl="5" algn="ctr" rtl="0">
              <a:spcBef>
                <a:spcPts val="0"/>
              </a:spcBef>
              <a:spcAft>
                <a:spcPts val="0"/>
              </a:spcAft>
              <a:buClr>
                <a:srgbClr val="06BAD6"/>
              </a:buClr>
              <a:buSzPts val="2400"/>
              <a:buNone/>
              <a:defRPr sz="2400">
                <a:solidFill>
                  <a:srgbClr val="06BAD6"/>
                </a:solidFill>
              </a:defRPr>
            </a:lvl6pPr>
            <a:lvl7pPr lvl="6" algn="ctr" rtl="0">
              <a:spcBef>
                <a:spcPts val="0"/>
              </a:spcBef>
              <a:spcAft>
                <a:spcPts val="0"/>
              </a:spcAft>
              <a:buClr>
                <a:srgbClr val="06BAD6"/>
              </a:buClr>
              <a:buSzPts val="2400"/>
              <a:buNone/>
              <a:defRPr sz="2400">
                <a:solidFill>
                  <a:srgbClr val="06BAD6"/>
                </a:solidFill>
              </a:defRPr>
            </a:lvl7pPr>
            <a:lvl8pPr lvl="7" algn="ctr" rtl="0">
              <a:spcBef>
                <a:spcPts val="0"/>
              </a:spcBef>
              <a:spcAft>
                <a:spcPts val="0"/>
              </a:spcAft>
              <a:buClr>
                <a:srgbClr val="06BAD6"/>
              </a:buClr>
              <a:buSzPts val="2400"/>
              <a:buNone/>
              <a:defRPr sz="2400">
                <a:solidFill>
                  <a:srgbClr val="06BAD6"/>
                </a:solidFill>
              </a:defRPr>
            </a:lvl8pPr>
            <a:lvl9pPr lvl="8" algn="ctr" rtl="0">
              <a:spcBef>
                <a:spcPts val="0"/>
              </a:spcBef>
              <a:spcAft>
                <a:spcPts val="0"/>
              </a:spcAft>
              <a:buClr>
                <a:srgbClr val="06BAD6"/>
              </a:buClr>
              <a:buSzPts val="2400"/>
              <a:buNone/>
              <a:defRPr sz="2400">
                <a:solidFill>
                  <a:srgbClr val="06BAD6"/>
                </a:solidFill>
              </a:defRPr>
            </a:lvl9pPr>
          </a:lstStyle>
          <a:p>
            <a:r>
              <a:t>xx%</a:t>
            </a:r>
          </a:p>
        </p:txBody>
      </p:sp>
      <p:sp>
        <p:nvSpPr>
          <p:cNvPr id="64" name="Google Shape;64;p13"/>
          <p:cNvSpPr txBox="1">
            <a:spLocks noGrp="1"/>
          </p:cNvSpPr>
          <p:nvPr>
            <p:ph type="title" idx="15" hasCustomPrompt="1"/>
          </p:nvPr>
        </p:nvSpPr>
        <p:spPr>
          <a:xfrm>
            <a:off x="6931800" y="1283325"/>
            <a:ext cx="1072800" cy="489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6BAD6"/>
              </a:buClr>
              <a:buSzPts val="2400"/>
              <a:buNone/>
              <a:defRPr sz="2400">
                <a:solidFill>
                  <a:srgbClr val="06BAD6"/>
                </a:solidFill>
              </a:defRPr>
            </a:lvl1pPr>
            <a:lvl2pPr lvl="1" algn="ctr" rtl="0">
              <a:spcBef>
                <a:spcPts val="0"/>
              </a:spcBef>
              <a:spcAft>
                <a:spcPts val="0"/>
              </a:spcAft>
              <a:buClr>
                <a:srgbClr val="06BAD6"/>
              </a:buClr>
              <a:buSzPts val="2400"/>
              <a:buNone/>
              <a:defRPr sz="2400">
                <a:solidFill>
                  <a:srgbClr val="06BAD6"/>
                </a:solidFill>
              </a:defRPr>
            </a:lvl2pPr>
            <a:lvl3pPr lvl="2" algn="ctr" rtl="0">
              <a:spcBef>
                <a:spcPts val="0"/>
              </a:spcBef>
              <a:spcAft>
                <a:spcPts val="0"/>
              </a:spcAft>
              <a:buClr>
                <a:srgbClr val="06BAD6"/>
              </a:buClr>
              <a:buSzPts val="2400"/>
              <a:buNone/>
              <a:defRPr sz="2400">
                <a:solidFill>
                  <a:srgbClr val="06BAD6"/>
                </a:solidFill>
              </a:defRPr>
            </a:lvl3pPr>
            <a:lvl4pPr lvl="3" algn="ctr" rtl="0">
              <a:spcBef>
                <a:spcPts val="0"/>
              </a:spcBef>
              <a:spcAft>
                <a:spcPts val="0"/>
              </a:spcAft>
              <a:buClr>
                <a:srgbClr val="06BAD6"/>
              </a:buClr>
              <a:buSzPts val="2400"/>
              <a:buNone/>
              <a:defRPr sz="2400">
                <a:solidFill>
                  <a:srgbClr val="06BAD6"/>
                </a:solidFill>
              </a:defRPr>
            </a:lvl4pPr>
            <a:lvl5pPr lvl="4" algn="ctr" rtl="0">
              <a:spcBef>
                <a:spcPts val="0"/>
              </a:spcBef>
              <a:spcAft>
                <a:spcPts val="0"/>
              </a:spcAft>
              <a:buClr>
                <a:srgbClr val="06BAD6"/>
              </a:buClr>
              <a:buSzPts val="2400"/>
              <a:buNone/>
              <a:defRPr sz="2400">
                <a:solidFill>
                  <a:srgbClr val="06BAD6"/>
                </a:solidFill>
              </a:defRPr>
            </a:lvl5pPr>
            <a:lvl6pPr lvl="5" algn="ctr" rtl="0">
              <a:spcBef>
                <a:spcPts val="0"/>
              </a:spcBef>
              <a:spcAft>
                <a:spcPts val="0"/>
              </a:spcAft>
              <a:buClr>
                <a:srgbClr val="06BAD6"/>
              </a:buClr>
              <a:buSzPts val="2400"/>
              <a:buNone/>
              <a:defRPr sz="2400">
                <a:solidFill>
                  <a:srgbClr val="06BAD6"/>
                </a:solidFill>
              </a:defRPr>
            </a:lvl6pPr>
            <a:lvl7pPr lvl="6" algn="ctr" rtl="0">
              <a:spcBef>
                <a:spcPts val="0"/>
              </a:spcBef>
              <a:spcAft>
                <a:spcPts val="0"/>
              </a:spcAft>
              <a:buClr>
                <a:srgbClr val="06BAD6"/>
              </a:buClr>
              <a:buSzPts val="2400"/>
              <a:buNone/>
              <a:defRPr sz="2400">
                <a:solidFill>
                  <a:srgbClr val="06BAD6"/>
                </a:solidFill>
              </a:defRPr>
            </a:lvl7pPr>
            <a:lvl8pPr lvl="7" algn="ctr" rtl="0">
              <a:spcBef>
                <a:spcPts val="0"/>
              </a:spcBef>
              <a:spcAft>
                <a:spcPts val="0"/>
              </a:spcAft>
              <a:buClr>
                <a:srgbClr val="06BAD6"/>
              </a:buClr>
              <a:buSzPts val="2400"/>
              <a:buNone/>
              <a:defRPr sz="2400">
                <a:solidFill>
                  <a:srgbClr val="06BAD6"/>
                </a:solidFill>
              </a:defRPr>
            </a:lvl8pPr>
            <a:lvl9pPr lvl="8" algn="ctr" rtl="0">
              <a:spcBef>
                <a:spcPts val="0"/>
              </a:spcBef>
              <a:spcAft>
                <a:spcPts val="0"/>
              </a:spcAft>
              <a:buClr>
                <a:srgbClr val="06BAD6"/>
              </a:buClr>
              <a:buSzPts val="2400"/>
              <a:buNone/>
              <a:defRPr sz="2400">
                <a:solidFill>
                  <a:srgbClr val="06BAD6"/>
                </a:solidFill>
              </a:defRPr>
            </a:lvl9pPr>
          </a:lstStyle>
          <a:p>
            <a:r>
              <a:t>xx%</a:t>
            </a:r>
          </a:p>
        </p:txBody>
      </p:sp>
      <p:sp>
        <p:nvSpPr>
          <p:cNvPr id="65" name="Google Shape;65;p13"/>
          <p:cNvSpPr txBox="1">
            <a:spLocks noGrp="1"/>
          </p:cNvSpPr>
          <p:nvPr>
            <p:ph type="title" idx="16" hasCustomPrompt="1"/>
          </p:nvPr>
        </p:nvSpPr>
        <p:spPr>
          <a:xfrm>
            <a:off x="5476850" y="3007778"/>
            <a:ext cx="1072800" cy="489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6BAD6"/>
              </a:buClr>
              <a:buSzPts val="2400"/>
              <a:buNone/>
              <a:defRPr sz="2400">
                <a:solidFill>
                  <a:srgbClr val="06BAD6"/>
                </a:solidFill>
              </a:defRPr>
            </a:lvl1pPr>
            <a:lvl2pPr lvl="1" algn="ctr" rtl="0">
              <a:spcBef>
                <a:spcPts val="0"/>
              </a:spcBef>
              <a:spcAft>
                <a:spcPts val="0"/>
              </a:spcAft>
              <a:buClr>
                <a:srgbClr val="06BAD6"/>
              </a:buClr>
              <a:buSzPts val="2400"/>
              <a:buNone/>
              <a:defRPr sz="2400">
                <a:solidFill>
                  <a:srgbClr val="06BAD6"/>
                </a:solidFill>
              </a:defRPr>
            </a:lvl2pPr>
            <a:lvl3pPr lvl="2" algn="ctr" rtl="0">
              <a:spcBef>
                <a:spcPts val="0"/>
              </a:spcBef>
              <a:spcAft>
                <a:spcPts val="0"/>
              </a:spcAft>
              <a:buClr>
                <a:srgbClr val="06BAD6"/>
              </a:buClr>
              <a:buSzPts val="2400"/>
              <a:buNone/>
              <a:defRPr sz="2400">
                <a:solidFill>
                  <a:srgbClr val="06BAD6"/>
                </a:solidFill>
              </a:defRPr>
            </a:lvl3pPr>
            <a:lvl4pPr lvl="3" algn="ctr" rtl="0">
              <a:spcBef>
                <a:spcPts val="0"/>
              </a:spcBef>
              <a:spcAft>
                <a:spcPts val="0"/>
              </a:spcAft>
              <a:buClr>
                <a:srgbClr val="06BAD6"/>
              </a:buClr>
              <a:buSzPts val="2400"/>
              <a:buNone/>
              <a:defRPr sz="2400">
                <a:solidFill>
                  <a:srgbClr val="06BAD6"/>
                </a:solidFill>
              </a:defRPr>
            </a:lvl4pPr>
            <a:lvl5pPr lvl="4" algn="ctr" rtl="0">
              <a:spcBef>
                <a:spcPts val="0"/>
              </a:spcBef>
              <a:spcAft>
                <a:spcPts val="0"/>
              </a:spcAft>
              <a:buClr>
                <a:srgbClr val="06BAD6"/>
              </a:buClr>
              <a:buSzPts val="2400"/>
              <a:buNone/>
              <a:defRPr sz="2400">
                <a:solidFill>
                  <a:srgbClr val="06BAD6"/>
                </a:solidFill>
              </a:defRPr>
            </a:lvl5pPr>
            <a:lvl6pPr lvl="5" algn="ctr" rtl="0">
              <a:spcBef>
                <a:spcPts val="0"/>
              </a:spcBef>
              <a:spcAft>
                <a:spcPts val="0"/>
              </a:spcAft>
              <a:buClr>
                <a:srgbClr val="06BAD6"/>
              </a:buClr>
              <a:buSzPts val="2400"/>
              <a:buNone/>
              <a:defRPr sz="2400">
                <a:solidFill>
                  <a:srgbClr val="06BAD6"/>
                </a:solidFill>
              </a:defRPr>
            </a:lvl6pPr>
            <a:lvl7pPr lvl="6" algn="ctr" rtl="0">
              <a:spcBef>
                <a:spcPts val="0"/>
              </a:spcBef>
              <a:spcAft>
                <a:spcPts val="0"/>
              </a:spcAft>
              <a:buClr>
                <a:srgbClr val="06BAD6"/>
              </a:buClr>
              <a:buSzPts val="2400"/>
              <a:buNone/>
              <a:defRPr sz="2400">
                <a:solidFill>
                  <a:srgbClr val="06BAD6"/>
                </a:solidFill>
              </a:defRPr>
            </a:lvl7pPr>
            <a:lvl8pPr lvl="7" algn="ctr" rtl="0">
              <a:spcBef>
                <a:spcPts val="0"/>
              </a:spcBef>
              <a:spcAft>
                <a:spcPts val="0"/>
              </a:spcAft>
              <a:buClr>
                <a:srgbClr val="06BAD6"/>
              </a:buClr>
              <a:buSzPts val="2400"/>
              <a:buNone/>
              <a:defRPr sz="2400">
                <a:solidFill>
                  <a:srgbClr val="06BAD6"/>
                </a:solidFill>
              </a:defRPr>
            </a:lvl8pPr>
            <a:lvl9pPr lvl="8" algn="ctr" rtl="0">
              <a:spcBef>
                <a:spcPts val="0"/>
              </a:spcBef>
              <a:spcAft>
                <a:spcPts val="0"/>
              </a:spcAft>
              <a:buClr>
                <a:srgbClr val="06BAD6"/>
              </a:buClr>
              <a:buSzPts val="2400"/>
              <a:buNone/>
              <a:defRPr sz="2400">
                <a:solidFill>
                  <a:srgbClr val="06BAD6"/>
                </a:solidFill>
              </a:defRPr>
            </a:lvl9pPr>
          </a:lstStyle>
          <a:p>
            <a:r>
              <a:t>xx%</a:t>
            </a:r>
          </a:p>
        </p:txBody>
      </p:sp>
      <p:sp>
        <p:nvSpPr>
          <p:cNvPr id="66" name="Google Shape;66;p13"/>
          <p:cNvSpPr txBox="1">
            <a:spLocks noGrp="1"/>
          </p:cNvSpPr>
          <p:nvPr>
            <p:ph type="title" idx="17" hasCustomPrompt="1"/>
          </p:nvPr>
        </p:nvSpPr>
        <p:spPr>
          <a:xfrm>
            <a:off x="2594375" y="3015515"/>
            <a:ext cx="1072800" cy="4899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6BAD6"/>
              </a:buClr>
              <a:buSzPts val="2400"/>
              <a:buNone/>
              <a:defRPr sz="2400">
                <a:solidFill>
                  <a:srgbClr val="06BAD6"/>
                </a:solidFill>
              </a:defRPr>
            </a:lvl1pPr>
            <a:lvl2pPr lvl="1" algn="ctr" rtl="0">
              <a:spcBef>
                <a:spcPts val="0"/>
              </a:spcBef>
              <a:spcAft>
                <a:spcPts val="0"/>
              </a:spcAft>
              <a:buClr>
                <a:srgbClr val="06BAD6"/>
              </a:buClr>
              <a:buSzPts val="2400"/>
              <a:buNone/>
              <a:defRPr sz="2400">
                <a:solidFill>
                  <a:srgbClr val="06BAD6"/>
                </a:solidFill>
              </a:defRPr>
            </a:lvl2pPr>
            <a:lvl3pPr lvl="2" algn="ctr" rtl="0">
              <a:spcBef>
                <a:spcPts val="0"/>
              </a:spcBef>
              <a:spcAft>
                <a:spcPts val="0"/>
              </a:spcAft>
              <a:buClr>
                <a:srgbClr val="06BAD6"/>
              </a:buClr>
              <a:buSzPts val="2400"/>
              <a:buNone/>
              <a:defRPr sz="2400">
                <a:solidFill>
                  <a:srgbClr val="06BAD6"/>
                </a:solidFill>
              </a:defRPr>
            </a:lvl3pPr>
            <a:lvl4pPr lvl="3" algn="ctr" rtl="0">
              <a:spcBef>
                <a:spcPts val="0"/>
              </a:spcBef>
              <a:spcAft>
                <a:spcPts val="0"/>
              </a:spcAft>
              <a:buClr>
                <a:srgbClr val="06BAD6"/>
              </a:buClr>
              <a:buSzPts val="2400"/>
              <a:buNone/>
              <a:defRPr sz="2400">
                <a:solidFill>
                  <a:srgbClr val="06BAD6"/>
                </a:solidFill>
              </a:defRPr>
            </a:lvl4pPr>
            <a:lvl5pPr lvl="4" algn="ctr" rtl="0">
              <a:spcBef>
                <a:spcPts val="0"/>
              </a:spcBef>
              <a:spcAft>
                <a:spcPts val="0"/>
              </a:spcAft>
              <a:buClr>
                <a:srgbClr val="06BAD6"/>
              </a:buClr>
              <a:buSzPts val="2400"/>
              <a:buNone/>
              <a:defRPr sz="2400">
                <a:solidFill>
                  <a:srgbClr val="06BAD6"/>
                </a:solidFill>
              </a:defRPr>
            </a:lvl5pPr>
            <a:lvl6pPr lvl="5" algn="ctr" rtl="0">
              <a:spcBef>
                <a:spcPts val="0"/>
              </a:spcBef>
              <a:spcAft>
                <a:spcPts val="0"/>
              </a:spcAft>
              <a:buClr>
                <a:srgbClr val="06BAD6"/>
              </a:buClr>
              <a:buSzPts val="2400"/>
              <a:buNone/>
              <a:defRPr sz="2400">
                <a:solidFill>
                  <a:srgbClr val="06BAD6"/>
                </a:solidFill>
              </a:defRPr>
            </a:lvl6pPr>
            <a:lvl7pPr lvl="6" algn="ctr" rtl="0">
              <a:spcBef>
                <a:spcPts val="0"/>
              </a:spcBef>
              <a:spcAft>
                <a:spcPts val="0"/>
              </a:spcAft>
              <a:buClr>
                <a:srgbClr val="06BAD6"/>
              </a:buClr>
              <a:buSzPts val="2400"/>
              <a:buNone/>
              <a:defRPr sz="2400">
                <a:solidFill>
                  <a:srgbClr val="06BAD6"/>
                </a:solidFill>
              </a:defRPr>
            </a:lvl7pPr>
            <a:lvl8pPr lvl="7" algn="ctr" rtl="0">
              <a:spcBef>
                <a:spcPts val="0"/>
              </a:spcBef>
              <a:spcAft>
                <a:spcPts val="0"/>
              </a:spcAft>
              <a:buClr>
                <a:srgbClr val="06BAD6"/>
              </a:buClr>
              <a:buSzPts val="2400"/>
              <a:buNone/>
              <a:defRPr sz="2400">
                <a:solidFill>
                  <a:srgbClr val="06BAD6"/>
                </a:solidFill>
              </a:defRPr>
            </a:lvl8pPr>
            <a:lvl9pPr lvl="8" algn="ctr" rtl="0">
              <a:spcBef>
                <a:spcPts val="0"/>
              </a:spcBef>
              <a:spcAft>
                <a:spcPts val="0"/>
              </a:spcAft>
              <a:buClr>
                <a:srgbClr val="06BAD6"/>
              </a:buClr>
              <a:buSzPts val="2400"/>
              <a:buNone/>
              <a:defRPr sz="2400">
                <a:solidFill>
                  <a:srgbClr val="06BAD6"/>
                </a:solidFill>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a:xfrm>
            <a:off x="457200" y="4767263"/>
            <a:ext cx="2133600" cy="273844"/>
          </a:xfrm>
          <a:prstGeom prst="rect">
            <a:avLst/>
          </a:prstGeom>
        </p:spPr>
        <p:txBody>
          <a:bodyPr/>
          <a:lstStyle/>
          <a:p>
            <a:fld id="{02177A45-5953-4A3B-8403-C2E89D3263D8}" type="datetimeFigureOut">
              <a:rPr lang="en-US" smtClean="0"/>
              <a:t>2021/04/22</a:t>
            </a:fld>
            <a:endParaRPr lang="en-US"/>
          </a:p>
        </p:txBody>
      </p:sp>
      <p:sp>
        <p:nvSpPr>
          <p:cNvPr id="5" name="عنصر نائب للتذييل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عنصر نائب لرقم الشريحة 5"/>
          <p:cNvSpPr>
            <a:spLocks noGrp="1"/>
          </p:cNvSpPr>
          <p:nvPr>
            <p:ph type="sldNum" sz="quarter" idx="12"/>
          </p:nvPr>
        </p:nvSpPr>
        <p:spPr>
          <a:xfrm>
            <a:off x="6553200" y="4767263"/>
            <a:ext cx="2133600" cy="273844"/>
          </a:xfrm>
          <a:prstGeom prst="rect">
            <a:avLst/>
          </a:prstGeom>
        </p:spPr>
        <p:txBody>
          <a:bodyPr/>
          <a:lstStyle/>
          <a:p>
            <a:fld id="{15D95221-9DDC-4160-9AA4-FE72B88F3729}" type="slidenum">
              <a:rPr lang="en-US" smtClean="0"/>
              <a:t>‹#›</a:t>
            </a:fld>
            <a:endParaRPr lang="en-US"/>
          </a:p>
        </p:txBody>
      </p:sp>
    </p:spTree>
    <p:extLst>
      <p:ext uri="{BB962C8B-B14F-4D97-AF65-F5344CB8AC3E}">
        <p14:creationId xmlns:p14="http://schemas.microsoft.com/office/powerpoint/2010/main" val="156109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42"/>
        <p:cNvGrpSpPr/>
        <p:nvPr/>
      </p:nvGrpSpPr>
      <p:grpSpPr>
        <a:xfrm>
          <a:off x="0" y="0"/>
          <a:ext cx="0" cy="0"/>
          <a:chOff x="0" y="0"/>
          <a:chExt cx="0" cy="0"/>
        </a:xfrm>
      </p:grpSpPr>
    </p:spTree>
    <p:extLst>
      <p:ext uri="{BB962C8B-B14F-4D97-AF65-F5344CB8AC3E}">
        <p14:creationId xmlns:p14="http://schemas.microsoft.com/office/powerpoint/2010/main" val="3901476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00237D"/>
            </a:gs>
            <a:gs pos="100000">
              <a:srgbClr val="01144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ExtraBold"/>
              <a:buNone/>
              <a:defRPr sz="28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2pPr>
            <a:lvl3pPr lvl="2">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3pPr>
            <a:lvl4pPr lvl="3">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4pPr>
            <a:lvl5pPr lvl="4">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5pPr>
            <a:lvl6pPr lvl="5">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6pPr>
            <a:lvl7pPr lvl="6">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7pPr>
            <a:lvl8pPr lvl="7">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8pPr>
            <a:lvl9pPr lvl="8">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1"/>
              </a:buClr>
              <a:buSzPts val="1800"/>
              <a:buFont typeface="Montserrat"/>
              <a:buChar char="●"/>
              <a:defRPr sz="1800">
                <a:solidFill>
                  <a:schemeClr val="accent1"/>
                </a:solidFill>
                <a:latin typeface="Montserrat"/>
                <a:ea typeface="Montserrat"/>
                <a:cs typeface="Montserrat"/>
                <a:sym typeface="Montserrat"/>
              </a:defRPr>
            </a:lvl1pPr>
            <a:lvl2pPr marL="914400" lvl="1"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marL="1371600" lvl="2"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marL="1828800" lvl="3"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marL="2286000" lvl="4"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marL="2743200" lvl="5"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marL="3200400" lvl="6"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marL="3657600" lvl="7"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9" r:id="rId4"/>
    <p:sldLayoutId id="2147483672"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41" name="Google Shape;141;p27"/>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393912718"/>
      </p:ext>
    </p:extLst>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37D"/>
            </a:gs>
            <a:gs pos="100000">
              <a:srgbClr val="011445"/>
            </a:gs>
          </a:gsLst>
          <a:path path="circle">
            <a:fillToRect l="50000" t="50000" r="50000" b="50000"/>
          </a:path>
          <a:tileRect/>
        </a:gradFill>
        <a:effectLst/>
      </p:bgPr>
    </p:bg>
    <p:spTree>
      <p:nvGrpSpPr>
        <p:cNvPr id="1" name="Shape 146"/>
        <p:cNvGrpSpPr/>
        <p:nvPr/>
      </p:nvGrpSpPr>
      <p:grpSpPr>
        <a:xfrm>
          <a:off x="0" y="0"/>
          <a:ext cx="0" cy="0"/>
          <a:chOff x="0" y="0"/>
          <a:chExt cx="0" cy="0"/>
        </a:xfrm>
      </p:grpSpPr>
      <p:sp>
        <p:nvSpPr>
          <p:cNvPr id="8" name="Rectangle 2">
            <a:extLst>
              <a:ext uri="{FF2B5EF4-FFF2-40B4-BE49-F238E27FC236}">
                <a16:creationId xmlns="" xmlns:a16="http://schemas.microsoft.com/office/drawing/2014/main" id="{B044B07E-BBE8-41B1-B2FF-AA97823C824B}"/>
              </a:ext>
            </a:extLst>
          </p:cNvPr>
          <p:cNvSpPr txBox="1">
            <a:spLocks noChangeArrowheads="1"/>
          </p:cNvSpPr>
          <p:nvPr/>
        </p:nvSpPr>
        <p:spPr>
          <a:xfrm>
            <a:off x="416150" y="672523"/>
            <a:ext cx="8001000" cy="2098675"/>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3F3F3"/>
              </a:buClr>
              <a:buSzPts val="3000"/>
              <a:buFont typeface="Montserrat ExtraBold"/>
              <a:buNone/>
              <a:defRPr sz="3000" b="0" i="0" u="none" strike="noStrike" cap="none">
                <a:solidFill>
                  <a:srgbClr val="F3F3F3"/>
                </a:solidFill>
                <a:latin typeface="Montserrat ExtraBold"/>
                <a:ea typeface="Montserrat ExtraBold"/>
                <a:cs typeface="Montserrat ExtraBold"/>
                <a:sym typeface="Montserrat ExtraBold"/>
              </a:defRPr>
            </a:lvl1pPr>
            <a:lvl2pPr marR="0" lvl="1" algn="ctr" rtl="0">
              <a:lnSpc>
                <a:spcPct val="100000"/>
              </a:lnSpc>
              <a:spcBef>
                <a:spcPts val="0"/>
              </a:spcBef>
              <a:spcAft>
                <a:spcPts val="0"/>
              </a:spcAft>
              <a:buClr>
                <a:schemeClr val="accent1"/>
              </a:buClr>
              <a:buSzPts val="5200"/>
              <a:buFont typeface="Montserrat Alternates"/>
              <a:buNone/>
              <a:defRPr sz="5200" b="1" i="0" u="none" strike="noStrike" cap="none">
                <a:solidFill>
                  <a:schemeClr val="accent1"/>
                </a:solidFill>
                <a:latin typeface="Montserrat Alternates"/>
                <a:ea typeface="Montserrat Alternates"/>
                <a:cs typeface="Montserrat Alternates"/>
                <a:sym typeface="Montserrat Alternates"/>
              </a:defRPr>
            </a:lvl2pPr>
            <a:lvl3pPr marR="0" lvl="2" algn="ctr" rtl="0">
              <a:lnSpc>
                <a:spcPct val="100000"/>
              </a:lnSpc>
              <a:spcBef>
                <a:spcPts val="0"/>
              </a:spcBef>
              <a:spcAft>
                <a:spcPts val="0"/>
              </a:spcAft>
              <a:buClr>
                <a:schemeClr val="accent1"/>
              </a:buClr>
              <a:buSzPts val="5200"/>
              <a:buFont typeface="Montserrat Alternates"/>
              <a:buNone/>
              <a:defRPr sz="5200" b="1" i="0" u="none" strike="noStrike" cap="none">
                <a:solidFill>
                  <a:schemeClr val="accent1"/>
                </a:solidFill>
                <a:latin typeface="Montserrat Alternates"/>
                <a:ea typeface="Montserrat Alternates"/>
                <a:cs typeface="Montserrat Alternates"/>
                <a:sym typeface="Montserrat Alternates"/>
              </a:defRPr>
            </a:lvl3pPr>
            <a:lvl4pPr marR="0" lvl="3" algn="ctr" rtl="0">
              <a:lnSpc>
                <a:spcPct val="100000"/>
              </a:lnSpc>
              <a:spcBef>
                <a:spcPts val="0"/>
              </a:spcBef>
              <a:spcAft>
                <a:spcPts val="0"/>
              </a:spcAft>
              <a:buClr>
                <a:schemeClr val="accent1"/>
              </a:buClr>
              <a:buSzPts val="5200"/>
              <a:buFont typeface="Montserrat Alternates"/>
              <a:buNone/>
              <a:defRPr sz="5200" b="1" i="0" u="none" strike="noStrike" cap="none">
                <a:solidFill>
                  <a:schemeClr val="accent1"/>
                </a:solidFill>
                <a:latin typeface="Montserrat Alternates"/>
                <a:ea typeface="Montserrat Alternates"/>
                <a:cs typeface="Montserrat Alternates"/>
                <a:sym typeface="Montserrat Alternates"/>
              </a:defRPr>
            </a:lvl4pPr>
            <a:lvl5pPr marR="0" lvl="4" algn="ctr" rtl="0">
              <a:lnSpc>
                <a:spcPct val="100000"/>
              </a:lnSpc>
              <a:spcBef>
                <a:spcPts val="0"/>
              </a:spcBef>
              <a:spcAft>
                <a:spcPts val="0"/>
              </a:spcAft>
              <a:buClr>
                <a:schemeClr val="accent1"/>
              </a:buClr>
              <a:buSzPts val="5200"/>
              <a:buFont typeface="Montserrat Alternates"/>
              <a:buNone/>
              <a:defRPr sz="5200" b="1" i="0" u="none" strike="noStrike" cap="none">
                <a:solidFill>
                  <a:schemeClr val="accent1"/>
                </a:solidFill>
                <a:latin typeface="Montserrat Alternates"/>
                <a:ea typeface="Montserrat Alternates"/>
                <a:cs typeface="Montserrat Alternates"/>
                <a:sym typeface="Montserrat Alternates"/>
              </a:defRPr>
            </a:lvl5pPr>
            <a:lvl6pPr marR="0" lvl="5" algn="ctr" rtl="0">
              <a:lnSpc>
                <a:spcPct val="100000"/>
              </a:lnSpc>
              <a:spcBef>
                <a:spcPts val="0"/>
              </a:spcBef>
              <a:spcAft>
                <a:spcPts val="0"/>
              </a:spcAft>
              <a:buClr>
                <a:schemeClr val="accent1"/>
              </a:buClr>
              <a:buSzPts val="5200"/>
              <a:buFont typeface="Montserrat Alternates"/>
              <a:buNone/>
              <a:defRPr sz="5200" b="1" i="0" u="none" strike="noStrike" cap="none">
                <a:solidFill>
                  <a:schemeClr val="accent1"/>
                </a:solidFill>
                <a:latin typeface="Montserrat Alternates"/>
                <a:ea typeface="Montserrat Alternates"/>
                <a:cs typeface="Montserrat Alternates"/>
                <a:sym typeface="Montserrat Alternates"/>
              </a:defRPr>
            </a:lvl6pPr>
            <a:lvl7pPr marR="0" lvl="6" algn="ctr" rtl="0">
              <a:lnSpc>
                <a:spcPct val="100000"/>
              </a:lnSpc>
              <a:spcBef>
                <a:spcPts val="0"/>
              </a:spcBef>
              <a:spcAft>
                <a:spcPts val="0"/>
              </a:spcAft>
              <a:buClr>
                <a:schemeClr val="accent1"/>
              </a:buClr>
              <a:buSzPts val="5200"/>
              <a:buFont typeface="Montserrat Alternates"/>
              <a:buNone/>
              <a:defRPr sz="5200" b="1" i="0" u="none" strike="noStrike" cap="none">
                <a:solidFill>
                  <a:schemeClr val="accent1"/>
                </a:solidFill>
                <a:latin typeface="Montserrat Alternates"/>
                <a:ea typeface="Montserrat Alternates"/>
                <a:cs typeface="Montserrat Alternates"/>
                <a:sym typeface="Montserrat Alternates"/>
              </a:defRPr>
            </a:lvl7pPr>
            <a:lvl8pPr marR="0" lvl="7" algn="ctr" rtl="0">
              <a:lnSpc>
                <a:spcPct val="100000"/>
              </a:lnSpc>
              <a:spcBef>
                <a:spcPts val="0"/>
              </a:spcBef>
              <a:spcAft>
                <a:spcPts val="0"/>
              </a:spcAft>
              <a:buClr>
                <a:schemeClr val="accent1"/>
              </a:buClr>
              <a:buSzPts val="5200"/>
              <a:buFont typeface="Montserrat Alternates"/>
              <a:buNone/>
              <a:defRPr sz="5200" b="1" i="0" u="none" strike="noStrike" cap="none">
                <a:solidFill>
                  <a:schemeClr val="accent1"/>
                </a:solidFill>
                <a:latin typeface="Montserrat Alternates"/>
                <a:ea typeface="Montserrat Alternates"/>
                <a:cs typeface="Montserrat Alternates"/>
                <a:sym typeface="Montserrat Alternates"/>
              </a:defRPr>
            </a:lvl8pPr>
            <a:lvl9pPr marR="0" lvl="8" algn="ctr" rtl="0">
              <a:lnSpc>
                <a:spcPct val="100000"/>
              </a:lnSpc>
              <a:spcBef>
                <a:spcPts val="0"/>
              </a:spcBef>
              <a:spcAft>
                <a:spcPts val="0"/>
              </a:spcAft>
              <a:buClr>
                <a:schemeClr val="accent1"/>
              </a:buClr>
              <a:buSzPts val="5200"/>
              <a:buFont typeface="Montserrat Alternates"/>
              <a:buNone/>
              <a:defRPr sz="5200" b="1" i="0" u="none" strike="noStrike" cap="none">
                <a:solidFill>
                  <a:schemeClr val="accent1"/>
                </a:solidFill>
                <a:latin typeface="Montserrat Alternates"/>
                <a:ea typeface="Montserrat Alternates"/>
                <a:cs typeface="Montserrat Alternates"/>
                <a:sym typeface="Montserrat Alternates"/>
              </a:defRPr>
            </a:lvl9pPr>
          </a:lstStyle>
          <a:p>
            <a:r>
              <a:rPr lang="ar-IQ" sz="3200" b="1" dirty="0">
                <a:latin typeface="Simplified Arabic" panose="02020603050405020304" pitchFamily="18" charset="-78"/>
                <a:cs typeface="Simplified Arabic" panose="02020603050405020304" pitchFamily="18" charset="-78"/>
              </a:rPr>
              <a:t>طرق الوقاية من الاصابة بـ فيروس كورونا</a:t>
            </a:r>
            <a:r>
              <a:rPr lang="ar-IQ" b="1" dirty="0"/>
              <a:t> </a:t>
            </a:r>
            <a:endParaRPr lang="en-US" altLang="en-US" b="1" dirty="0">
              <a:solidFill>
                <a:srgbClr val="FF0000"/>
              </a:solidFill>
            </a:endParaRPr>
          </a:p>
        </p:txBody>
      </p:sp>
      <p:sp>
        <p:nvSpPr>
          <p:cNvPr id="13" name="Rectangle 3">
            <a:extLst>
              <a:ext uri="{FF2B5EF4-FFF2-40B4-BE49-F238E27FC236}">
                <a16:creationId xmlns="" xmlns:a16="http://schemas.microsoft.com/office/drawing/2014/main" id="{15062079-33DF-4872-A607-310602836991}"/>
              </a:ext>
            </a:extLst>
          </p:cNvPr>
          <p:cNvSpPr>
            <a:spLocks noGrp="1" noChangeArrowheads="1"/>
          </p:cNvSpPr>
          <p:nvPr>
            <p:ph type="subTitle" idx="1"/>
          </p:nvPr>
        </p:nvSpPr>
        <p:spPr>
          <a:xfrm>
            <a:off x="831300" y="3012048"/>
            <a:ext cx="7277100" cy="1074087"/>
          </a:xfrm>
        </p:spPr>
        <p:txBody>
          <a:bodyPr>
            <a:noAutofit/>
          </a:bodyPr>
          <a:lstStyle/>
          <a:p>
            <a:pPr eaLnBrk="1" hangingPunct="1">
              <a:defRPr/>
            </a:pPr>
            <a:endParaRPr lang="ar-IQ" b="1" dirty="0" smtClean="0">
              <a:solidFill>
                <a:schemeClr val="bg1"/>
              </a:solidFill>
            </a:endParaRPr>
          </a:p>
          <a:p>
            <a:pPr eaLnBrk="1" hangingPunct="1">
              <a:defRPr/>
            </a:pPr>
            <a:endParaRPr lang="ar-IQ" b="1" dirty="0" smtClean="0">
              <a:solidFill>
                <a:schemeClr val="bg1"/>
              </a:solidFill>
            </a:endParaRPr>
          </a:p>
          <a:p>
            <a:pPr eaLnBrk="1" hangingPunct="1">
              <a:defRPr/>
            </a:pPr>
            <a:r>
              <a:rPr lang="ar-IQ" b="1" dirty="0" smtClean="0">
                <a:solidFill>
                  <a:schemeClr val="bg1"/>
                </a:solidFill>
              </a:rPr>
              <a:t> </a:t>
            </a:r>
            <a:r>
              <a:rPr lang="ar-IQ" b="1" dirty="0">
                <a:solidFill>
                  <a:schemeClr val="bg1"/>
                </a:solidFill>
              </a:rPr>
              <a:t>اعداد </a:t>
            </a:r>
            <a:r>
              <a:rPr lang="ar-IQ" b="1" dirty="0" smtClean="0">
                <a:solidFill>
                  <a:schemeClr val="bg1"/>
                </a:solidFill>
              </a:rPr>
              <a:t>التدريسية</a:t>
            </a:r>
          </a:p>
          <a:p>
            <a:pPr eaLnBrk="1" hangingPunct="1">
              <a:defRPr/>
            </a:pPr>
            <a:endParaRPr lang="ar-IQ" b="1" dirty="0" smtClean="0">
              <a:solidFill>
                <a:schemeClr val="bg1"/>
              </a:solidFill>
            </a:endParaRPr>
          </a:p>
          <a:p>
            <a:pPr>
              <a:defRPr/>
            </a:pPr>
            <a:r>
              <a:rPr lang="ar-IQ" b="1" dirty="0">
                <a:solidFill>
                  <a:srgbClr val="FFC000"/>
                </a:solidFill>
              </a:rPr>
              <a:t>م.م زهراء طارق عبدالحميد</a:t>
            </a:r>
            <a:endParaRPr lang="en-US" b="1" dirty="0">
              <a:solidFill>
                <a:srgbClr val="FFC000"/>
              </a:solidFill>
            </a:endParaRPr>
          </a:p>
          <a:p>
            <a:pPr eaLnBrk="1" hangingPunct="1">
              <a:defRPr/>
            </a:pPr>
            <a:endParaRPr lang="en-US" b="1"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447675" y="580906"/>
            <a:ext cx="8067675" cy="1754326"/>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الصوم</a:t>
            </a:r>
            <a:r>
              <a:rPr lang="ar-IQ" sz="1800" dirty="0">
                <a:latin typeface="Simplified Arabic" panose="02020603050405020304" pitchFamily="18" charset="-78"/>
                <a:cs typeface="Simplified Arabic" panose="02020603050405020304" pitchFamily="18" charset="-78"/>
              </a:rPr>
              <a:t>: </a:t>
            </a:r>
            <a:r>
              <a:rPr lang="ar-IQ" sz="1800" dirty="0">
                <a:solidFill>
                  <a:schemeClr val="bg1"/>
                </a:solidFill>
                <a:latin typeface="Simplified Arabic" panose="02020603050405020304" pitchFamily="18" charset="-78"/>
                <a:cs typeface="Simplified Arabic" panose="02020603050405020304" pitchFamily="18" charset="-78"/>
              </a:rPr>
              <a:t>ان صوم ثلاثة ايام متعاقبة يجعل الجسم يفرز بروتينات وخلايا مناعية جديدة في الدم تعزز وظائف المناعة في مكافحة العدوى وتخليص الجسم من البكتريا والفيروسات كما يعزز الصوم وظائف الدماغ ويحافظ على صحة القلب إضافة لذلك الصوم المتقطع فترة(8-12) ساعة يدفع الجسم الى حرق الدهون المخزونة واستخدامها مصدر للطاقة  بديل للسكر وبذلك لا يحصل الفيروس على احتياجاته من الاحماض الدهنية اللازمة لتكوين الغلاف الدهني الضروري لإكمال بناء جسم الفيروس بذلك تقل فرصة انتشار الفيروس.</a:t>
            </a:r>
            <a:endParaRPr lang="en-US" sz="1800" dirty="0">
              <a:solidFill>
                <a:schemeClr val="bg1"/>
              </a:solidFill>
              <a:latin typeface="Simplified Arabic" panose="02020603050405020304" pitchFamily="18" charset="-78"/>
              <a:cs typeface="Simplified Arabic" panose="02020603050405020304" pitchFamily="18" charset="-78"/>
            </a:endParaRPr>
          </a:p>
        </p:txBody>
      </p:sp>
      <p:sp>
        <p:nvSpPr>
          <p:cNvPr id="18" name="مستطيل 17"/>
          <p:cNvSpPr/>
          <p:nvPr/>
        </p:nvSpPr>
        <p:spPr>
          <a:xfrm>
            <a:off x="790575" y="2919889"/>
            <a:ext cx="7343775" cy="1200329"/>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التهوية الجيدة واستنشاق الهواء النقي </a:t>
            </a:r>
            <a:r>
              <a:rPr lang="ar-IQ" sz="1800" dirty="0" smtClean="0">
                <a:solidFill>
                  <a:srgbClr val="FFC000"/>
                </a:solidFill>
                <a:latin typeface="Simplified Arabic" panose="02020603050405020304" pitchFamily="18" charset="-78"/>
                <a:cs typeface="Simplified Arabic" panose="02020603050405020304" pitchFamily="18" charset="-78"/>
              </a:rPr>
              <a:t>.</a:t>
            </a:r>
          </a:p>
          <a:p>
            <a:pPr algn="just" rtl="1"/>
            <a:endParaRPr lang="ar-IQ" sz="1800" dirty="0">
              <a:solidFill>
                <a:srgbClr val="FFC000"/>
              </a:solidFill>
              <a:latin typeface="Simplified Arabic" panose="02020603050405020304" pitchFamily="18" charset="-78"/>
              <a:cs typeface="Simplified Arabic" panose="02020603050405020304" pitchFamily="18" charset="-78"/>
            </a:endParaRPr>
          </a:p>
          <a:p>
            <a:pPr marL="285750" indent="-285750" algn="just"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التعرض لأشعة الشمس </a:t>
            </a:r>
            <a:r>
              <a:rPr lang="ar-IQ" sz="1800" dirty="0">
                <a:solidFill>
                  <a:schemeClr val="bg1"/>
                </a:solidFill>
                <a:latin typeface="Simplified Arabic" panose="02020603050405020304" pitchFamily="18" charset="-78"/>
                <a:cs typeface="Simplified Arabic" panose="02020603050405020304" pitchFamily="18" charset="-78"/>
              </a:rPr>
              <a:t>تساعد في تكوين فيتامين </a:t>
            </a:r>
            <a:r>
              <a:rPr lang="en-US" sz="1800" dirty="0">
                <a:solidFill>
                  <a:schemeClr val="bg1"/>
                </a:solidFill>
                <a:latin typeface="Simplified Arabic" panose="02020603050405020304" pitchFamily="18" charset="-78"/>
                <a:cs typeface="Simplified Arabic" panose="02020603050405020304" pitchFamily="18" charset="-78"/>
              </a:rPr>
              <a:t>D،</a:t>
            </a:r>
            <a:r>
              <a:rPr lang="ar-IQ" sz="1800" dirty="0">
                <a:solidFill>
                  <a:schemeClr val="bg1"/>
                </a:solidFill>
                <a:latin typeface="Simplified Arabic" panose="02020603050405020304" pitchFamily="18" charset="-78"/>
                <a:cs typeface="Simplified Arabic" panose="02020603050405020304" pitchFamily="18" charset="-78"/>
              </a:rPr>
              <a:t>كما تساعد الجسم في امتصاص الكالسيوم والفسفور من الغذاء.</a:t>
            </a:r>
          </a:p>
        </p:txBody>
      </p:sp>
    </p:spTree>
    <p:extLst>
      <p:ext uri="{BB962C8B-B14F-4D97-AF65-F5344CB8AC3E}">
        <p14:creationId xmlns:p14="http://schemas.microsoft.com/office/powerpoint/2010/main" val="22393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638174" y="968754"/>
            <a:ext cx="7915275" cy="923330"/>
          </a:xfrm>
          <a:prstGeom prst="rect">
            <a:avLst/>
          </a:prstGeom>
        </p:spPr>
        <p:txBody>
          <a:bodyPr wrap="square">
            <a:spAutoFit/>
          </a:bodyPr>
          <a:lstStyle/>
          <a:p>
            <a:pPr marL="285750" indent="-285750" algn="r"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تناول الماء الدافئ </a:t>
            </a:r>
            <a:r>
              <a:rPr lang="ar-IQ" sz="1800" b="1" dirty="0">
                <a:solidFill>
                  <a:schemeClr val="bg1"/>
                </a:solidFill>
                <a:latin typeface="Simplified Arabic" panose="02020603050405020304" pitchFamily="18" charset="-78"/>
                <a:cs typeface="Simplified Arabic" panose="02020603050405020304" pitchFamily="18" charset="-78"/>
              </a:rPr>
              <a:t>بكميات كثيرة</a:t>
            </a:r>
            <a:r>
              <a:rPr lang="ar-IQ" sz="1800" dirty="0">
                <a:solidFill>
                  <a:schemeClr val="bg1"/>
                </a:solidFill>
                <a:latin typeface="Simplified Arabic" panose="02020603050405020304" pitchFamily="18" charset="-78"/>
                <a:cs typeface="Simplified Arabic" panose="02020603050405020304" pitchFamily="18" charset="-78"/>
              </a:rPr>
              <a:t>: الماء يرفع من قدرة الجسم على مقاومة الفيروس والتخلص من السموم كما يعمل علي ترطيب الأغشية المخاطية التي تبطن الجهاز التنفسي مما يساعد في إنتاج الأجسام المضادة وخلايا الدم البيضاء وبالتالي تقوية أداء الجهاز المناعي </a:t>
            </a:r>
            <a:endParaRPr lang="en-US" sz="1800" dirty="0">
              <a:solidFill>
                <a:schemeClr val="bg1"/>
              </a:solidFill>
            </a:endParaRPr>
          </a:p>
        </p:txBody>
      </p:sp>
      <p:sp>
        <p:nvSpPr>
          <p:cNvPr id="18" name="مستطيل 17"/>
          <p:cNvSpPr/>
          <p:nvPr/>
        </p:nvSpPr>
        <p:spPr>
          <a:xfrm>
            <a:off x="876298" y="2631223"/>
            <a:ext cx="7677151" cy="1477328"/>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الابتعاد عن عادات سوء التغذية </a:t>
            </a:r>
            <a:r>
              <a:rPr lang="ar-IQ" sz="1800" dirty="0">
                <a:solidFill>
                  <a:schemeClr val="bg1"/>
                </a:solidFill>
                <a:latin typeface="Simplified Arabic" panose="02020603050405020304" pitchFamily="18" charset="-78"/>
                <a:cs typeface="Simplified Arabic" panose="02020603050405020304" pitchFamily="18" charset="-78"/>
              </a:rPr>
              <a:t>تتمثل في  الافراط بتناول السكريات و الاطعمة الدهنية المشبعة او المواد الحافظة ومضافات الاغذية والمشروبات الغازية اذ وجد انها تبطئ من نشاط  الخلايا الدفاعية وتقلل من كفاءة المناعة ،كما يعد التدخين مؤثر سلبي  يحطم الخلايا المناعية، ،كذلك ينصح تجنب شرب الكحول حيث يقلل من امتصاص الجسم للفيتامينات والمعادن، واخيرا تجنب الافراط في استخدام المضادات الحيوية.</a:t>
            </a:r>
            <a:endParaRPr lang="en-US" sz="1800"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3962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457200" y="740212"/>
            <a:ext cx="8001000" cy="2339102"/>
          </a:xfrm>
          <a:prstGeom prst="rect">
            <a:avLst/>
          </a:prstGeom>
        </p:spPr>
        <p:txBody>
          <a:bodyPr wrap="square">
            <a:spAutoFit/>
          </a:bodyPr>
          <a:lstStyle/>
          <a:p>
            <a:pPr algn="just" rtl="1"/>
            <a:endParaRPr lang="ar-IQ" sz="2000" b="1" dirty="0">
              <a:solidFill>
                <a:srgbClr val="FFC000"/>
              </a:solidFill>
              <a:latin typeface="Simplified Arabic" panose="02020603050405020304" pitchFamily="18" charset="-78"/>
              <a:cs typeface="Simplified Arabic" panose="02020603050405020304" pitchFamily="18" charset="-78"/>
            </a:endParaRPr>
          </a:p>
          <a:p>
            <a:pPr algn="just" rtl="1"/>
            <a:r>
              <a:rPr lang="ar-IQ" sz="1800" dirty="0" smtClean="0">
                <a:solidFill>
                  <a:schemeClr val="bg1"/>
                </a:solidFill>
                <a:latin typeface="Simplified Arabic" panose="02020603050405020304" pitchFamily="18" charset="-78"/>
                <a:cs typeface="Simplified Arabic" panose="02020603050405020304" pitchFamily="18" charset="-78"/>
              </a:rPr>
              <a:t>  غسل </a:t>
            </a:r>
            <a:r>
              <a:rPr lang="ar-IQ" sz="1800" dirty="0">
                <a:solidFill>
                  <a:schemeClr val="bg1"/>
                </a:solidFill>
                <a:latin typeface="Simplified Arabic" panose="02020603050405020304" pitchFamily="18" charset="-78"/>
                <a:cs typeface="Simplified Arabic" panose="02020603050405020304" pitchFamily="18" charset="-78"/>
              </a:rPr>
              <a:t>اليدين جيدا بالصابون والماء الدافئ قبل تناول الطعام وقبل لمس العين والانف والفم ، وعلى طول اليوم ثم تجفيفها بمنشفة، للصابون قدرة على تحطيم غلاف الفايروس البروتيني المكون من طبقة دهنية استخدام المعقمات الكحولية في حالة ملامسة أسطح او ادوات ملوثة لشخص مريض، والاحتفاظ بمسافة لا تقل عن3 متر من الاخرين، تجنب التواجد في أماكن مزدحمة إضافة لذلك إرتداء الكمامة في التجمعات  كما توصل باحثون ان الغرغرة المنتظمة بالماء المالح  يقلل من اعراض البرد وشدة الالتهاب ويجعل الاشخاص اقل عرضة لنقل العدوى ويعزز من مناعة الخلايا الرئوية المضادة للفيروس ويقيهم من الوصول الى اعراض اكثر خطورة </a:t>
            </a:r>
            <a:r>
              <a:rPr lang="ar-IQ" sz="1800" dirty="0">
                <a:solidFill>
                  <a:schemeClr val="bg1"/>
                </a:solidFill>
              </a:rPr>
              <a:t>.</a:t>
            </a:r>
            <a:endParaRPr lang="en-US" sz="1800" dirty="0">
              <a:solidFill>
                <a:schemeClr val="bg1"/>
              </a:solidFill>
            </a:endParaRPr>
          </a:p>
        </p:txBody>
      </p:sp>
      <p:sp>
        <p:nvSpPr>
          <p:cNvPr id="18" name="مستطيل 17"/>
          <p:cNvSpPr/>
          <p:nvPr/>
        </p:nvSpPr>
        <p:spPr>
          <a:xfrm>
            <a:off x="3193091" y="408087"/>
            <a:ext cx="3119765" cy="461665"/>
          </a:xfrm>
          <a:prstGeom prst="rect">
            <a:avLst/>
          </a:prstGeom>
        </p:spPr>
        <p:txBody>
          <a:bodyPr wrap="none">
            <a:spAutoFit/>
          </a:bodyPr>
          <a:lstStyle/>
          <a:p>
            <a:pPr algn="ctr" rtl="1"/>
            <a:r>
              <a:rPr lang="ar-IQ" sz="2400" b="1" dirty="0">
                <a:solidFill>
                  <a:srgbClr val="FFC000"/>
                </a:solidFill>
                <a:latin typeface="Simplified Arabic" panose="02020603050405020304" pitchFamily="18" charset="-78"/>
                <a:cs typeface="Simplified Arabic" panose="02020603050405020304" pitchFamily="18" charset="-78"/>
              </a:rPr>
              <a:t>نصائح للسيطرة على الفيروس</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2838449"/>
            <a:ext cx="3867150" cy="177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45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rtl="1"/>
            <a:r>
              <a:rPr lang="ar-IQ" sz="3200" dirty="0" smtClean="0">
                <a:latin typeface="Simplified Arabic" panose="02020603050405020304" pitchFamily="18" charset="-78"/>
                <a:cs typeface="Simplified Arabic" panose="02020603050405020304" pitchFamily="18" charset="-78"/>
              </a:rPr>
              <a:t>ختاما ....</a:t>
            </a:r>
          </a:p>
          <a:p>
            <a:pPr algn="just" rtl="1"/>
            <a:r>
              <a:rPr lang="ar-IQ" sz="3200" dirty="0" smtClean="0">
                <a:latin typeface="Simplified Arabic" panose="02020603050405020304" pitchFamily="18" charset="-78"/>
                <a:cs typeface="Simplified Arabic" panose="02020603050405020304" pitchFamily="18" charset="-78"/>
              </a:rPr>
              <a:t>نسال الله تعالى الصحة والعافية للجميع </a:t>
            </a:r>
          </a:p>
          <a:p>
            <a:pPr algn="just" rtl="1"/>
            <a:r>
              <a:rPr lang="ar-IQ" sz="3200" dirty="0" smtClean="0">
                <a:latin typeface="Simplified Arabic" panose="02020603050405020304" pitchFamily="18" charset="-78"/>
                <a:cs typeface="Simplified Arabic" panose="02020603050405020304" pitchFamily="18" charset="-78"/>
              </a:rPr>
              <a:t>ونتمنى لكم الاستفادة....</a:t>
            </a:r>
            <a:endParaRPr lang="en-US" sz="3200" dirty="0">
              <a:latin typeface="Simplified Arabic" panose="02020603050405020304" pitchFamily="18" charset="-78"/>
              <a:cs typeface="Simplified Arabic" panose="02020603050405020304" pitchFamily="18" charset="-78"/>
            </a:endParaRPr>
          </a:p>
        </p:txBody>
      </p:sp>
      <p:sp>
        <p:nvSpPr>
          <p:cNvPr id="2" name="مستطيل 1"/>
          <p:cNvSpPr/>
          <p:nvPr/>
        </p:nvSpPr>
        <p:spPr>
          <a:xfrm>
            <a:off x="2009775" y="3386465"/>
            <a:ext cx="4572000" cy="646331"/>
          </a:xfrm>
          <a:prstGeom prst="rect">
            <a:avLst/>
          </a:prstGeom>
        </p:spPr>
        <p:txBody>
          <a:bodyPr>
            <a:spAutoFit/>
          </a:bodyPr>
          <a:lstStyle/>
          <a:p>
            <a:pPr algn="ctr" rtl="1"/>
            <a:r>
              <a:rPr lang="ar-IQ" sz="3600" dirty="0">
                <a:solidFill>
                  <a:srgbClr val="FFC000"/>
                </a:solidFill>
              </a:rPr>
              <a:t>شكرا </a:t>
            </a:r>
            <a:r>
              <a:rPr lang="ar-IQ" sz="3600" dirty="0" smtClean="0">
                <a:solidFill>
                  <a:srgbClr val="FFC000"/>
                </a:solidFill>
              </a:rPr>
              <a:t>لاصغائكم</a:t>
            </a:r>
            <a:endParaRPr lang="en-US" sz="3600" dirty="0">
              <a:solidFill>
                <a:srgbClr val="FFC000"/>
              </a:solidFill>
            </a:endParaRPr>
          </a:p>
        </p:txBody>
      </p:sp>
    </p:spTree>
    <p:extLst>
      <p:ext uri="{BB962C8B-B14F-4D97-AF65-F5344CB8AC3E}">
        <p14:creationId xmlns:p14="http://schemas.microsoft.com/office/powerpoint/2010/main" val="820907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مستطيل 1"/>
          <p:cNvSpPr/>
          <p:nvPr/>
        </p:nvSpPr>
        <p:spPr>
          <a:xfrm>
            <a:off x="628650" y="1764953"/>
            <a:ext cx="7448550" cy="1477328"/>
          </a:xfrm>
          <a:prstGeom prst="rect">
            <a:avLst/>
          </a:prstGeom>
        </p:spPr>
        <p:txBody>
          <a:bodyPr wrap="square">
            <a:spAutoFit/>
          </a:bodyPr>
          <a:lstStyle/>
          <a:p>
            <a:pPr algn="just" rtl="1"/>
            <a:r>
              <a:rPr lang="ar-IQ" sz="1800" dirty="0" smtClean="0">
                <a:solidFill>
                  <a:schemeClr val="bg1"/>
                </a:solidFill>
                <a:latin typeface="Simplified Arabic" panose="02020603050405020304" pitchFamily="18" charset="-78"/>
                <a:cs typeface="Simplified Arabic" panose="02020603050405020304" pitchFamily="18" charset="-78"/>
              </a:rPr>
              <a:t>    نظام </a:t>
            </a:r>
            <a:r>
              <a:rPr lang="ar-IQ" sz="1800" dirty="0">
                <a:solidFill>
                  <a:schemeClr val="bg1"/>
                </a:solidFill>
                <a:latin typeface="Simplified Arabic" panose="02020603050405020304" pitchFamily="18" charset="-78"/>
                <a:cs typeface="Simplified Arabic" panose="02020603050405020304" pitchFamily="18" charset="-78"/>
              </a:rPr>
              <a:t>معقد مكون من اعضاء وانسجة وخلايا وظيفتها تحطيم الاجسام الغريبة التي تدخل اليه، الاجسام المضادة التي ينتجها جهاز المناعة تلعب دورا في مكافحة بروتين الاشواك الذي يرتبط بمستقبلات الخلية المضيفة السليمة ، يعتبر الجلد والاغشية المخاطية خط الدفاع الاول ضد الأمراض، حيث انه من اهم الوسائل المؤثرة لمواجهة الفيروس والتغلب عليه في حال دخوله لذلك يلزم تقوية وتنشيط المناعة.</a:t>
            </a:r>
            <a:endParaRPr lang="en-US" sz="1800" dirty="0">
              <a:solidFill>
                <a:schemeClr val="bg1"/>
              </a:solidFill>
            </a:endParaRPr>
          </a:p>
        </p:txBody>
      </p:sp>
      <p:sp>
        <p:nvSpPr>
          <p:cNvPr id="3" name="مستطيل 2"/>
          <p:cNvSpPr/>
          <p:nvPr/>
        </p:nvSpPr>
        <p:spPr>
          <a:xfrm>
            <a:off x="5796945" y="1189137"/>
            <a:ext cx="2280255" cy="461665"/>
          </a:xfrm>
          <a:prstGeom prst="rect">
            <a:avLst/>
          </a:prstGeom>
        </p:spPr>
        <p:txBody>
          <a:bodyPr wrap="square">
            <a:spAutoFit/>
          </a:bodyPr>
          <a:lstStyle/>
          <a:p>
            <a:pPr algn="r"/>
            <a:r>
              <a:rPr lang="ar-IQ" sz="2400" b="1" dirty="0">
                <a:solidFill>
                  <a:srgbClr val="FFC000"/>
                </a:solidFill>
                <a:latin typeface="Simplified Arabic" panose="02020603050405020304" pitchFamily="18" charset="-78"/>
                <a:cs typeface="Simplified Arabic" panose="02020603050405020304" pitchFamily="18" charset="-78"/>
              </a:rPr>
              <a:t>الجهاز المناعي</a:t>
            </a:r>
            <a:endParaRPr lang="en-US" sz="2400"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مستطيل 2"/>
          <p:cNvSpPr/>
          <p:nvPr/>
        </p:nvSpPr>
        <p:spPr>
          <a:xfrm>
            <a:off x="3410429" y="616239"/>
            <a:ext cx="2747867" cy="400110"/>
          </a:xfrm>
          <a:prstGeom prst="rect">
            <a:avLst/>
          </a:prstGeom>
        </p:spPr>
        <p:txBody>
          <a:bodyPr wrap="none">
            <a:spAutoFit/>
          </a:bodyPr>
          <a:lstStyle/>
          <a:p>
            <a:pPr algn="r" rtl="1"/>
            <a:r>
              <a:rPr lang="ar-IQ" sz="2000" b="1" dirty="0">
                <a:solidFill>
                  <a:srgbClr val="FFC000"/>
                </a:solidFill>
                <a:latin typeface="Simplified Arabic" panose="02020603050405020304" pitchFamily="18" charset="-78"/>
                <a:cs typeface="Simplified Arabic" panose="02020603050405020304" pitchFamily="18" charset="-78"/>
              </a:rPr>
              <a:t>النظام الغذائي الصحي المتوازن</a:t>
            </a:r>
            <a:endParaRPr lang="en-US" sz="2000" dirty="0">
              <a:solidFill>
                <a:srgbClr val="FFC000"/>
              </a:solidFill>
            </a:endParaRPr>
          </a:p>
        </p:txBody>
      </p:sp>
      <p:sp>
        <p:nvSpPr>
          <p:cNvPr id="4" name="مستطيل 3"/>
          <p:cNvSpPr/>
          <p:nvPr/>
        </p:nvSpPr>
        <p:spPr>
          <a:xfrm>
            <a:off x="1123950" y="1168509"/>
            <a:ext cx="7639050" cy="2862322"/>
          </a:xfrm>
          <a:prstGeom prst="rect">
            <a:avLst/>
          </a:prstGeom>
        </p:spPr>
        <p:txBody>
          <a:bodyPr wrap="square">
            <a:spAutoFit/>
          </a:bodyPr>
          <a:lstStyle/>
          <a:p>
            <a:pPr algn="just" rtl="1"/>
            <a:r>
              <a:rPr lang="ar-IQ" sz="1800" dirty="0" smtClean="0">
                <a:solidFill>
                  <a:schemeClr val="bg1"/>
                </a:solidFill>
                <a:latin typeface="Simplified Arabic" panose="02020603050405020304" pitchFamily="18" charset="-78"/>
                <a:cs typeface="Simplified Arabic" panose="02020603050405020304" pitchFamily="18" charset="-78"/>
              </a:rPr>
              <a:t>   يحتوي </a:t>
            </a:r>
            <a:r>
              <a:rPr lang="ar-IQ" sz="1800" dirty="0">
                <a:solidFill>
                  <a:schemeClr val="bg1"/>
                </a:solidFill>
                <a:latin typeface="Simplified Arabic" panose="02020603050405020304" pitchFamily="18" charset="-78"/>
                <a:cs typeface="Simplified Arabic" panose="02020603050405020304" pitchFamily="18" charset="-78"/>
              </a:rPr>
              <a:t>على كل العناصر الغذائية من البروتينات والالياف والاحماض الامينية والفيتامينات ومضادات الاكسدة والمعادن والحبوب بنسب متوازنة كـ  تناول الكربوهيدرات وهي اغذية تخرج الطاقة ببطيء كما تؤثر بالجانب النفسي والجسدي حيث تتسبب في جعل الدماغ يفرز هورمون السعادة وتقلل من الكآبة والاحساس بالقلق ،كذلك تناول مضادات الفيروس الطبيعية مثل الزنجبيل والثوم والكركم والبروكلي والسبانخ وغيرها والتركيز على جودة الغذاء والكمية التي يتم تناولها كتناول الحبوب والبقوليات والخضر والسلطات والفواكه الطازجة والمنوعة يوميا والغنية </a:t>
            </a:r>
            <a:r>
              <a:rPr lang="ar-IQ" sz="1800" dirty="0" smtClean="0">
                <a:solidFill>
                  <a:schemeClr val="bg1"/>
                </a:solidFill>
                <a:latin typeface="Simplified Arabic" panose="02020603050405020304" pitchFamily="18" charset="-78"/>
                <a:cs typeface="Simplified Arabic" panose="02020603050405020304" pitchFamily="18" charset="-78"/>
              </a:rPr>
              <a:t>بفيتامينات, </a:t>
            </a:r>
            <a:r>
              <a:rPr lang="en-US" sz="1800" dirty="0" smtClean="0">
                <a:solidFill>
                  <a:schemeClr val="bg1"/>
                </a:solidFill>
                <a:latin typeface="Simplified Arabic" panose="02020603050405020304" pitchFamily="18" charset="-78"/>
                <a:cs typeface="Simplified Arabic" panose="02020603050405020304" pitchFamily="18" charset="-78"/>
              </a:rPr>
              <a:t>C,D,A,B6,B12 </a:t>
            </a:r>
            <a:r>
              <a:rPr lang="ar-IQ" sz="1800" dirty="0" smtClean="0">
                <a:solidFill>
                  <a:schemeClr val="bg1"/>
                </a:solidFill>
                <a:latin typeface="Simplified Arabic" panose="02020603050405020304" pitchFamily="18" charset="-78"/>
                <a:cs typeface="Simplified Arabic" panose="02020603050405020304" pitchFamily="18" charset="-78"/>
              </a:rPr>
              <a:t> وحامض </a:t>
            </a:r>
            <a:r>
              <a:rPr lang="ar-IQ" sz="1800" dirty="0">
                <a:solidFill>
                  <a:schemeClr val="bg1"/>
                </a:solidFill>
                <a:latin typeface="Simplified Arabic" panose="02020603050405020304" pitchFamily="18" charset="-78"/>
                <a:cs typeface="Simplified Arabic" panose="02020603050405020304" pitchFamily="18" charset="-78"/>
              </a:rPr>
              <a:t>الفوليك ومعادن الحديد والزنك وتناول السمك مرتين بالأسبوع مع إتباع العادات الغذائية السليمة الغذاء الصحي يلعب دور في اصلاح وتجديد الانسجة ومحاربة الالتهاب الناتج عن زيادة عمل الجهاز المناعي وحدوث مضاعفات جانبية، ولاننسى التأكد من نظافة وسلامة طرق اعداد الطعام.</a:t>
            </a:r>
            <a:endParaRPr lang="en-US" sz="1800" dirty="0">
              <a:solidFill>
                <a:schemeClr val="bg1"/>
              </a:solidFill>
              <a:latin typeface="Simplified Arabic" panose="02020603050405020304" pitchFamily="18" charset="-78"/>
              <a:cs typeface="Simplified Arabic" panose="02020603050405020304" pitchFamily="18" charset="-78"/>
            </a:endParaRPr>
          </a:p>
          <a:p>
            <a:pPr algn="just" rtl="1"/>
            <a:r>
              <a:rPr lang="ar-IQ" sz="1800" dirty="0" smtClean="0">
                <a:solidFill>
                  <a:schemeClr val="bg1"/>
                </a:solidFill>
                <a:latin typeface="Simplified Arabic" panose="02020603050405020304" pitchFamily="18" charset="-78"/>
                <a:cs typeface="Simplified Arabic" panose="02020603050405020304" pitchFamily="18" charset="-78"/>
              </a:rPr>
              <a:t>.</a:t>
            </a:r>
            <a:endParaRPr lang="en-US" sz="1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idx="13"/>
          </p:nvPr>
        </p:nvSpPr>
        <p:spPr>
          <a:xfrm>
            <a:off x="1139400" y="885825"/>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1</a:t>
            </a:r>
            <a:endParaRPr dirty="0"/>
          </a:p>
        </p:txBody>
      </p:sp>
      <p:sp>
        <p:nvSpPr>
          <p:cNvPr id="171" name="Google Shape;171;p31"/>
          <p:cNvSpPr txBox="1">
            <a:spLocks noGrp="1"/>
          </p:cNvSpPr>
          <p:nvPr>
            <p:ph type="title" idx="14"/>
          </p:nvPr>
        </p:nvSpPr>
        <p:spPr>
          <a:xfrm>
            <a:off x="4035600" y="885825"/>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3</a:t>
            </a:r>
            <a:endParaRPr dirty="0"/>
          </a:p>
        </p:txBody>
      </p:sp>
      <p:sp>
        <p:nvSpPr>
          <p:cNvPr id="173" name="Google Shape;173;p31"/>
          <p:cNvSpPr txBox="1">
            <a:spLocks noGrp="1"/>
          </p:cNvSpPr>
          <p:nvPr>
            <p:ph type="title" idx="16"/>
          </p:nvPr>
        </p:nvSpPr>
        <p:spPr>
          <a:xfrm>
            <a:off x="5476850" y="3007778"/>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4</a:t>
            </a:r>
            <a:endParaRPr dirty="0"/>
          </a:p>
        </p:txBody>
      </p:sp>
      <p:sp>
        <p:nvSpPr>
          <p:cNvPr id="174" name="Google Shape;174;p31"/>
          <p:cNvSpPr txBox="1">
            <a:spLocks noGrp="1"/>
          </p:cNvSpPr>
          <p:nvPr>
            <p:ph type="title" idx="17"/>
          </p:nvPr>
        </p:nvSpPr>
        <p:spPr>
          <a:xfrm>
            <a:off x="2594375" y="3015515"/>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2</a:t>
            </a:r>
            <a:endParaRPr dirty="0"/>
          </a:p>
        </p:txBody>
      </p:sp>
      <p:cxnSp>
        <p:nvCxnSpPr>
          <p:cNvPr id="175" name="Google Shape;175;p31"/>
          <p:cNvCxnSpPr>
            <a:cxnSpLocks/>
          </p:cNvCxnSpPr>
          <p:nvPr/>
        </p:nvCxnSpPr>
        <p:spPr>
          <a:xfrm flipV="1">
            <a:off x="1675800" y="485775"/>
            <a:ext cx="0" cy="413925"/>
          </a:xfrm>
          <a:prstGeom prst="straightConnector1">
            <a:avLst/>
          </a:prstGeom>
          <a:noFill/>
          <a:ln w="9525" cap="flat" cmpd="sng">
            <a:solidFill>
              <a:srgbClr val="06BAD6"/>
            </a:solidFill>
            <a:prstDash val="solid"/>
            <a:round/>
            <a:headEnd type="oval" w="med" len="med"/>
            <a:tailEnd type="none" w="med" len="med"/>
          </a:ln>
        </p:spPr>
      </p:cxnSp>
      <p:cxnSp>
        <p:nvCxnSpPr>
          <p:cNvPr id="176" name="Google Shape;176;p31"/>
          <p:cNvCxnSpPr/>
          <p:nvPr/>
        </p:nvCxnSpPr>
        <p:spPr>
          <a:xfrm flipV="1">
            <a:off x="4572000" y="417825"/>
            <a:ext cx="0" cy="468000"/>
          </a:xfrm>
          <a:prstGeom prst="straightConnector1">
            <a:avLst/>
          </a:prstGeom>
          <a:noFill/>
          <a:ln w="9525" cap="flat" cmpd="sng">
            <a:solidFill>
              <a:srgbClr val="06BAD6"/>
            </a:solidFill>
            <a:prstDash val="solid"/>
            <a:round/>
            <a:headEnd type="oval" w="med" len="med"/>
            <a:tailEnd type="none" w="med" len="med"/>
          </a:ln>
        </p:spPr>
      </p:cxnSp>
      <p:cxnSp>
        <p:nvCxnSpPr>
          <p:cNvPr id="178" name="Google Shape;178;p31"/>
          <p:cNvCxnSpPr>
            <a:stCxn id="174" idx="0"/>
          </p:cNvCxnSpPr>
          <p:nvPr/>
        </p:nvCxnSpPr>
        <p:spPr>
          <a:xfrm flipV="1">
            <a:off x="3130775" y="578275"/>
            <a:ext cx="0" cy="2437240"/>
          </a:xfrm>
          <a:prstGeom prst="straightConnector1">
            <a:avLst/>
          </a:prstGeom>
          <a:noFill/>
          <a:ln w="9525" cap="flat" cmpd="sng">
            <a:solidFill>
              <a:srgbClr val="06BAD6"/>
            </a:solidFill>
            <a:prstDash val="solid"/>
            <a:round/>
            <a:headEnd type="oval" w="med" len="med"/>
            <a:tailEnd type="none" w="med" len="med"/>
          </a:ln>
        </p:spPr>
      </p:cxnSp>
      <p:cxnSp>
        <p:nvCxnSpPr>
          <p:cNvPr id="179" name="Google Shape;179;p31"/>
          <p:cNvCxnSpPr>
            <a:stCxn id="173" idx="0"/>
          </p:cNvCxnSpPr>
          <p:nvPr/>
        </p:nvCxnSpPr>
        <p:spPr>
          <a:xfrm flipV="1">
            <a:off x="6013250" y="485775"/>
            <a:ext cx="0" cy="2522003"/>
          </a:xfrm>
          <a:prstGeom prst="straightConnector1">
            <a:avLst/>
          </a:prstGeom>
          <a:noFill/>
          <a:ln w="9525" cap="flat" cmpd="sng">
            <a:solidFill>
              <a:srgbClr val="06BAD6"/>
            </a:solidFill>
            <a:prstDash val="solid"/>
            <a:round/>
            <a:headEnd type="oval" w="med" len="med"/>
            <a:tailEnd type="none" w="med" len="med"/>
          </a:ln>
        </p:spPr>
      </p:cxnSp>
      <p:sp>
        <p:nvSpPr>
          <p:cNvPr id="22" name="Rectangle 2">
            <a:extLst>
              <a:ext uri="{FF2B5EF4-FFF2-40B4-BE49-F238E27FC236}">
                <a16:creationId xmlns="" xmlns:a16="http://schemas.microsoft.com/office/drawing/2014/main" id="{FB8F48B0-DBFF-4EBE-A7A4-BE01CCE4FF8E}"/>
              </a:ext>
            </a:extLst>
          </p:cNvPr>
          <p:cNvSpPr txBox="1">
            <a:spLocks noChangeArrowheads="1"/>
          </p:cNvSpPr>
          <p:nvPr/>
        </p:nvSpPr>
        <p:spPr bwMode="auto">
          <a:xfrm>
            <a:off x="1819274" y="8887"/>
            <a:ext cx="5332673" cy="8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rtl="1"/>
            <a:r>
              <a:rPr lang="ar-IQ" sz="2800" b="1" dirty="0">
                <a:solidFill>
                  <a:srgbClr val="FFC000"/>
                </a:solidFill>
                <a:latin typeface="Simplified Arabic" panose="02020603050405020304" pitchFamily="18" charset="-78"/>
                <a:cs typeface="Simplified Arabic" panose="02020603050405020304" pitchFamily="18" charset="-78"/>
              </a:rPr>
              <a:t>النظام الغذائي الصحي المتوازن</a:t>
            </a:r>
            <a:endParaRPr lang="en-US" sz="2800" dirty="0">
              <a:solidFill>
                <a:srgbClr val="FFC000"/>
              </a:solidFill>
            </a:endParaRPr>
          </a:p>
        </p:txBody>
      </p:sp>
      <p:sp>
        <p:nvSpPr>
          <p:cNvPr id="27" name="مستطيل 1">
            <a:extLst>
              <a:ext uri="{FF2B5EF4-FFF2-40B4-BE49-F238E27FC236}">
                <a16:creationId xmlns="" xmlns:a16="http://schemas.microsoft.com/office/drawing/2014/main" id="{B1B83E4B-0EFD-4833-90F5-7B8BADB4E6FC}"/>
              </a:ext>
            </a:extLst>
          </p:cNvPr>
          <p:cNvSpPr>
            <a:spLocks noChangeArrowheads="1"/>
          </p:cNvSpPr>
          <p:nvPr/>
        </p:nvSpPr>
        <p:spPr bwMode="auto">
          <a:xfrm>
            <a:off x="591018" y="578275"/>
            <a:ext cx="8552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a:endParaRPr lang="en-US" altLang="en-US" sz="2000" b="1" dirty="0">
              <a:solidFill>
                <a:schemeClr val="bg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4AE871B7-AF67-436F-9FA4-514641613912}"/>
              </a:ext>
            </a:extLst>
          </p:cNvPr>
          <p:cNvSpPr txBox="1"/>
          <p:nvPr/>
        </p:nvSpPr>
        <p:spPr>
          <a:xfrm>
            <a:off x="122648" y="1264989"/>
            <a:ext cx="2772952" cy="2554545"/>
          </a:xfrm>
          <a:prstGeom prst="rect">
            <a:avLst/>
          </a:prstGeom>
          <a:noFill/>
        </p:spPr>
        <p:txBody>
          <a:bodyPr wrap="square">
            <a:spAutoFit/>
          </a:bodyPr>
          <a:lstStyle/>
          <a:p>
            <a:pPr algn="just" rtl="1"/>
            <a:r>
              <a:rPr lang="ar-IQ" sz="1600" b="1" dirty="0">
                <a:solidFill>
                  <a:srgbClr val="FFC000"/>
                </a:solidFill>
                <a:latin typeface="Simplified Arabic" panose="02020603050405020304" pitchFamily="18" charset="-78"/>
                <a:cs typeface="Simplified Arabic" panose="02020603050405020304" pitchFamily="18" charset="-78"/>
              </a:rPr>
              <a:t>الاغذية الداعمة للحيوية</a:t>
            </a:r>
            <a:r>
              <a:rPr lang="ar-IQ" sz="1600" dirty="0">
                <a:solidFill>
                  <a:schemeClr val="bg1"/>
                </a:solidFill>
                <a:latin typeface="Simplified Arabic" panose="02020603050405020304" pitchFamily="18" charset="-78"/>
                <a:cs typeface="Simplified Arabic" panose="02020603050405020304" pitchFamily="18" charset="-78"/>
              </a:rPr>
              <a:t>: الأغذية الحاوية على البكتريا الصديقة أو البروبايوتيك وهذه بكتريا مفيدة تحافظ على أمعاء سليمة وتساعد في مقاومة الميكروب كما  تمتلك خاصية وقائية للأمراض ،وكذلك تعتبر مصنعاً لإنتاج العديد من الفيتامينات الضرورية للجسم، كما تساعد في دعم صحة الجهاز الهضمي والمناعي ضد الميكروبات  وبالتالي تحسين الحالة النفسية</a:t>
            </a:r>
            <a:endParaRPr lang="en-US" sz="1600" dirty="0">
              <a:solidFill>
                <a:schemeClr val="bg1"/>
              </a:solidFill>
              <a:latin typeface="Simplified Arabic" panose="02020603050405020304" pitchFamily="18" charset="-78"/>
              <a:cs typeface="Simplified Arabic" panose="02020603050405020304" pitchFamily="18" charset="-78"/>
            </a:endParaRPr>
          </a:p>
        </p:txBody>
      </p:sp>
      <p:sp>
        <p:nvSpPr>
          <p:cNvPr id="36" name="TextBox 35">
            <a:extLst>
              <a:ext uri="{FF2B5EF4-FFF2-40B4-BE49-F238E27FC236}">
                <a16:creationId xmlns="" xmlns:a16="http://schemas.microsoft.com/office/drawing/2014/main" id="{3A7404F3-B167-465C-A717-9CB95AEAD4FC}"/>
              </a:ext>
            </a:extLst>
          </p:cNvPr>
          <p:cNvSpPr txBox="1"/>
          <p:nvPr/>
        </p:nvSpPr>
        <p:spPr>
          <a:xfrm>
            <a:off x="2895600" y="3466793"/>
            <a:ext cx="2895599" cy="1569660"/>
          </a:xfrm>
          <a:prstGeom prst="rect">
            <a:avLst/>
          </a:prstGeom>
          <a:noFill/>
        </p:spPr>
        <p:txBody>
          <a:bodyPr wrap="square">
            <a:spAutoFit/>
          </a:bodyPr>
          <a:lstStyle/>
          <a:p>
            <a:pPr algn="r" rtl="1"/>
            <a:r>
              <a:rPr lang="ar-IQ" sz="1600" b="1" dirty="0">
                <a:solidFill>
                  <a:srgbClr val="FFC000"/>
                </a:solidFill>
                <a:latin typeface="Simplified Arabic" panose="02020603050405020304" pitchFamily="18" charset="-78"/>
                <a:cs typeface="Simplified Arabic" panose="02020603050405020304" pitchFamily="18" charset="-78"/>
              </a:rPr>
              <a:t>الاسماك واللحوم الحمراء</a:t>
            </a:r>
            <a:r>
              <a:rPr lang="ar-IQ" sz="1600" dirty="0">
                <a:solidFill>
                  <a:srgbClr val="FFC000"/>
                </a:solidFill>
                <a:latin typeface="Simplified Arabic" panose="02020603050405020304" pitchFamily="18" charset="-78"/>
                <a:cs typeface="Simplified Arabic" panose="02020603050405020304" pitchFamily="18" charset="-78"/>
              </a:rPr>
              <a:t> </a:t>
            </a:r>
            <a:r>
              <a:rPr lang="ar-IQ" sz="1600" dirty="0">
                <a:solidFill>
                  <a:schemeClr val="bg1"/>
                </a:solidFill>
                <a:latin typeface="Simplified Arabic" panose="02020603050405020304" pitchFamily="18" charset="-78"/>
                <a:cs typeface="Simplified Arabic" panose="02020603050405020304" pitchFamily="18" charset="-78"/>
              </a:rPr>
              <a:t>وفيرة بالزنك الذي يساعد في إنتاج الخلايا المناعية ومكافحة الفيروس ، وتقلل من التهابات الجهاز التنفسي وامراض القلب كما تلعب دور في تحسين المزاج وزيادة نشاط الجسم ،مع ضرورة تجنب اللحوم المصنعة.</a:t>
            </a:r>
          </a:p>
        </p:txBody>
      </p:sp>
      <p:sp>
        <p:nvSpPr>
          <p:cNvPr id="50" name="TextBox 49">
            <a:extLst>
              <a:ext uri="{FF2B5EF4-FFF2-40B4-BE49-F238E27FC236}">
                <a16:creationId xmlns="" xmlns:a16="http://schemas.microsoft.com/office/drawing/2014/main" id="{F1B573BC-59A3-4271-BF68-DAC46B5A74B0}"/>
              </a:ext>
            </a:extLst>
          </p:cNvPr>
          <p:cNvSpPr txBox="1"/>
          <p:nvPr/>
        </p:nvSpPr>
        <p:spPr>
          <a:xfrm>
            <a:off x="2981326" y="1227603"/>
            <a:ext cx="2907764" cy="1815882"/>
          </a:xfrm>
          <a:prstGeom prst="rect">
            <a:avLst/>
          </a:prstGeom>
          <a:noFill/>
        </p:spPr>
        <p:txBody>
          <a:bodyPr wrap="square">
            <a:spAutoFit/>
          </a:bodyPr>
          <a:lstStyle/>
          <a:p>
            <a:pPr algn="r" rtl="1"/>
            <a:r>
              <a:rPr lang="ar-IQ" sz="1600" dirty="0">
                <a:solidFill>
                  <a:srgbClr val="FFC000"/>
                </a:solidFill>
                <a:latin typeface="Simplified Arabic" panose="02020603050405020304" pitchFamily="18" charset="-78"/>
                <a:cs typeface="Simplified Arabic" panose="02020603050405020304" pitchFamily="18" charset="-78"/>
              </a:rPr>
              <a:t>ا</a:t>
            </a:r>
            <a:r>
              <a:rPr lang="ar-IQ" sz="1600" b="1" dirty="0">
                <a:solidFill>
                  <a:srgbClr val="FFC000"/>
                </a:solidFill>
                <a:latin typeface="Simplified Arabic" panose="02020603050405020304" pitchFamily="18" charset="-78"/>
                <a:cs typeface="Simplified Arabic" panose="02020603050405020304" pitchFamily="18" charset="-78"/>
              </a:rPr>
              <a:t>لعسل</a:t>
            </a:r>
            <a:r>
              <a:rPr lang="ar-IQ" sz="1600" dirty="0">
                <a:solidFill>
                  <a:srgbClr val="FFC000"/>
                </a:solidFill>
                <a:latin typeface="Simplified Arabic" panose="02020603050405020304" pitchFamily="18" charset="-78"/>
                <a:cs typeface="Simplified Arabic" panose="02020603050405020304" pitchFamily="18" charset="-78"/>
              </a:rPr>
              <a:t> </a:t>
            </a:r>
            <a:r>
              <a:rPr lang="ar-IQ" sz="1600" dirty="0">
                <a:solidFill>
                  <a:schemeClr val="bg1"/>
                </a:solidFill>
                <a:latin typeface="Simplified Arabic" panose="02020603050405020304" pitchFamily="18" charset="-78"/>
                <a:cs typeface="Simplified Arabic" panose="02020603050405020304" pitchFamily="18" charset="-78"/>
              </a:rPr>
              <a:t>مضاد طبيعي للأكسدة والالتهاب والطفرات ومعزز مناعي طبيعي قوي يحفز انتاج الاجسام المضادة ومعالج للسعال الحاد ونزلات البرد أثبتت عديد من البحوث قدرة </a:t>
            </a:r>
            <a:r>
              <a:rPr lang="ar-IQ" sz="1600" b="1" dirty="0">
                <a:solidFill>
                  <a:schemeClr val="bg1"/>
                </a:solidFill>
                <a:latin typeface="Simplified Arabic" panose="02020603050405020304" pitchFamily="18" charset="-78"/>
                <a:cs typeface="Simplified Arabic" panose="02020603050405020304" pitchFamily="18" charset="-78"/>
              </a:rPr>
              <a:t>العكبر</a:t>
            </a:r>
            <a:r>
              <a:rPr lang="ar-IQ" sz="1600" dirty="0">
                <a:solidFill>
                  <a:schemeClr val="bg1"/>
                </a:solidFill>
                <a:latin typeface="Simplified Arabic" panose="02020603050405020304" pitchFamily="18" charset="-78"/>
                <a:cs typeface="Simplified Arabic" panose="02020603050405020304" pitchFamily="18" charset="-78"/>
              </a:rPr>
              <a:t> الذي يطلق على صمغ النحل في محاربة اكثر من 300 نوع من البكتريا والفيروسات والفطريات</a:t>
            </a:r>
            <a:r>
              <a:rPr lang="ar-IQ" sz="1600" dirty="0">
                <a:solidFill>
                  <a:schemeClr val="bg1"/>
                </a:solidFill>
              </a:rPr>
              <a:t>.</a:t>
            </a:r>
            <a:endParaRPr lang="en-US" sz="1600" dirty="0">
              <a:solidFill>
                <a:schemeClr val="bg1"/>
              </a:solidFill>
            </a:endParaRPr>
          </a:p>
        </p:txBody>
      </p:sp>
      <p:sp>
        <p:nvSpPr>
          <p:cNvPr id="51" name="TextBox 50">
            <a:extLst>
              <a:ext uri="{FF2B5EF4-FFF2-40B4-BE49-F238E27FC236}">
                <a16:creationId xmlns="" xmlns:a16="http://schemas.microsoft.com/office/drawing/2014/main" id="{BE17581C-5C81-46ED-ABD6-172DE721602F}"/>
              </a:ext>
            </a:extLst>
          </p:cNvPr>
          <p:cNvSpPr txBox="1"/>
          <p:nvPr/>
        </p:nvSpPr>
        <p:spPr>
          <a:xfrm>
            <a:off x="6338112" y="2578009"/>
            <a:ext cx="2622126" cy="1600438"/>
          </a:xfrm>
          <a:prstGeom prst="rect">
            <a:avLst/>
          </a:prstGeom>
          <a:noFill/>
        </p:spPr>
        <p:txBody>
          <a:bodyPr wrap="square">
            <a:spAutoFit/>
          </a:bodyPr>
          <a:lstStyle/>
          <a:p>
            <a:pPr algn="just" rtl="1"/>
            <a:r>
              <a:rPr lang="ar-IQ" b="1" dirty="0">
                <a:solidFill>
                  <a:srgbClr val="FFC000"/>
                </a:solidFill>
                <a:latin typeface="Simplified Arabic" panose="02020603050405020304" pitchFamily="18" charset="-78"/>
                <a:cs typeface="Simplified Arabic" panose="02020603050405020304" pitchFamily="18" charset="-78"/>
              </a:rPr>
              <a:t>الحبوب والبقوليات </a:t>
            </a:r>
            <a:r>
              <a:rPr lang="ar-IQ" dirty="0">
                <a:solidFill>
                  <a:schemeClr val="bg1"/>
                </a:solidFill>
                <a:latin typeface="Simplified Arabic" panose="02020603050405020304" pitchFamily="18" charset="-78"/>
                <a:cs typeface="Simplified Arabic" panose="02020603050405020304" pitchFamily="18" charset="-78"/>
              </a:rPr>
              <a:t>المعززة للمناعة: العدس والباميا وفيرة بالفيتامينات ومعادن الزنك والحديد والكالسيوم، الشوفان ، ، الحمص ، السمسم، الفاصوليا الحمراء ، الشعير ، الحلبة ، الأرز الاسمر غير المقشور، الذرة، القمح، ، ينصح بتناول منتجات الحبوب باقل كمية من الملح او السكر او الدهن</a:t>
            </a:r>
            <a:r>
              <a:rPr lang="ar-IQ" dirty="0" smtClean="0">
                <a:solidFill>
                  <a:schemeClr val="bg1"/>
                </a:solidFill>
                <a:latin typeface="Simplified Arabic" panose="02020603050405020304" pitchFamily="18" charset="-78"/>
                <a:cs typeface="Simplified Arabic" panose="02020603050405020304" pitchFamily="18" charset="-78"/>
              </a:rPr>
              <a:t>.</a:t>
            </a:r>
            <a:endParaRPr lang="ar-IQ" dirty="0">
              <a:solidFill>
                <a:schemeClr val="bg1"/>
              </a:solidFill>
              <a:latin typeface="Simplified Arabic" panose="02020603050405020304" pitchFamily="18" charset="-78"/>
              <a:cs typeface="Simplified Arabic" panose="02020603050405020304" pitchFamily="18" charset="-78"/>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392" y="417824"/>
            <a:ext cx="2491563"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5"/>
                                        </p:tgtEl>
                                        <p:attrNameLst>
                                          <p:attrName>style.visibility</p:attrName>
                                        </p:attrNameLst>
                                      </p:cBhvr>
                                      <p:to>
                                        <p:strVal val="visible"/>
                                      </p:to>
                                    </p:set>
                                    <p:animEffect transition="in" filter="fade">
                                      <p:cBhvr>
                                        <p:cTn id="23" dur="500"/>
                                        <p:tgtEl>
                                          <p:spTgt spid="17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0"/>
                                        </p:tgtEl>
                                        <p:attrNameLst>
                                          <p:attrName>style.visibility</p:attrName>
                                        </p:attrNameLst>
                                      </p:cBhvr>
                                      <p:to>
                                        <p:strVal val="visible"/>
                                      </p:to>
                                    </p:set>
                                    <p:animEffect transition="in" filter="fade">
                                      <p:cBhvr>
                                        <p:cTn id="28" dur="500"/>
                                        <p:tgtEl>
                                          <p:spTgt spid="16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fade">
                                      <p:cBhvr>
                                        <p:cTn id="39" dur="500"/>
                                        <p:tgtEl>
                                          <p:spTgt spid="1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4"/>
                                        </p:tgtEl>
                                        <p:attrNameLst>
                                          <p:attrName>style.visibility</p:attrName>
                                        </p:attrNameLst>
                                      </p:cBhvr>
                                      <p:to>
                                        <p:strVal val="visible"/>
                                      </p:to>
                                    </p:set>
                                    <p:animEffect transition="in" filter="fade">
                                      <p:cBhvr>
                                        <p:cTn id="44" dur="500"/>
                                        <p:tgtEl>
                                          <p:spTgt spid="17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
                                            <p:txEl>
                                              <p:pRg st="0" end="0"/>
                                            </p:txEl>
                                          </p:spTgt>
                                        </p:tgtEl>
                                        <p:attrNameLst>
                                          <p:attrName>style.visibility</p:attrName>
                                        </p:attrNameLst>
                                      </p:cBhvr>
                                      <p:to>
                                        <p:strVal val="visible"/>
                                      </p:to>
                                    </p:set>
                                    <p:anim calcmode="lin" valueType="num">
                                      <p:cBhvr additive="base">
                                        <p:cTn id="4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fade">
                                      <p:cBhvr>
                                        <p:cTn id="55" dur="500"/>
                                        <p:tgtEl>
                                          <p:spTgt spid="17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1"/>
                                        </p:tgtEl>
                                        <p:attrNameLst>
                                          <p:attrName>style.visibility</p:attrName>
                                        </p:attrNameLst>
                                      </p:cBhvr>
                                      <p:to>
                                        <p:strVal val="visible"/>
                                      </p:to>
                                    </p:set>
                                    <p:animEffect transition="in" filter="fade">
                                      <p:cBhvr>
                                        <p:cTn id="60" dur="500"/>
                                        <p:tgtEl>
                                          <p:spTgt spid="17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79"/>
                                        </p:tgtEl>
                                        <p:attrNameLst>
                                          <p:attrName>style.visibility</p:attrName>
                                        </p:attrNameLst>
                                      </p:cBhvr>
                                      <p:to>
                                        <p:strVal val="visible"/>
                                      </p:to>
                                    </p:set>
                                    <p:animEffect transition="in" filter="fade">
                                      <p:cBhvr>
                                        <p:cTn id="71" dur="500"/>
                                        <p:tgtEl>
                                          <p:spTgt spid="17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3"/>
                                        </p:tgtEl>
                                        <p:attrNameLst>
                                          <p:attrName>style.visibility</p:attrName>
                                        </p:attrNameLst>
                                      </p:cBhvr>
                                      <p:to>
                                        <p:strVal val="visible"/>
                                      </p:to>
                                    </p:set>
                                    <p:animEffect transition="in" filter="fade">
                                      <p:cBhvr>
                                        <p:cTn id="76" dur="500"/>
                                        <p:tgtEl>
                                          <p:spTgt spid="17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1">
                                            <p:txEl>
                                              <p:pRg st="0" end="0"/>
                                            </p:txEl>
                                          </p:spTgt>
                                        </p:tgtEl>
                                        <p:attrNameLst>
                                          <p:attrName>style.visibility</p:attrName>
                                        </p:attrNameLst>
                                      </p:cBhvr>
                                      <p:to>
                                        <p:strVal val="visible"/>
                                      </p:to>
                                    </p:set>
                                    <p:anim calcmode="lin" valueType="num">
                                      <p:cBhvr additive="base">
                                        <p:cTn id="81"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71" grpId="0"/>
      <p:bldP spid="173" grpId="0"/>
      <p:bldP spid="174" grpId="0"/>
      <p:bldP spid="22" grpId="0"/>
      <p:bldP spid="27" grpId="0"/>
      <p:bldP spid="31"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6803153" y="255687"/>
            <a:ext cx="2281394" cy="400110"/>
          </a:xfrm>
          <a:prstGeom prst="rect">
            <a:avLst/>
          </a:prstGeom>
        </p:spPr>
        <p:txBody>
          <a:bodyPr wrap="none">
            <a:spAutoFit/>
          </a:bodyPr>
          <a:lstStyle/>
          <a:p>
            <a:pPr algn="just" rtl="1"/>
            <a:r>
              <a:rPr lang="ar-IQ" sz="2000" b="1" dirty="0">
                <a:solidFill>
                  <a:schemeClr val="accent2">
                    <a:lumMod val="60000"/>
                    <a:lumOff val="40000"/>
                  </a:schemeClr>
                </a:solidFill>
              </a:rPr>
              <a:t>5</a:t>
            </a:r>
            <a:r>
              <a:rPr lang="ar-IQ" sz="2000" b="1" dirty="0">
                <a:solidFill>
                  <a:srgbClr val="FFC000"/>
                </a:solidFill>
              </a:rPr>
              <a:t>   الفيتامينات: و تشمل:</a:t>
            </a:r>
            <a:endParaRPr lang="ar-IQ" sz="2000" b="1" dirty="0">
              <a:solidFill>
                <a:srgbClr val="FFC000"/>
              </a:solidFill>
            </a:endParaRPr>
          </a:p>
        </p:txBody>
      </p:sp>
      <p:sp>
        <p:nvSpPr>
          <p:cNvPr id="18" name="مستطيل 17"/>
          <p:cNvSpPr/>
          <p:nvPr/>
        </p:nvSpPr>
        <p:spPr>
          <a:xfrm>
            <a:off x="342899" y="792718"/>
            <a:ext cx="7600949" cy="923330"/>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rPr>
              <a:t>فيتامين </a:t>
            </a:r>
            <a:r>
              <a:rPr lang="en-US" sz="1800" b="1" dirty="0">
                <a:solidFill>
                  <a:srgbClr val="FFC000"/>
                </a:solidFill>
              </a:rPr>
              <a:t>A</a:t>
            </a:r>
            <a:r>
              <a:rPr lang="ar-IQ" sz="1800" dirty="0">
                <a:solidFill>
                  <a:srgbClr val="FFC000"/>
                </a:solidFill>
              </a:rPr>
              <a:t>: </a:t>
            </a:r>
            <a:r>
              <a:rPr lang="ar-IQ" sz="1800" dirty="0">
                <a:solidFill>
                  <a:schemeClr val="bg1"/>
                </a:solidFill>
              </a:rPr>
              <a:t>يقوي النظام المناعي </a:t>
            </a:r>
            <a:r>
              <a:rPr lang="ar-IQ" sz="1800" dirty="0" smtClean="0">
                <a:solidFill>
                  <a:schemeClr val="bg1"/>
                </a:solidFill>
              </a:rPr>
              <a:t>، يتوافر </a:t>
            </a:r>
            <a:r>
              <a:rPr lang="ar-IQ" sz="1800" dirty="0">
                <a:solidFill>
                  <a:schemeClr val="bg1"/>
                </a:solidFill>
              </a:rPr>
              <a:t>الفيتامين في الاسماك والخضراوات الورقية والحليب ومنتجاته قليل الدسم، الموز من الفاكهة الغنية بفيتامين </a:t>
            </a:r>
            <a:r>
              <a:rPr lang="en-US" sz="1800" dirty="0">
                <a:solidFill>
                  <a:schemeClr val="bg1"/>
                </a:solidFill>
              </a:rPr>
              <a:t>A</a:t>
            </a:r>
            <a:r>
              <a:rPr lang="ar-IQ" sz="1800" dirty="0">
                <a:solidFill>
                  <a:schemeClr val="bg1"/>
                </a:solidFill>
              </a:rPr>
              <a:t>والمعادن ومعزز للمناعة ويعمل على تحسين الحالة المزاجية.</a:t>
            </a:r>
          </a:p>
        </p:txBody>
      </p:sp>
      <p:sp>
        <p:nvSpPr>
          <p:cNvPr id="19" name="مستطيل 18"/>
          <p:cNvSpPr/>
          <p:nvPr/>
        </p:nvSpPr>
        <p:spPr>
          <a:xfrm>
            <a:off x="447675" y="1843415"/>
            <a:ext cx="7496176" cy="646331"/>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rPr>
              <a:t>فيتامين </a:t>
            </a:r>
            <a:r>
              <a:rPr lang="en-US" sz="1800" b="1" dirty="0">
                <a:solidFill>
                  <a:srgbClr val="FFC000"/>
                </a:solidFill>
              </a:rPr>
              <a:t>E</a:t>
            </a:r>
            <a:r>
              <a:rPr lang="ar-IQ" sz="1800" dirty="0">
                <a:solidFill>
                  <a:schemeClr val="bg1"/>
                </a:solidFill>
              </a:rPr>
              <a:t>: يساهم في دعم وظيفة الجهاز المناعي وتخفيف الالتهاب ،غني بمضادات الاكسدة، يتواجد في اللحوم ومنتجات الحليب والخضر الورقية</a:t>
            </a:r>
            <a:r>
              <a:rPr lang="ar-IQ" sz="1800" dirty="0"/>
              <a:t>.</a:t>
            </a:r>
            <a:endParaRPr lang="en-US" sz="1800" dirty="0"/>
          </a:p>
        </p:txBody>
      </p:sp>
      <p:sp>
        <p:nvSpPr>
          <p:cNvPr id="20" name="مستطيل 19"/>
          <p:cNvSpPr/>
          <p:nvPr/>
        </p:nvSpPr>
        <p:spPr>
          <a:xfrm>
            <a:off x="428623" y="2832765"/>
            <a:ext cx="7429500" cy="1754326"/>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فيتامين </a:t>
            </a:r>
            <a:r>
              <a:rPr lang="en-US" sz="1800" b="1" dirty="0">
                <a:solidFill>
                  <a:srgbClr val="FFC000"/>
                </a:solidFill>
                <a:latin typeface="Simplified Arabic" panose="02020603050405020304" pitchFamily="18" charset="-78"/>
                <a:cs typeface="Simplified Arabic" panose="02020603050405020304" pitchFamily="18" charset="-78"/>
              </a:rPr>
              <a:t>D</a:t>
            </a:r>
            <a:r>
              <a:rPr lang="ar-IQ" sz="1800" dirty="0">
                <a:solidFill>
                  <a:srgbClr val="FFC000"/>
                </a:solidFill>
                <a:latin typeface="Simplified Arabic" panose="02020603050405020304" pitchFamily="18" charset="-78"/>
                <a:cs typeface="Simplified Arabic" panose="02020603050405020304" pitchFamily="18" charset="-78"/>
              </a:rPr>
              <a:t>: </a:t>
            </a:r>
            <a:r>
              <a:rPr lang="ar-IQ" sz="1800" dirty="0">
                <a:solidFill>
                  <a:schemeClr val="bg1"/>
                </a:solidFill>
                <a:latin typeface="Simplified Arabic" panose="02020603050405020304" pitchFamily="18" charset="-78"/>
                <a:cs typeface="Simplified Arabic" panose="02020603050405020304" pitchFamily="18" charset="-78"/>
              </a:rPr>
              <a:t>يقوي جدار المناعة ضد فيروس كوفيد-19 المستجد ويقلل من شدة الاستجابة المناعية أو عاصفة السايتوكين ،كما يضعف الفيتامين من التهابات البرد والأنفلونزا وهو من الفيتامينات التي تذوب بالدهن لهذا ينصح بتناوله بعد وجبة غذائية دهنية ليساعد في امتصاص افضل للفيتامين او التعرض لأشعة الشمس  لمدة ربع ساعة يوميا في الصباح، يتواجد الفيتامين في الاسماك والخضر الورقية والحبوب والمكسرات ، اشارت البحوث الى استخدام الفيتامين ضمن بروتوكول الوقاية والعلاج ضد عدوى فيروس كوفيد-19 المستجد </a:t>
            </a:r>
            <a:r>
              <a:rPr lang="ar-IQ"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95102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676275" y="542806"/>
            <a:ext cx="7867650" cy="1754326"/>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فيتامين </a:t>
            </a:r>
            <a:r>
              <a:rPr lang="en-US" sz="1800" b="1" dirty="0">
                <a:solidFill>
                  <a:srgbClr val="FFC000"/>
                </a:solidFill>
                <a:latin typeface="Simplified Arabic" panose="02020603050405020304" pitchFamily="18" charset="-78"/>
                <a:cs typeface="Simplified Arabic" panose="02020603050405020304" pitchFamily="18" charset="-78"/>
              </a:rPr>
              <a:t>C</a:t>
            </a:r>
            <a:r>
              <a:rPr lang="ar-IQ" sz="1800" b="1" dirty="0">
                <a:solidFill>
                  <a:srgbClr val="FFC000"/>
                </a:solidFill>
                <a:latin typeface="Simplified Arabic" panose="02020603050405020304" pitchFamily="18" charset="-78"/>
                <a:cs typeface="Simplified Arabic" panose="02020603050405020304" pitchFamily="18" charset="-78"/>
              </a:rPr>
              <a:t>:  </a:t>
            </a:r>
            <a:r>
              <a:rPr lang="ar-IQ" sz="1800" dirty="0">
                <a:solidFill>
                  <a:schemeClr val="bg1"/>
                </a:solidFill>
                <a:latin typeface="Simplified Arabic" panose="02020603050405020304" pitchFamily="18" charset="-78"/>
                <a:cs typeface="Simplified Arabic" panose="02020603050405020304" pitchFamily="18" charset="-78"/>
              </a:rPr>
              <a:t>فيامين مفيد ومضاد اكسدة قوي في مواجهة فيروس كوفيد-19 المستجد والتهاب الرئة يساعد في حماية الجسم من تأثير الجذور الحرة والسموم كما انه يزيد من امتصاص الحديد في الامعاء ويتواجد بالفاكهة مثل الاناناس والبرتقال والليمون والكيوي و التفاح ،الكيوي، الفراولة، التين، الرمان يزيد من انتاج خلايا الدم البيضاء كما يعزز انتاج الاجسام المضادة، ويتواجد الفيتامين في الخضر الورقية الغنية بالمعادن والالياف والفيتامينات مثل البروكلي والسبانخ والطماطم والفلفل ، استخدم الفيتامين كمضاد بكتيري وفيروسي.</a:t>
            </a:r>
            <a:endParaRPr lang="en-US" sz="1800" dirty="0">
              <a:solidFill>
                <a:schemeClr val="bg1"/>
              </a:solidFill>
              <a:latin typeface="Simplified Arabic" panose="02020603050405020304" pitchFamily="18" charset="-78"/>
              <a:cs typeface="Simplified Arabic" panose="02020603050405020304" pitchFamily="18" charset="-78"/>
            </a:endParaRPr>
          </a:p>
        </p:txBody>
      </p:sp>
      <p:sp>
        <p:nvSpPr>
          <p:cNvPr id="18" name="مستطيل 17"/>
          <p:cNvSpPr/>
          <p:nvPr/>
        </p:nvSpPr>
        <p:spPr>
          <a:xfrm>
            <a:off x="866775" y="2481769"/>
            <a:ext cx="7219950" cy="923330"/>
          </a:xfrm>
          <a:prstGeom prst="rect">
            <a:avLst/>
          </a:prstGeom>
        </p:spPr>
        <p:txBody>
          <a:bodyPr wrap="square">
            <a:spAutoFit/>
          </a:bodyPr>
          <a:lstStyle/>
          <a:p>
            <a:pPr algn="just" rtl="1"/>
            <a:r>
              <a:rPr lang="ar-IQ" sz="1800" dirty="0">
                <a:solidFill>
                  <a:schemeClr val="bg1"/>
                </a:solidFill>
                <a:latin typeface="Simplified Arabic" panose="02020603050405020304" pitchFamily="18" charset="-78"/>
                <a:cs typeface="Simplified Arabic" panose="02020603050405020304" pitchFamily="18" charset="-78"/>
              </a:rPr>
              <a:t>وجدت البحوث ان </a:t>
            </a:r>
            <a:r>
              <a:rPr lang="ar-IQ" sz="1800" b="1" dirty="0">
                <a:solidFill>
                  <a:schemeClr val="bg1"/>
                </a:solidFill>
                <a:latin typeface="Simplified Arabic" panose="02020603050405020304" pitchFamily="18" charset="-78"/>
                <a:cs typeface="Simplified Arabic" panose="02020603050405020304" pitchFamily="18" charset="-78"/>
              </a:rPr>
              <a:t>عصير الليمون بالماء الدافئ </a:t>
            </a:r>
            <a:r>
              <a:rPr lang="ar-IQ" sz="1800" dirty="0">
                <a:solidFill>
                  <a:schemeClr val="bg1"/>
                </a:solidFill>
                <a:latin typeface="Simplified Arabic" panose="02020603050405020304" pitchFamily="18" charset="-78"/>
                <a:cs typeface="Simplified Arabic" panose="02020603050405020304" pitchFamily="18" charset="-78"/>
              </a:rPr>
              <a:t>غني بالألياف  ومقوي للمناعة كما يعتبر علاج مبكر يساعد في مقاومة الاصابة بـ فيروس( كوفيد-19</a:t>
            </a:r>
            <a:r>
              <a:rPr lang="ar-IQ" sz="1800" dirty="0" smtClean="0">
                <a:solidFill>
                  <a:schemeClr val="bg1"/>
                </a:solidFill>
                <a:latin typeface="Simplified Arabic" panose="02020603050405020304" pitchFamily="18" charset="-78"/>
                <a:cs typeface="Simplified Arabic" panose="02020603050405020304" pitchFamily="18" charset="-78"/>
              </a:rPr>
              <a:t>) كما </a:t>
            </a:r>
            <a:r>
              <a:rPr lang="ar-IQ" sz="1800" dirty="0">
                <a:solidFill>
                  <a:schemeClr val="bg1"/>
                </a:solidFill>
                <a:latin typeface="Simplified Arabic" panose="02020603050405020304" pitchFamily="18" charset="-78"/>
                <a:cs typeface="Simplified Arabic" panose="02020603050405020304" pitchFamily="18" charset="-78"/>
              </a:rPr>
              <a:t>يقلل مخاطر الالتهاب الرئوي كذلك رائحة الليمون تحسن المزاج وترفع مستوى الطاقة.</a:t>
            </a:r>
          </a:p>
        </p:txBody>
      </p:sp>
    </p:spTree>
    <p:extLst>
      <p:ext uri="{BB962C8B-B14F-4D97-AF65-F5344CB8AC3E}">
        <p14:creationId xmlns:p14="http://schemas.microsoft.com/office/powerpoint/2010/main" val="99617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809625" y="309890"/>
            <a:ext cx="7905750" cy="769441"/>
          </a:xfrm>
          <a:prstGeom prst="rect">
            <a:avLst/>
          </a:prstGeom>
        </p:spPr>
        <p:txBody>
          <a:bodyPr wrap="square">
            <a:spAutoFit/>
          </a:bodyPr>
          <a:lstStyle/>
          <a:p>
            <a:pPr algn="just" rtl="1"/>
            <a:r>
              <a:rPr lang="ar-IQ" sz="2400" b="1" dirty="0" smtClean="0">
                <a:solidFill>
                  <a:schemeClr val="accent2">
                    <a:lumMod val="60000"/>
                    <a:lumOff val="40000"/>
                  </a:schemeClr>
                </a:solidFill>
                <a:latin typeface="Simplified Arabic" panose="02020603050405020304" pitchFamily="18" charset="-78"/>
                <a:cs typeface="Simplified Arabic" panose="02020603050405020304" pitchFamily="18" charset="-78"/>
              </a:rPr>
              <a:t>6</a:t>
            </a:r>
            <a:r>
              <a:rPr lang="ar-IQ" sz="2400" dirty="0" smtClean="0">
                <a:solidFill>
                  <a:schemeClr val="bg1"/>
                </a:solidFill>
                <a:latin typeface="Simplified Arabic" panose="02020603050405020304" pitchFamily="18" charset="-78"/>
                <a:cs typeface="Simplified Arabic" panose="02020603050405020304" pitchFamily="18" charset="-78"/>
              </a:rPr>
              <a:t>  </a:t>
            </a:r>
            <a:r>
              <a:rPr lang="ar-IQ" sz="2000" dirty="0" smtClean="0">
                <a:solidFill>
                  <a:schemeClr val="bg1"/>
                </a:solidFill>
                <a:latin typeface="Simplified Arabic" panose="02020603050405020304" pitchFamily="18" charset="-78"/>
                <a:cs typeface="Simplified Arabic" panose="02020603050405020304" pitchFamily="18" charset="-78"/>
              </a:rPr>
              <a:t>كذلك </a:t>
            </a:r>
            <a:r>
              <a:rPr lang="ar-IQ" sz="2000" dirty="0">
                <a:solidFill>
                  <a:schemeClr val="bg1"/>
                </a:solidFill>
                <a:latin typeface="Simplified Arabic" panose="02020603050405020304" pitchFamily="18" charset="-78"/>
                <a:cs typeface="Simplified Arabic" panose="02020603050405020304" pitchFamily="18" charset="-78"/>
              </a:rPr>
              <a:t>تلعب </a:t>
            </a:r>
            <a:r>
              <a:rPr lang="ar-IQ" sz="2000" b="1" dirty="0">
                <a:solidFill>
                  <a:srgbClr val="FFC000"/>
                </a:solidFill>
                <a:latin typeface="Simplified Arabic" panose="02020603050405020304" pitchFamily="18" charset="-78"/>
                <a:cs typeface="Simplified Arabic" panose="02020603050405020304" pitchFamily="18" charset="-78"/>
              </a:rPr>
              <a:t>العناصر المعدنية </a:t>
            </a:r>
            <a:r>
              <a:rPr lang="ar-IQ" sz="2000" dirty="0">
                <a:solidFill>
                  <a:schemeClr val="bg1"/>
                </a:solidFill>
                <a:latin typeface="Simplified Arabic" panose="02020603050405020304" pitchFamily="18" charset="-78"/>
                <a:cs typeface="Simplified Arabic" panose="02020603050405020304" pitchFamily="18" charset="-78"/>
              </a:rPr>
              <a:t>دوراً هاماً في تحسين الجهاز المناعي  كما تساعد في حصول الخلايا على الاوكسجين</a:t>
            </a:r>
            <a:endParaRPr lang="en-US" sz="2000" dirty="0">
              <a:solidFill>
                <a:schemeClr val="bg1"/>
              </a:solidFill>
              <a:latin typeface="Simplified Arabic" panose="02020603050405020304" pitchFamily="18" charset="-78"/>
              <a:cs typeface="Simplified Arabic" panose="02020603050405020304" pitchFamily="18" charset="-78"/>
            </a:endParaRPr>
          </a:p>
        </p:txBody>
      </p:sp>
      <p:sp>
        <p:nvSpPr>
          <p:cNvPr id="18" name="TextBox 30">
            <a:extLst>
              <a:ext uri="{FF2B5EF4-FFF2-40B4-BE49-F238E27FC236}">
                <a16:creationId xmlns="" xmlns:a16="http://schemas.microsoft.com/office/drawing/2014/main" id="{4AE871B7-AF67-436F-9FA4-514641613912}"/>
              </a:ext>
            </a:extLst>
          </p:cNvPr>
          <p:cNvSpPr txBox="1"/>
          <p:nvPr/>
        </p:nvSpPr>
        <p:spPr>
          <a:xfrm>
            <a:off x="704849" y="1360239"/>
            <a:ext cx="8010525" cy="923330"/>
          </a:xfrm>
          <a:prstGeom prst="rect">
            <a:avLst/>
          </a:prstGeom>
          <a:noFill/>
        </p:spPr>
        <p:txBody>
          <a:bodyPr wrap="square">
            <a:spAutoFit/>
          </a:bodyPr>
          <a:lstStyle/>
          <a:p>
            <a:pPr algn="just" rtl="1"/>
            <a:r>
              <a:rPr lang="ar-IQ" sz="1800" b="1" dirty="0">
                <a:solidFill>
                  <a:srgbClr val="FFC000"/>
                </a:solidFill>
                <a:latin typeface="Simplified Arabic" panose="02020603050405020304" pitchFamily="18" charset="-78"/>
                <a:cs typeface="Simplified Arabic" panose="02020603050405020304" pitchFamily="18" charset="-78"/>
              </a:rPr>
              <a:t>الزنك</a:t>
            </a:r>
            <a:r>
              <a:rPr lang="ar-IQ" sz="1800" dirty="0">
                <a:solidFill>
                  <a:schemeClr val="bg1"/>
                </a:solidFill>
                <a:latin typeface="Simplified Arabic" panose="02020603050405020304" pitchFamily="18" charset="-78"/>
                <a:cs typeface="Simplified Arabic" panose="02020603050405020304" pitchFamily="18" charset="-78"/>
              </a:rPr>
              <a:t>:  معدن ضروري للحفاظ على قوة الجهاز المناعي حيث يساعد في تجنب الالتهاب ويوقف تكاثر الفيروسات، </a:t>
            </a:r>
            <a:r>
              <a:rPr lang="ar-IQ" sz="1800" dirty="0" smtClean="0">
                <a:solidFill>
                  <a:schemeClr val="bg1"/>
                </a:solidFill>
                <a:latin typeface="Simplified Arabic" panose="02020603050405020304" pitchFamily="18" charset="-78"/>
                <a:cs typeface="Simplified Arabic" panose="02020603050405020304" pitchFamily="18" charset="-78"/>
              </a:rPr>
              <a:t>يتواجد في </a:t>
            </a:r>
            <a:r>
              <a:rPr lang="ar-IQ" sz="1800" dirty="0">
                <a:solidFill>
                  <a:schemeClr val="bg1"/>
                </a:solidFill>
                <a:latin typeface="Simplified Arabic" panose="02020603050405020304" pitchFamily="18" charset="-78"/>
                <a:cs typeface="Simplified Arabic" panose="02020603050405020304" pitchFamily="18" charset="-78"/>
              </a:rPr>
              <a:t>اللحوم والخضر كاللهانة والحبوب  ايضا يساعد الزنك في تكوين كريات الدم البيضاء التي وظيفتها محاربة العدوى.</a:t>
            </a:r>
          </a:p>
        </p:txBody>
      </p:sp>
      <p:sp>
        <p:nvSpPr>
          <p:cNvPr id="19" name="مستطيل 18"/>
          <p:cNvSpPr/>
          <p:nvPr/>
        </p:nvSpPr>
        <p:spPr>
          <a:xfrm>
            <a:off x="809625" y="2753529"/>
            <a:ext cx="7905750" cy="923330"/>
          </a:xfrm>
          <a:prstGeom prst="rect">
            <a:avLst/>
          </a:prstGeom>
        </p:spPr>
        <p:txBody>
          <a:bodyPr wrap="square">
            <a:spAutoFit/>
          </a:bodyPr>
          <a:lstStyle/>
          <a:p>
            <a:pPr marL="0" indent="0" algn="just" rtl="1">
              <a:buNone/>
            </a:pPr>
            <a:r>
              <a:rPr lang="ar-IQ" sz="1800" b="1" dirty="0">
                <a:solidFill>
                  <a:srgbClr val="FFC000"/>
                </a:solidFill>
                <a:latin typeface="Simplified Arabic" panose="02020603050405020304" pitchFamily="18" charset="-78"/>
                <a:cs typeface="Simplified Arabic" panose="02020603050405020304" pitchFamily="18" charset="-78"/>
              </a:rPr>
              <a:t>المغنسيوم</a:t>
            </a:r>
            <a:r>
              <a:rPr lang="ar-IQ" sz="1800" dirty="0">
                <a:solidFill>
                  <a:srgbClr val="FFC000"/>
                </a:solidFill>
                <a:latin typeface="Simplified Arabic" panose="02020603050405020304" pitchFamily="18" charset="-78"/>
                <a:cs typeface="Simplified Arabic" panose="02020603050405020304" pitchFamily="18" charset="-78"/>
              </a:rPr>
              <a:t>: </a:t>
            </a:r>
            <a:r>
              <a:rPr lang="ar-IQ" sz="1800" dirty="0">
                <a:solidFill>
                  <a:schemeClr val="bg1"/>
                </a:solidFill>
                <a:latin typeface="Simplified Arabic" panose="02020603050405020304" pitchFamily="18" charset="-78"/>
                <a:cs typeface="Simplified Arabic" panose="02020603050405020304" pitchFamily="18" charset="-78"/>
              </a:rPr>
              <a:t>معدن حيوي يعزز المناعة ويوفر الطاقة للخلايا ومساعد للهيموكلوبيولين في ايصال الاوكسجين للخلايا إضافة  لذلك يلعب المغنسيوم دورا في بناء البروتين والحامض النووي ، يتواجد في الخضر والفاكهة والحبوب والبذور، والمكسرات اهمها:  الجوز، اللوز ، الفستق، البندق . </a:t>
            </a:r>
            <a:endParaRPr lang="en-US" sz="1800"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857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idx="13"/>
          </p:nvPr>
        </p:nvSpPr>
        <p:spPr>
          <a:xfrm>
            <a:off x="1139400" y="1196499"/>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t>1</a:t>
            </a:r>
            <a:endParaRPr sz="1800" dirty="0"/>
          </a:p>
        </p:txBody>
      </p:sp>
      <p:sp>
        <p:nvSpPr>
          <p:cNvPr id="171" name="Google Shape;171;p31"/>
          <p:cNvSpPr txBox="1">
            <a:spLocks noGrp="1"/>
          </p:cNvSpPr>
          <p:nvPr>
            <p:ph type="title" idx="14"/>
          </p:nvPr>
        </p:nvSpPr>
        <p:spPr>
          <a:xfrm>
            <a:off x="4035600" y="1486335"/>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t>3</a:t>
            </a:r>
            <a:endParaRPr dirty="0"/>
          </a:p>
        </p:txBody>
      </p:sp>
      <p:sp>
        <p:nvSpPr>
          <p:cNvPr id="173" name="Google Shape;173;p31"/>
          <p:cNvSpPr txBox="1">
            <a:spLocks noGrp="1"/>
          </p:cNvSpPr>
          <p:nvPr>
            <p:ph type="title" idx="16"/>
          </p:nvPr>
        </p:nvSpPr>
        <p:spPr>
          <a:xfrm>
            <a:off x="5476850" y="3007778"/>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t>4</a:t>
            </a:r>
            <a:endParaRPr dirty="0"/>
          </a:p>
        </p:txBody>
      </p:sp>
      <p:sp>
        <p:nvSpPr>
          <p:cNvPr id="174" name="Google Shape;174;p31"/>
          <p:cNvSpPr txBox="1">
            <a:spLocks noGrp="1"/>
          </p:cNvSpPr>
          <p:nvPr>
            <p:ph type="title" idx="17"/>
          </p:nvPr>
        </p:nvSpPr>
        <p:spPr>
          <a:xfrm>
            <a:off x="2594375" y="3015515"/>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smtClean="0"/>
              <a:t>2</a:t>
            </a:r>
            <a:endParaRPr dirty="0"/>
          </a:p>
        </p:txBody>
      </p:sp>
      <p:cxnSp>
        <p:nvCxnSpPr>
          <p:cNvPr id="175" name="Google Shape;175;p31"/>
          <p:cNvCxnSpPr>
            <a:cxnSpLocks/>
          </p:cNvCxnSpPr>
          <p:nvPr/>
        </p:nvCxnSpPr>
        <p:spPr>
          <a:xfrm flipV="1">
            <a:off x="1675800" y="1009801"/>
            <a:ext cx="0" cy="206964"/>
          </a:xfrm>
          <a:prstGeom prst="straightConnector1">
            <a:avLst/>
          </a:prstGeom>
          <a:noFill/>
          <a:ln w="9525" cap="flat" cmpd="sng">
            <a:solidFill>
              <a:srgbClr val="06BAD6"/>
            </a:solidFill>
            <a:prstDash val="solid"/>
            <a:round/>
            <a:headEnd type="oval" w="med" len="med"/>
            <a:tailEnd type="none" w="med" len="med"/>
          </a:ln>
        </p:spPr>
      </p:cxnSp>
      <p:cxnSp>
        <p:nvCxnSpPr>
          <p:cNvPr id="176" name="Google Shape;176;p31"/>
          <p:cNvCxnSpPr/>
          <p:nvPr/>
        </p:nvCxnSpPr>
        <p:spPr>
          <a:xfrm flipV="1">
            <a:off x="4572000" y="1345866"/>
            <a:ext cx="0" cy="148417"/>
          </a:xfrm>
          <a:prstGeom prst="straightConnector1">
            <a:avLst/>
          </a:prstGeom>
          <a:noFill/>
          <a:ln w="9525" cap="flat" cmpd="sng">
            <a:solidFill>
              <a:srgbClr val="06BAD6"/>
            </a:solidFill>
            <a:prstDash val="solid"/>
            <a:round/>
            <a:headEnd type="oval" w="med" len="med"/>
            <a:tailEnd type="none" w="med" len="med"/>
          </a:ln>
        </p:spPr>
      </p:cxnSp>
      <p:cxnSp>
        <p:nvCxnSpPr>
          <p:cNvPr id="178" name="Google Shape;178;p31"/>
          <p:cNvCxnSpPr>
            <a:stCxn id="174" idx="0"/>
          </p:cNvCxnSpPr>
          <p:nvPr/>
        </p:nvCxnSpPr>
        <p:spPr>
          <a:xfrm flipV="1">
            <a:off x="3130775" y="1314450"/>
            <a:ext cx="0" cy="1701065"/>
          </a:xfrm>
          <a:prstGeom prst="straightConnector1">
            <a:avLst/>
          </a:prstGeom>
          <a:noFill/>
          <a:ln w="9525" cap="flat" cmpd="sng">
            <a:solidFill>
              <a:srgbClr val="06BAD6"/>
            </a:solidFill>
            <a:prstDash val="solid"/>
            <a:round/>
            <a:headEnd type="oval" w="med" len="med"/>
            <a:tailEnd type="none" w="med" len="med"/>
          </a:ln>
        </p:spPr>
      </p:cxnSp>
      <p:cxnSp>
        <p:nvCxnSpPr>
          <p:cNvPr id="179" name="Google Shape;179;p31"/>
          <p:cNvCxnSpPr>
            <a:stCxn id="173" idx="0"/>
          </p:cNvCxnSpPr>
          <p:nvPr/>
        </p:nvCxnSpPr>
        <p:spPr>
          <a:xfrm flipV="1">
            <a:off x="6013250" y="1420074"/>
            <a:ext cx="0" cy="1587704"/>
          </a:xfrm>
          <a:prstGeom prst="straightConnector1">
            <a:avLst/>
          </a:prstGeom>
          <a:noFill/>
          <a:ln w="9525" cap="flat" cmpd="sng">
            <a:solidFill>
              <a:srgbClr val="06BAD6"/>
            </a:solidFill>
            <a:prstDash val="solid"/>
            <a:round/>
            <a:headEnd type="oval" w="med" len="med"/>
            <a:tailEnd type="none" w="med" len="med"/>
          </a:ln>
        </p:spPr>
      </p:cxnSp>
      <p:sp>
        <p:nvSpPr>
          <p:cNvPr id="27" name="مستطيل 1">
            <a:extLst>
              <a:ext uri="{FF2B5EF4-FFF2-40B4-BE49-F238E27FC236}">
                <a16:creationId xmlns="" xmlns:a16="http://schemas.microsoft.com/office/drawing/2014/main" id="{B1B83E4B-0EFD-4833-90F5-7B8BADB4E6FC}"/>
              </a:ext>
            </a:extLst>
          </p:cNvPr>
          <p:cNvSpPr>
            <a:spLocks noChangeArrowheads="1"/>
          </p:cNvSpPr>
          <p:nvPr/>
        </p:nvSpPr>
        <p:spPr bwMode="auto">
          <a:xfrm>
            <a:off x="591018" y="578275"/>
            <a:ext cx="8552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a:endParaRPr lang="en-US" altLang="en-US" sz="2000" b="1" dirty="0">
              <a:solidFill>
                <a:schemeClr val="bg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4AE871B7-AF67-436F-9FA4-514641613912}"/>
              </a:ext>
            </a:extLst>
          </p:cNvPr>
          <p:cNvSpPr txBox="1"/>
          <p:nvPr/>
        </p:nvSpPr>
        <p:spPr>
          <a:xfrm>
            <a:off x="122648" y="1541460"/>
            <a:ext cx="2772952" cy="1323439"/>
          </a:xfrm>
          <a:prstGeom prst="rect">
            <a:avLst/>
          </a:prstGeom>
          <a:noFill/>
        </p:spPr>
        <p:txBody>
          <a:bodyPr wrap="square">
            <a:spAutoFit/>
          </a:bodyPr>
          <a:lstStyle/>
          <a:p>
            <a:pPr algn="just" rtl="1"/>
            <a:r>
              <a:rPr lang="ar-IQ" sz="1600" dirty="0">
                <a:solidFill>
                  <a:srgbClr val="FFC000"/>
                </a:solidFill>
                <a:latin typeface="Simplified Arabic" panose="02020603050405020304" pitchFamily="18" charset="-78"/>
                <a:cs typeface="Simplified Arabic" panose="02020603050405020304" pitchFamily="18" charset="-78"/>
              </a:rPr>
              <a:t>ا</a:t>
            </a:r>
            <a:r>
              <a:rPr lang="ar-IQ" sz="1600" b="1" dirty="0">
                <a:solidFill>
                  <a:srgbClr val="FFC000"/>
                </a:solidFill>
                <a:latin typeface="Simplified Arabic" panose="02020603050405020304" pitchFamily="18" charset="-78"/>
                <a:cs typeface="Simplified Arabic" panose="02020603050405020304" pitchFamily="18" charset="-78"/>
              </a:rPr>
              <a:t>لثوم</a:t>
            </a:r>
            <a:r>
              <a:rPr lang="ar-IQ" sz="1600" dirty="0">
                <a:solidFill>
                  <a:schemeClr val="bg1"/>
                </a:solidFill>
                <a:latin typeface="Simplified Arabic" panose="02020603050405020304" pitchFamily="18" charset="-78"/>
                <a:cs typeface="Simplified Arabic" panose="02020603050405020304" pitchFamily="18" charset="-78"/>
              </a:rPr>
              <a:t> : حارس الجسم الامين صغير في الحجم يعمل مضادا للسموم والفيروسات، ينشط دور خلايا المناعة في تدمير فيروسات البرد والزكام وذلك بتناوله نيئ بعد تقطيعه ووضعه في السلطة.</a:t>
            </a:r>
          </a:p>
        </p:txBody>
      </p:sp>
      <p:sp>
        <p:nvSpPr>
          <p:cNvPr id="36" name="TextBox 35">
            <a:extLst>
              <a:ext uri="{FF2B5EF4-FFF2-40B4-BE49-F238E27FC236}">
                <a16:creationId xmlns="" xmlns:a16="http://schemas.microsoft.com/office/drawing/2014/main" id="{3A7404F3-B167-465C-A717-9CB95AEAD4FC}"/>
              </a:ext>
            </a:extLst>
          </p:cNvPr>
          <p:cNvSpPr txBox="1"/>
          <p:nvPr/>
        </p:nvSpPr>
        <p:spPr>
          <a:xfrm>
            <a:off x="647700" y="3530628"/>
            <a:ext cx="4495799" cy="830997"/>
          </a:xfrm>
          <a:prstGeom prst="rect">
            <a:avLst/>
          </a:prstGeom>
          <a:noFill/>
        </p:spPr>
        <p:txBody>
          <a:bodyPr wrap="square">
            <a:spAutoFit/>
          </a:bodyPr>
          <a:lstStyle/>
          <a:p>
            <a:pPr algn="just" rtl="1"/>
            <a:r>
              <a:rPr lang="ar-IQ" sz="1600" b="1" dirty="0">
                <a:solidFill>
                  <a:srgbClr val="FFC000"/>
                </a:solidFill>
                <a:latin typeface="Simplified Arabic" panose="02020603050405020304" pitchFamily="18" charset="-78"/>
                <a:cs typeface="Simplified Arabic" panose="02020603050405020304" pitchFamily="18" charset="-78"/>
              </a:rPr>
              <a:t>البصل الاحمر:</a:t>
            </a:r>
            <a:r>
              <a:rPr lang="ar-IQ" sz="1600" b="1" dirty="0">
                <a:latin typeface="Simplified Arabic" panose="02020603050405020304" pitchFamily="18" charset="-78"/>
                <a:cs typeface="Simplified Arabic" panose="02020603050405020304" pitchFamily="18" charset="-78"/>
              </a:rPr>
              <a:t> </a:t>
            </a:r>
            <a:r>
              <a:rPr lang="ar-IQ" sz="1600" dirty="0">
                <a:solidFill>
                  <a:schemeClr val="bg1"/>
                </a:solidFill>
                <a:latin typeface="Simplified Arabic" panose="02020603050405020304" pitchFamily="18" charset="-78"/>
                <a:cs typeface="Simplified Arabic" panose="02020603050405020304" pitchFamily="18" charset="-78"/>
              </a:rPr>
              <a:t>من اغنى الخضر بمضادات الاكسدة التي تساعد الجسم في مقاومة الالتهابات وقتل الجراثيم التي تدخل الى البلعوم ويحسن وظيفة الرئتين ، كما يمنع البصل تحثر الدم</a:t>
            </a:r>
            <a:r>
              <a:rPr lang="ar-IQ" sz="1600" dirty="0">
                <a:latin typeface="Simplified Arabic" panose="02020603050405020304" pitchFamily="18" charset="-78"/>
                <a:cs typeface="Simplified Arabic" panose="02020603050405020304" pitchFamily="18" charset="-78"/>
              </a:rPr>
              <a:t>.</a:t>
            </a:r>
            <a:endParaRPr lang="en-US" sz="1600" dirty="0">
              <a:latin typeface="Simplified Arabic" panose="02020603050405020304" pitchFamily="18" charset="-78"/>
              <a:cs typeface="Simplified Arabic" panose="02020603050405020304" pitchFamily="18" charset="-78"/>
            </a:endParaRPr>
          </a:p>
        </p:txBody>
      </p:sp>
      <p:sp>
        <p:nvSpPr>
          <p:cNvPr id="50" name="TextBox 49">
            <a:extLst>
              <a:ext uri="{FF2B5EF4-FFF2-40B4-BE49-F238E27FC236}">
                <a16:creationId xmlns="" xmlns:a16="http://schemas.microsoft.com/office/drawing/2014/main" id="{F1B573BC-59A3-4271-BF68-DAC46B5A74B0}"/>
              </a:ext>
            </a:extLst>
          </p:cNvPr>
          <p:cNvSpPr txBox="1"/>
          <p:nvPr/>
        </p:nvSpPr>
        <p:spPr>
          <a:xfrm>
            <a:off x="3219450" y="1771088"/>
            <a:ext cx="2669640" cy="1323439"/>
          </a:xfrm>
          <a:prstGeom prst="rect">
            <a:avLst/>
          </a:prstGeom>
          <a:noFill/>
        </p:spPr>
        <p:txBody>
          <a:bodyPr wrap="square">
            <a:spAutoFit/>
          </a:bodyPr>
          <a:lstStyle/>
          <a:p>
            <a:pPr algn="just" rtl="1"/>
            <a:r>
              <a:rPr lang="ar-IQ" sz="1600" b="1" dirty="0">
                <a:solidFill>
                  <a:srgbClr val="FFC000"/>
                </a:solidFill>
                <a:latin typeface="Simplified Arabic" panose="02020603050405020304" pitchFamily="18" charset="-78"/>
                <a:cs typeface="Simplified Arabic" panose="02020603050405020304" pitchFamily="18" charset="-78"/>
              </a:rPr>
              <a:t>الزنجبيل</a:t>
            </a:r>
            <a:r>
              <a:rPr lang="ar-IQ" sz="1600" dirty="0">
                <a:solidFill>
                  <a:srgbClr val="FFC000"/>
                </a:solidFill>
                <a:latin typeface="Simplified Arabic" panose="02020603050405020304" pitchFamily="18" charset="-78"/>
                <a:cs typeface="Simplified Arabic" panose="02020603050405020304" pitchFamily="18" charset="-78"/>
              </a:rPr>
              <a:t> </a:t>
            </a:r>
            <a:r>
              <a:rPr lang="ar-IQ" sz="1600" dirty="0">
                <a:solidFill>
                  <a:schemeClr val="bg1"/>
                </a:solidFill>
                <a:latin typeface="Simplified Arabic" panose="02020603050405020304" pitchFamily="18" charset="-78"/>
                <a:cs typeface="Simplified Arabic" panose="02020603050405020304" pitchFamily="18" charset="-78"/>
              </a:rPr>
              <a:t>: كعصير او توابل مضافة للطعام اثبت تقويته للجهاز المناعي ويوقف تراكم السموم في الجسم ،كما أستخدم في علاج اصابات البرد والانفلونزا والمفاصل</a:t>
            </a:r>
            <a:endParaRPr lang="en-US" sz="1600" dirty="0">
              <a:solidFill>
                <a:schemeClr val="bg1"/>
              </a:solidFill>
              <a:latin typeface="Simplified Arabic" panose="02020603050405020304" pitchFamily="18" charset="-78"/>
              <a:cs typeface="Simplified Arabic" panose="02020603050405020304" pitchFamily="18" charset="-78"/>
            </a:endParaRPr>
          </a:p>
        </p:txBody>
      </p:sp>
      <p:sp>
        <p:nvSpPr>
          <p:cNvPr id="51" name="TextBox 50">
            <a:extLst>
              <a:ext uri="{FF2B5EF4-FFF2-40B4-BE49-F238E27FC236}">
                <a16:creationId xmlns="" xmlns:a16="http://schemas.microsoft.com/office/drawing/2014/main" id="{BE17581C-5C81-46ED-ABD6-172DE721602F}"/>
              </a:ext>
            </a:extLst>
          </p:cNvPr>
          <p:cNvSpPr txBox="1"/>
          <p:nvPr/>
        </p:nvSpPr>
        <p:spPr>
          <a:xfrm>
            <a:off x="5708450" y="3407518"/>
            <a:ext cx="2622126" cy="954107"/>
          </a:xfrm>
          <a:prstGeom prst="rect">
            <a:avLst/>
          </a:prstGeom>
          <a:noFill/>
        </p:spPr>
        <p:txBody>
          <a:bodyPr wrap="square">
            <a:spAutoFit/>
          </a:bodyPr>
          <a:lstStyle/>
          <a:p>
            <a:pPr algn="just" rtl="1"/>
            <a:r>
              <a:rPr lang="ar-IQ" b="1" dirty="0">
                <a:solidFill>
                  <a:srgbClr val="FFC000"/>
                </a:solidFill>
                <a:latin typeface="Simplified Arabic" panose="02020603050405020304" pitchFamily="18" charset="-78"/>
                <a:cs typeface="Simplified Arabic" panose="02020603050405020304" pitchFamily="18" charset="-78"/>
              </a:rPr>
              <a:t>عرق</a:t>
            </a:r>
            <a:r>
              <a:rPr lang="ar-IQ" dirty="0">
                <a:solidFill>
                  <a:srgbClr val="FFC000"/>
                </a:solidFill>
                <a:latin typeface="Simplified Arabic" panose="02020603050405020304" pitchFamily="18" charset="-78"/>
                <a:cs typeface="Simplified Arabic" panose="02020603050405020304" pitchFamily="18" charset="-78"/>
              </a:rPr>
              <a:t> </a:t>
            </a:r>
            <a:r>
              <a:rPr lang="ar-IQ" b="1" dirty="0">
                <a:solidFill>
                  <a:srgbClr val="FFC000"/>
                </a:solidFill>
                <a:latin typeface="Simplified Arabic" panose="02020603050405020304" pitchFamily="18" charset="-78"/>
                <a:cs typeface="Simplified Arabic" panose="02020603050405020304" pitchFamily="18" charset="-78"/>
              </a:rPr>
              <a:t>سوس</a:t>
            </a:r>
            <a:r>
              <a:rPr lang="ar-IQ" dirty="0">
                <a:solidFill>
                  <a:schemeClr val="bg1"/>
                </a:solidFill>
                <a:latin typeface="Simplified Arabic" panose="02020603050405020304" pitchFamily="18" charset="-78"/>
                <a:cs typeface="Simplified Arabic" panose="02020603050405020304" pitchFamily="18" charset="-78"/>
              </a:rPr>
              <a:t>:</a:t>
            </a:r>
            <a:r>
              <a:rPr lang="en-US" dirty="0">
                <a:solidFill>
                  <a:schemeClr val="bg1"/>
                </a:solidFill>
                <a:latin typeface="Simplified Arabic" panose="02020603050405020304" pitchFamily="18" charset="-78"/>
                <a:cs typeface="Simplified Arabic" panose="02020603050405020304" pitchFamily="18" charset="-78"/>
              </a:rPr>
              <a:t> </a:t>
            </a:r>
            <a:r>
              <a:rPr lang="ar-IQ" dirty="0">
                <a:solidFill>
                  <a:schemeClr val="bg1"/>
                </a:solidFill>
                <a:latin typeface="Simplified Arabic" panose="02020603050405020304" pitchFamily="18" charset="-78"/>
                <a:cs typeface="Simplified Arabic" panose="02020603050405020304" pitchFamily="18" charset="-78"/>
              </a:rPr>
              <a:t>اثبتت الدراسات فعالية المكون النشط حيوياً </a:t>
            </a:r>
            <a:r>
              <a:rPr lang="en-US" dirty="0">
                <a:solidFill>
                  <a:schemeClr val="bg1"/>
                </a:solidFill>
                <a:latin typeface="Simplified Arabic" panose="02020603050405020304" pitchFamily="18" charset="-78"/>
                <a:cs typeface="Simplified Arabic" panose="02020603050405020304" pitchFamily="18" charset="-78"/>
              </a:rPr>
              <a:t>Glycyrrhizin </a:t>
            </a:r>
            <a:r>
              <a:rPr lang="ar-IQ" dirty="0">
                <a:solidFill>
                  <a:schemeClr val="bg1"/>
                </a:solidFill>
                <a:latin typeface="Simplified Arabic" panose="02020603050405020304" pitchFamily="18" charset="-78"/>
                <a:cs typeface="Simplified Arabic" panose="02020603050405020304" pitchFamily="18" charset="-78"/>
              </a:rPr>
              <a:t>في هذه النبتة في مواجهة فيروس كورونا المرتبط بالمتلازمة التنفسية الشديدة.</a:t>
            </a:r>
            <a:endParaRPr lang="en-US" dirty="0">
              <a:solidFill>
                <a:schemeClr val="bg1"/>
              </a:solidFill>
              <a:latin typeface="Simplified Arabic" panose="02020603050405020304" pitchFamily="18" charset="-78"/>
              <a:cs typeface="Simplified Arabic" panose="02020603050405020304" pitchFamily="18" charset="-78"/>
            </a:endParaRPr>
          </a:p>
        </p:txBody>
      </p:sp>
      <p:sp>
        <p:nvSpPr>
          <p:cNvPr id="2" name="مستطيل 1"/>
          <p:cNvSpPr/>
          <p:nvPr/>
        </p:nvSpPr>
        <p:spPr>
          <a:xfrm>
            <a:off x="463283" y="359230"/>
            <a:ext cx="8181973" cy="1508105"/>
          </a:xfrm>
          <a:prstGeom prst="rect">
            <a:avLst/>
          </a:prstGeom>
        </p:spPr>
        <p:txBody>
          <a:bodyPr wrap="square">
            <a:spAutoFit/>
          </a:bodyPr>
          <a:lstStyle/>
          <a:p>
            <a:pPr algn="just" rtl="1"/>
            <a:r>
              <a:rPr lang="ar-IQ" sz="2000" b="1" dirty="0" smtClean="0">
                <a:solidFill>
                  <a:schemeClr val="accent2">
                    <a:lumMod val="60000"/>
                    <a:lumOff val="40000"/>
                  </a:schemeClr>
                </a:solidFill>
                <a:latin typeface="Simplified Arabic" panose="02020603050405020304" pitchFamily="18" charset="-78"/>
                <a:cs typeface="Simplified Arabic" panose="02020603050405020304" pitchFamily="18" charset="-78"/>
              </a:rPr>
              <a:t>7</a:t>
            </a:r>
            <a:r>
              <a:rPr lang="ar-IQ" sz="2000" b="1" dirty="0" smtClean="0">
                <a:solidFill>
                  <a:srgbClr val="FFC000"/>
                </a:solidFill>
                <a:latin typeface="Simplified Arabic" panose="02020603050405020304" pitchFamily="18" charset="-78"/>
                <a:cs typeface="Simplified Arabic" panose="02020603050405020304" pitchFamily="18" charset="-78"/>
              </a:rPr>
              <a:t> </a:t>
            </a:r>
            <a:r>
              <a:rPr lang="ar-IQ" sz="1800" b="1" dirty="0" smtClean="0">
                <a:solidFill>
                  <a:srgbClr val="FFC000"/>
                </a:solidFill>
                <a:latin typeface="Simplified Arabic" panose="02020603050405020304" pitchFamily="18" charset="-78"/>
                <a:cs typeface="Simplified Arabic" panose="02020603050405020304" pitchFamily="18" charset="-78"/>
              </a:rPr>
              <a:t>النباتات </a:t>
            </a:r>
            <a:r>
              <a:rPr lang="ar-IQ" sz="1800" b="1" dirty="0">
                <a:solidFill>
                  <a:srgbClr val="FFC000"/>
                </a:solidFill>
                <a:latin typeface="Simplified Arabic" panose="02020603050405020304" pitchFamily="18" charset="-78"/>
                <a:cs typeface="Simplified Arabic" panose="02020603050405020304" pitchFamily="18" charset="-78"/>
              </a:rPr>
              <a:t>الطبية </a:t>
            </a:r>
            <a:r>
              <a:rPr lang="ar-IQ" sz="1800" dirty="0">
                <a:solidFill>
                  <a:schemeClr val="bg1"/>
                </a:solidFill>
                <a:latin typeface="Simplified Arabic" panose="02020603050405020304" pitchFamily="18" charset="-78"/>
                <a:cs typeface="Simplified Arabic" panose="02020603050405020304" pitchFamily="18" charset="-78"/>
              </a:rPr>
              <a:t>:التي تمتلك خصائص مضادة للفيروسات حيث اثبتت الدراسات فعاليتها في علاج الالتهابات التنفسية ولاتسبب اثار جانبية او تفاعلات بينية اضافة الى انها رخيصة الثمن ،معظمها غذاء للأشخاص ولاتسبب ضرر للبيئة إضافة الى دورها في تقوية الجهاز المناعي. </a:t>
            </a:r>
            <a:r>
              <a:rPr lang="ar-IQ" sz="1800" dirty="0">
                <a:solidFill>
                  <a:srgbClr val="FFC000"/>
                </a:solidFill>
                <a:latin typeface="Simplified Arabic" panose="02020603050405020304" pitchFamily="18" charset="-78"/>
                <a:cs typeface="Simplified Arabic" panose="02020603050405020304" pitchFamily="18" charset="-78"/>
              </a:rPr>
              <a:t>يمكن أيضاً استخدام الأعشاب كمضادات فيروسية من خلال دمج مستخلصات أكثر من نوع نبتة لإعطاء مفعول أقوى في مواجهة الفيروسات</a:t>
            </a:r>
            <a:r>
              <a:rPr lang="ar-IQ" sz="1800" dirty="0">
                <a:latin typeface="Simplified Arabic" panose="02020603050405020304" pitchFamily="18" charset="-78"/>
                <a:cs typeface="Simplified Arabic" panose="02020603050405020304" pitchFamily="18" charset="-78"/>
              </a:rPr>
              <a:t>.</a:t>
            </a:r>
          </a:p>
          <a:p>
            <a:pPr algn="just" rtl="1"/>
            <a:endParaRPr lang="en-US" sz="1800" dirty="0">
              <a:solidFill>
                <a:schemeClr val="bg1"/>
              </a:solidFill>
              <a:latin typeface="Simplified Arabic" panose="02020603050405020304" pitchFamily="18" charset="-78"/>
              <a:cs typeface="Simplified Arabic" panose="02020603050405020304" pitchFamily="18" charset="-78"/>
            </a:endParaRPr>
          </a:p>
        </p:txBody>
      </p:sp>
      <p:cxnSp>
        <p:nvCxnSpPr>
          <p:cNvPr id="24" name="Google Shape;179;p31"/>
          <p:cNvCxnSpPr/>
          <p:nvPr/>
        </p:nvCxnSpPr>
        <p:spPr>
          <a:xfrm flipV="1">
            <a:off x="8118275" y="1321540"/>
            <a:ext cx="0" cy="221511"/>
          </a:xfrm>
          <a:prstGeom prst="straightConnector1">
            <a:avLst/>
          </a:prstGeom>
          <a:noFill/>
          <a:ln w="9525" cap="flat" cmpd="sng">
            <a:solidFill>
              <a:srgbClr val="06BAD6"/>
            </a:solidFill>
            <a:prstDash val="solid"/>
            <a:round/>
            <a:headEnd type="oval" w="med" len="med"/>
            <a:tailEnd type="none" w="med" len="med"/>
          </a:ln>
        </p:spPr>
      </p:cxnSp>
      <p:sp>
        <p:nvSpPr>
          <p:cNvPr id="28" name="Google Shape;171;p31"/>
          <p:cNvSpPr txBox="1">
            <a:spLocks noGrp="1"/>
          </p:cNvSpPr>
          <p:nvPr>
            <p:ph type="title" idx="14"/>
          </p:nvPr>
        </p:nvSpPr>
        <p:spPr>
          <a:xfrm>
            <a:off x="7581875" y="1460499"/>
            <a:ext cx="1072800" cy="48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ar-IQ" sz="1800" dirty="0" smtClean="0"/>
              <a:t>5</a:t>
            </a:r>
            <a:endParaRPr dirty="0"/>
          </a:p>
        </p:txBody>
      </p:sp>
      <p:sp>
        <p:nvSpPr>
          <p:cNvPr id="12" name="مستطيل 11"/>
          <p:cNvSpPr/>
          <p:nvPr/>
        </p:nvSpPr>
        <p:spPr>
          <a:xfrm>
            <a:off x="6200773" y="1833086"/>
            <a:ext cx="2847975" cy="1169551"/>
          </a:xfrm>
          <a:prstGeom prst="rect">
            <a:avLst/>
          </a:prstGeom>
        </p:spPr>
        <p:txBody>
          <a:bodyPr wrap="square">
            <a:spAutoFit/>
          </a:bodyPr>
          <a:lstStyle/>
          <a:p>
            <a:pPr algn="just" rtl="1"/>
            <a:r>
              <a:rPr lang="ar-IQ" b="1" dirty="0">
                <a:solidFill>
                  <a:srgbClr val="FFC000"/>
                </a:solidFill>
                <a:latin typeface="Simplified Arabic" panose="02020603050405020304" pitchFamily="18" charset="-78"/>
                <a:cs typeface="Simplified Arabic" panose="02020603050405020304" pitchFamily="18" charset="-78"/>
              </a:rPr>
              <a:t>الفلفل الحار</a:t>
            </a:r>
            <a:r>
              <a:rPr lang="ar-IQ" dirty="0">
                <a:solidFill>
                  <a:srgbClr val="FFC000"/>
                </a:solidFill>
                <a:latin typeface="Simplified Arabic" panose="02020603050405020304" pitchFamily="18" charset="-78"/>
                <a:cs typeface="Simplified Arabic" panose="02020603050405020304" pitchFamily="18" charset="-78"/>
              </a:rPr>
              <a:t>: </a:t>
            </a:r>
            <a:r>
              <a:rPr lang="ar-IQ" dirty="0">
                <a:solidFill>
                  <a:schemeClr val="bg1"/>
                </a:solidFill>
                <a:latin typeface="Simplified Arabic" panose="02020603050405020304" pitchFamily="18" charset="-78"/>
                <a:cs typeface="Simplified Arabic" panose="02020603050405020304" pitchFamily="18" charset="-78"/>
              </a:rPr>
              <a:t>غني بالألياف يحتوي على مادة الكابسيسين الفعالة حيويا والمسؤولة عن فوائده الصحية حيث يلعب دورا في المحافظة على صحة القلب ،ويستخدم في النظام الغذائي الصحي خلال الحجر الذاتي للمرضى .</a:t>
            </a:r>
            <a:endParaRPr lang="en-US"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100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500"/>
                                        <p:tgtEl>
                                          <p:spTgt spid="16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500"/>
                                        <p:tgtEl>
                                          <p:spTgt spid="17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4"/>
                                        </p:tgtEl>
                                        <p:attrNameLst>
                                          <p:attrName>style.visibility</p:attrName>
                                        </p:attrNameLst>
                                      </p:cBhvr>
                                      <p:to>
                                        <p:strVal val="visible"/>
                                      </p:to>
                                    </p:set>
                                    <p:animEffect transition="in" filter="fade">
                                      <p:cBhvr>
                                        <p:cTn id="33" dur="500"/>
                                        <p:tgtEl>
                                          <p:spTgt spid="17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6">
                                            <p:txEl>
                                              <p:pRg st="0" end="0"/>
                                            </p:txEl>
                                          </p:spTgt>
                                        </p:tgtEl>
                                        <p:attrNameLst>
                                          <p:attrName>style.visibility</p:attrName>
                                        </p:attrNameLst>
                                      </p:cBhvr>
                                      <p:to>
                                        <p:strVal val="visible"/>
                                      </p:to>
                                    </p:set>
                                    <p:anim calcmode="lin" valueType="num">
                                      <p:cBhvr additive="base">
                                        <p:cTn id="38"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6"/>
                                        </p:tgtEl>
                                        <p:attrNameLst>
                                          <p:attrName>style.visibility</p:attrName>
                                        </p:attrNameLst>
                                      </p:cBhvr>
                                      <p:to>
                                        <p:strVal val="visible"/>
                                      </p:to>
                                    </p:set>
                                    <p:animEffect transition="in" filter="fade">
                                      <p:cBhvr>
                                        <p:cTn id="44" dur="500"/>
                                        <p:tgtEl>
                                          <p:spTgt spid="1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1"/>
                                        </p:tgtEl>
                                        <p:attrNameLst>
                                          <p:attrName>style.visibility</p:attrName>
                                        </p:attrNameLst>
                                      </p:cBhvr>
                                      <p:to>
                                        <p:strVal val="visible"/>
                                      </p:to>
                                    </p:set>
                                    <p:animEffect transition="in" filter="fade">
                                      <p:cBhvr>
                                        <p:cTn id="49" dur="500"/>
                                        <p:tgtEl>
                                          <p:spTgt spid="17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500" fill="hold"/>
                                        <p:tgtEl>
                                          <p:spTgt spid="50"/>
                                        </p:tgtEl>
                                        <p:attrNameLst>
                                          <p:attrName>ppt_x</p:attrName>
                                        </p:attrNameLst>
                                      </p:cBhvr>
                                      <p:tavLst>
                                        <p:tav tm="0">
                                          <p:val>
                                            <p:strVal val="#ppt_x"/>
                                          </p:val>
                                        </p:tav>
                                        <p:tav tm="100000">
                                          <p:val>
                                            <p:strVal val="#ppt_x"/>
                                          </p:val>
                                        </p:tav>
                                      </p:tavLst>
                                    </p:anim>
                                    <p:anim calcmode="lin" valueType="num">
                                      <p:cBhvr additive="base">
                                        <p:cTn id="5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9"/>
                                        </p:tgtEl>
                                        <p:attrNameLst>
                                          <p:attrName>style.visibility</p:attrName>
                                        </p:attrNameLst>
                                      </p:cBhvr>
                                      <p:to>
                                        <p:strVal val="visible"/>
                                      </p:to>
                                    </p:set>
                                    <p:animEffect transition="in" filter="fade">
                                      <p:cBhvr>
                                        <p:cTn id="60" dur="500"/>
                                        <p:tgtEl>
                                          <p:spTgt spid="17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3"/>
                                        </p:tgtEl>
                                        <p:attrNameLst>
                                          <p:attrName>style.visibility</p:attrName>
                                        </p:attrNameLst>
                                      </p:cBhvr>
                                      <p:to>
                                        <p:strVal val="visible"/>
                                      </p:to>
                                    </p:set>
                                    <p:animEffect transition="in" filter="fade">
                                      <p:cBhvr>
                                        <p:cTn id="65" dur="500"/>
                                        <p:tgtEl>
                                          <p:spTgt spid="17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51">
                                            <p:txEl>
                                              <p:pRg st="0" end="0"/>
                                            </p:txEl>
                                          </p:spTgt>
                                        </p:tgtEl>
                                        <p:attrNameLst>
                                          <p:attrName>style.visibility</p:attrName>
                                        </p:attrNameLst>
                                      </p:cBhvr>
                                      <p:to>
                                        <p:strVal val="visible"/>
                                      </p:to>
                                    </p:set>
                                    <p:anim calcmode="lin" valueType="num">
                                      <p:cBhvr additive="base">
                                        <p:cTn id="70"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ppt_x"/>
                                          </p:val>
                                        </p:tav>
                                        <p:tav tm="100000">
                                          <p:val>
                                            <p:strVal val="#ppt_x"/>
                                          </p:val>
                                        </p:tav>
                                      </p:tavLst>
                                    </p:anim>
                                    <p:anim calcmode="lin" valueType="num">
                                      <p:cBhvr additive="base">
                                        <p:cTn id="8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71" grpId="0"/>
      <p:bldP spid="173" grpId="0"/>
      <p:bldP spid="174" grpId="0"/>
      <p:bldP spid="27" grpId="0"/>
      <p:bldP spid="31" grpId="0"/>
      <p:bldP spid="50" grpId="0"/>
      <p:bldP spid="2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752473" y="824240"/>
            <a:ext cx="8029575" cy="677108"/>
          </a:xfrm>
          <a:prstGeom prst="rect">
            <a:avLst/>
          </a:prstGeom>
        </p:spPr>
        <p:txBody>
          <a:bodyPr wrap="square">
            <a:spAutoFit/>
          </a:bodyPr>
          <a:lstStyle/>
          <a:p>
            <a:pPr algn="just" rtl="1"/>
            <a:r>
              <a:rPr lang="ar-IQ" sz="1800" dirty="0">
                <a:solidFill>
                  <a:schemeClr val="bg1"/>
                </a:solidFill>
                <a:latin typeface="Simplified Arabic" panose="02020603050405020304" pitchFamily="18" charset="-78"/>
                <a:cs typeface="Simplified Arabic" panose="02020603050405020304" pitchFamily="18" charset="-78"/>
              </a:rPr>
              <a:t>لكي يؤدي </a:t>
            </a:r>
            <a:r>
              <a:rPr lang="ar-IQ" sz="2000" b="1" dirty="0">
                <a:solidFill>
                  <a:srgbClr val="FFC000"/>
                </a:solidFill>
                <a:latin typeface="Simplified Arabic" panose="02020603050405020304" pitchFamily="18" charset="-78"/>
                <a:cs typeface="Simplified Arabic" panose="02020603050405020304" pitchFamily="18" charset="-78"/>
              </a:rPr>
              <a:t>الغذاء الصحي </a:t>
            </a:r>
            <a:r>
              <a:rPr lang="ar-IQ" sz="1800" dirty="0">
                <a:solidFill>
                  <a:schemeClr val="bg1"/>
                </a:solidFill>
                <a:latin typeface="Simplified Arabic" panose="02020603050405020304" pitchFamily="18" charset="-78"/>
                <a:cs typeface="Simplified Arabic" panose="02020603050405020304" pitchFamily="18" charset="-78"/>
              </a:rPr>
              <a:t>دوره بصورة افضل يجب ان يرتبط بالعادات الصحية السليمة لتعزيز قدرة الجهاز المناعي وتتضمن العادات الصحية السليمة مايلي:</a:t>
            </a:r>
          </a:p>
        </p:txBody>
      </p:sp>
      <p:sp>
        <p:nvSpPr>
          <p:cNvPr id="18" name="مستطيل 17"/>
          <p:cNvSpPr/>
          <p:nvPr/>
        </p:nvSpPr>
        <p:spPr>
          <a:xfrm>
            <a:off x="523875" y="1824365"/>
            <a:ext cx="7829550" cy="646331"/>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النوم المبكر</a:t>
            </a:r>
            <a:r>
              <a:rPr lang="ar-IQ" sz="1800" dirty="0">
                <a:solidFill>
                  <a:schemeClr val="bg1"/>
                </a:solidFill>
                <a:latin typeface="Simplified Arabic" panose="02020603050405020304" pitchFamily="18" charset="-78"/>
                <a:cs typeface="Simplified Arabic" panose="02020603050405020304" pitchFamily="18" charset="-78"/>
              </a:rPr>
              <a:t>: بمالايقل عن (6-9</a:t>
            </a:r>
            <a:r>
              <a:rPr lang="ar-IQ" sz="1800" dirty="0" smtClean="0">
                <a:solidFill>
                  <a:schemeClr val="bg1"/>
                </a:solidFill>
                <a:latin typeface="Simplified Arabic" panose="02020603050405020304" pitchFamily="18" charset="-78"/>
                <a:cs typeface="Simplified Arabic" panose="02020603050405020304" pitchFamily="18" charset="-78"/>
              </a:rPr>
              <a:t>) ساعة </a:t>
            </a:r>
            <a:r>
              <a:rPr lang="ar-IQ" sz="1800" dirty="0">
                <a:solidFill>
                  <a:schemeClr val="bg1"/>
                </a:solidFill>
                <a:latin typeface="Simplified Arabic" panose="02020603050405020304" pitchFamily="18" charset="-78"/>
                <a:cs typeface="Simplified Arabic" panose="02020603050405020304" pitchFamily="18" charset="-78"/>
              </a:rPr>
              <a:t>نوم هادى مستمر يساعد في تجديد واصلاح الخلايا والتخلص من السموم ويساعد في رفع مناعة الجسم الطبيعية</a:t>
            </a:r>
            <a:r>
              <a:rPr lang="en-US" sz="1800" dirty="0">
                <a:solidFill>
                  <a:schemeClr val="bg1"/>
                </a:solidFill>
                <a:latin typeface="Simplified Arabic" panose="02020603050405020304" pitchFamily="18" charset="-78"/>
                <a:cs typeface="Simplified Arabic" panose="02020603050405020304" pitchFamily="18" charset="-78"/>
              </a:rPr>
              <a:t>.</a:t>
            </a:r>
          </a:p>
        </p:txBody>
      </p:sp>
      <p:sp>
        <p:nvSpPr>
          <p:cNvPr id="19" name="مستطيل 18"/>
          <p:cNvSpPr/>
          <p:nvPr/>
        </p:nvSpPr>
        <p:spPr>
          <a:xfrm>
            <a:off x="1019175" y="3144054"/>
            <a:ext cx="7334250" cy="923330"/>
          </a:xfrm>
          <a:prstGeom prst="rect">
            <a:avLst/>
          </a:prstGeom>
        </p:spPr>
        <p:txBody>
          <a:bodyPr wrap="square">
            <a:spAutoFit/>
          </a:bodyPr>
          <a:lstStyle/>
          <a:p>
            <a:pPr marL="285750" indent="-285750" algn="just" rtl="1">
              <a:buFont typeface="Wingdings" pitchFamily="2" charset="2"/>
              <a:buChar char="v"/>
            </a:pPr>
            <a:r>
              <a:rPr lang="ar-IQ" sz="1800" b="1" dirty="0">
                <a:solidFill>
                  <a:srgbClr val="FFC000"/>
                </a:solidFill>
                <a:latin typeface="Simplified Arabic" panose="02020603050405020304" pitchFamily="18" charset="-78"/>
                <a:cs typeface="Simplified Arabic" panose="02020603050405020304" pitchFamily="18" charset="-78"/>
              </a:rPr>
              <a:t>ممارسة التمارين الرياضية </a:t>
            </a:r>
            <a:r>
              <a:rPr lang="ar-IQ" sz="1800" dirty="0">
                <a:solidFill>
                  <a:schemeClr val="bg1"/>
                </a:solidFill>
                <a:latin typeface="Simplified Arabic" panose="02020603050405020304" pitchFamily="18" charset="-78"/>
                <a:cs typeface="Simplified Arabic" panose="02020603050405020304" pitchFamily="18" charset="-78"/>
              </a:rPr>
              <a:t>البسيطة كالمشي نصف ساعة يوميا يلعب دور مهم في تقليل التعب والاجهاد وافراز هورمون السعادة، كما يساعد المشي في  تقليل الضغوط النفسية كالقلق والخوف والحزن ، كذلك ينصح بأجراء تمارين التنفس بعمق.</a:t>
            </a:r>
            <a:endParaRPr lang="en-US" sz="1800"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8952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heme/theme1.xml><?xml version="1.0" encoding="utf-8"?>
<a:theme xmlns:a="http://schemas.openxmlformats.org/drawingml/2006/main" name="Tech Company Branding Guidelines by Slidesgo">
  <a:themeElements>
    <a:clrScheme name="Simple Light">
      <a:dk1>
        <a:srgbClr val="000000"/>
      </a:dk1>
      <a:lt1>
        <a:srgbClr val="FFFFFF"/>
      </a:lt1>
      <a:dk2>
        <a:srgbClr val="595959"/>
      </a:dk2>
      <a:lt2>
        <a:srgbClr val="EEEEEE"/>
      </a:lt2>
      <a:accent1>
        <a:srgbClr val="F3F3F3"/>
      </a:accent1>
      <a:accent2>
        <a:srgbClr val="06BAD6"/>
      </a:accent2>
      <a:accent3>
        <a:srgbClr val="78909C"/>
      </a:accent3>
      <a:accent4>
        <a:srgbClr val="00C3B1"/>
      </a:accent4>
      <a:accent5>
        <a:srgbClr val="0097A7"/>
      </a:accent5>
      <a:accent6>
        <a:srgbClr val="EFEFEF"/>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 Company Branding Guidelines by Slidesgo</Template>
  <TotalTime>1469</TotalTime>
  <Words>1382</Words>
  <Application>Microsoft Office PowerPoint</Application>
  <PresentationFormat>عرض على الشاشة (9:16)‏</PresentationFormat>
  <Paragraphs>56</Paragraphs>
  <Slides>13</Slides>
  <Notes>5</Notes>
  <HiddenSlides>0</HiddenSlides>
  <MMClips>0</MMClips>
  <ScaleCrop>false</ScaleCrop>
  <HeadingPairs>
    <vt:vector size="6" baseType="variant">
      <vt:variant>
        <vt:lpstr>الخطوط المستخدمة</vt:lpstr>
      </vt:variant>
      <vt:variant>
        <vt:i4>10</vt:i4>
      </vt:variant>
      <vt:variant>
        <vt:lpstr>نسق</vt:lpstr>
      </vt:variant>
      <vt:variant>
        <vt:i4>2</vt:i4>
      </vt:variant>
      <vt:variant>
        <vt:lpstr>عناوين الشرائح</vt:lpstr>
      </vt:variant>
      <vt:variant>
        <vt:i4>13</vt:i4>
      </vt:variant>
    </vt:vector>
  </HeadingPairs>
  <TitlesOfParts>
    <vt:vector size="25" baseType="lpstr">
      <vt:lpstr>Arial</vt:lpstr>
      <vt:lpstr>Times New Roman</vt:lpstr>
      <vt:lpstr>Wingdings</vt:lpstr>
      <vt:lpstr>Tahoma</vt:lpstr>
      <vt:lpstr>Proxima Nova</vt:lpstr>
      <vt:lpstr>Montserrat ExtraBold</vt:lpstr>
      <vt:lpstr>Montserrat Alternates</vt:lpstr>
      <vt:lpstr>Proxima Nova Semibold</vt:lpstr>
      <vt:lpstr>Simplified Arabic</vt:lpstr>
      <vt:lpstr>Montserrat</vt:lpstr>
      <vt:lpstr>Tech Company Branding Guidelines by Slidesgo</vt:lpstr>
      <vt:lpstr>Slidesgo Final Pages</vt:lpstr>
      <vt:lpstr>عرض تقديمي في PowerPoint</vt:lpstr>
      <vt:lpstr>عرض تقديمي في PowerPoint</vt:lpstr>
      <vt:lpstr>عرض تقديمي في PowerPoint</vt:lpstr>
      <vt:lpstr>1</vt:lpstr>
      <vt:lpstr>عرض تقديمي في PowerPoint</vt:lpstr>
      <vt:lpstr>عرض تقديمي في PowerPoint</vt:lpstr>
      <vt:lpstr>عرض تقديمي في PowerPoint</vt:lpstr>
      <vt:lpstr>1</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Company Branding Guidelines</dc:title>
  <dc:creator>ayad</dc:creator>
  <cp:lastModifiedBy>Windows User</cp:lastModifiedBy>
  <cp:revision>209</cp:revision>
  <dcterms:modified xsi:type="dcterms:W3CDTF">2021-04-22T12:18:10Z</dcterms:modified>
</cp:coreProperties>
</file>