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7" r:id="rId2"/>
    <p:sldId id="258" r:id="rId3"/>
    <p:sldId id="259"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B96C51-B195-4FDA-B1A0-1B94D80968C5}" type="doc">
      <dgm:prSet loTypeId="urn:microsoft.com/office/officeart/2005/8/layout/pyramid2" loCatId="list" qsTypeId="urn:microsoft.com/office/officeart/2005/8/quickstyle/simple1" qsCatId="simple" csTypeId="urn:microsoft.com/office/officeart/2005/8/colors/accent1_2" csCatId="accent1" phldr="1"/>
      <dgm:spPr/>
    </dgm:pt>
    <dgm:pt modelId="{D18204EA-2008-4E08-9F63-FC62BF233CED}">
      <dgm:prSet phldrT="[Text]"/>
      <dgm:spPr>
        <a:xfrm>
          <a:off x="3605500" y="443932"/>
          <a:ext cx="3120390" cy="1136392"/>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ar-SA" dirty="0" smtClean="0">
              <a:solidFill>
                <a:sysClr val="windowText" lastClr="000000">
                  <a:hueOff val="0"/>
                  <a:satOff val="0"/>
                  <a:lumOff val="0"/>
                  <a:alphaOff val="0"/>
                </a:sysClr>
              </a:solidFill>
              <a:latin typeface="Calibri"/>
              <a:ea typeface="+mn-ea"/>
              <a:cs typeface="Arial"/>
            </a:rPr>
            <a:t>اشكر</a:t>
          </a:r>
          <a:endParaRPr lang="ar-SA" dirty="0">
            <a:solidFill>
              <a:sysClr val="windowText" lastClr="000000">
                <a:hueOff val="0"/>
                <a:satOff val="0"/>
                <a:lumOff val="0"/>
                <a:alphaOff val="0"/>
              </a:sysClr>
            </a:solidFill>
            <a:latin typeface="Calibri"/>
            <a:ea typeface="+mn-ea"/>
            <a:cs typeface="Arial"/>
          </a:endParaRPr>
        </a:p>
      </dgm:t>
    </dgm:pt>
    <dgm:pt modelId="{F61FC0F2-40C1-4BAE-9DCD-59848062AE12}" type="parTrans" cxnId="{4B0213E6-4C4B-4C7E-8C70-1A4AA9484380}">
      <dgm:prSet/>
      <dgm:spPr/>
      <dgm:t>
        <a:bodyPr/>
        <a:lstStyle/>
        <a:p>
          <a:pPr rtl="1"/>
          <a:endParaRPr lang="ar-SA"/>
        </a:p>
      </dgm:t>
    </dgm:pt>
    <dgm:pt modelId="{607B3F8E-7A9C-4655-BB23-F07E5678ED34}" type="sibTrans" cxnId="{4B0213E6-4C4B-4C7E-8C70-1A4AA9484380}">
      <dgm:prSet/>
      <dgm:spPr/>
      <dgm:t>
        <a:bodyPr/>
        <a:lstStyle/>
        <a:p>
          <a:pPr rtl="1"/>
          <a:endParaRPr lang="ar-SA"/>
        </a:p>
      </dgm:t>
    </dgm:pt>
    <dgm:pt modelId="{4F7669C8-04B7-4FAB-8858-05A851543CEB}">
      <dgm:prSet phldrT="[Text]"/>
      <dgm:spPr>
        <a:xfrm>
          <a:off x="2309914" y="1885950"/>
          <a:ext cx="3120390" cy="1136392"/>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ar-SA" dirty="0" smtClean="0">
              <a:solidFill>
                <a:sysClr val="windowText" lastClr="000000">
                  <a:hueOff val="0"/>
                  <a:satOff val="0"/>
                  <a:lumOff val="0"/>
                  <a:alphaOff val="0"/>
                </a:sysClr>
              </a:solidFill>
              <a:latin typeface="Calibri"/>
              <a:ea typeface="+mn-ea"/>
              <a:cs typeface="Arial"/>
            </a:rPr>
            <a:t>لكم</a:t>
          </a:r>
          <a:endParaRPr lang="ar-SA" dirty="0">
            <a:solidFill>
              <a:sysClr val="windowText" lastClr="000000">
                <a:hueOff val="0"/>
                <a:satOff val="0"/>
                <a:lumOff val="0"/>
                <a:alphaOff val="0"/>
              </a:sysClr>
            </a:solidFill>
            <a:latin typeface="Calibri"/>
            <a:ea typeface="+mn-ea"/>
            <a:cs typeface="Arial"/>
          </a:endParaRPr>
        </a:p>
      </dgm:t>
    </dgm:pt>
    <dgm:pt modelId="{3C7FF29B-C1FE-4C55-A139-C7B2212FB492}" type="parTrans" cxnId="{0C0C32D7-727A-4EF2-82AE-8BC761D35672}">
      <dgm:prSet/>
      <dgm:spPr/>
      <dgm:t>
        <a:bodyPr/>
        <a:lstStyle/>
        <a:p>
          <a:pPr rtl="1"/>
          <a:endParaRPr lang="ar-SA"/>
        </a:p>
      </dgm:t>
    </dgm:pt>
    <dgm:pt modelId="{081D534A-6B3A-4C1A-9907-F76F095FA0D2}" type="sibTrans" cxnId="{0C0C32D7-727A-4EF2-82AE-8BC761D35672}">
      <dgm:prSet/>
      <dgm:spPr/>
      <dgm:t>
        <a:bodyPr/>
        <a:lstStyle/>
        <a:p>
          <a:pPr rtl="1"/>
          <a:endParaRPr lang="ar-SA"/>
        </a:p>
      </dgm:t>
    </dgm:pt>
    <dgm:pt modelId="{CB1AE95D-6CAD-45D0-8C7D-7227F579F350}">
      <dgm:prSet phldrT="[Text]"/>
      <dgm:spPr>
        <a:xfrm>
          <a:off x="423950" y="3257548"/>
          <a:ext cx="3120390" cy="1136392"/>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ar-SA" dirty="0" smtClean="0">
              <a:solidFill>
                <a:sysClr val="windowText" lastClr="000000">
                  <a:hueOff val="0"/>
                  <a:satOff val="0"/>
                  <a:lumOff val="0"/>
                  <a:alphaOff val="0"/>
                </a:sysClr>
              </a:solidFill>
              <a:latin typeface="Calibri"/>
              <a:ea typeface="+mn-ea"/>
              <a:cs typeface="Arial"/>
            </a:rPr>
            <a:t>حسن الإستماع</a:t>
          </a:r>
          <a:endParaRPr lang="ar-SA" dirty="0">
            <a:solidFill>
              <a:sysClr val="windowText" lastClr="000000">
                <a:hueOff val="0"/>
                <a:satOff val="0"/>
                <a:lumOff val="0"/>
                <a:alphaOff val="0"/>
              </a:sysClr>
            </a:solidFill>
            <a:latin typeface="Calibri"/>
            <a:ea typeface="+mn-ea"/>
            <a:cs typeface="Arial"/>
          </a:endParaRPr>
        </a:p>
      </dgm:t>
    </dgm:pt>
    <dgm:pt modelId="{B6926CCF-0F96-492E-8258-C9BF82759AD1}" type="parTrans" cxnId="{2D7D082D-05A6-4473-BD41-178AB71F35C6}">
      <dgm:prSet/>
      <dgm:spPr/>
      <dgm:t>
        <a:bodyPr/>
        <a:lstStyle/>
        <a:p>
          <a:pPr rtl="1"/>
          <a:endParaRPr lang="ar-SA"/>
        </a:p>
      </dgm:t>
    </dgm:pt>
    <dgm:pt modelId="{7C6BC796-8D19-4D29-BA22-DC147A306EBC}" type="sibTrans" cxnId="{2D7D082D-05A6-4473-BD41-178AB71F35C6}">
      <dgm:prSet/>
      <dgm:spPr/>
      <dgm:t>
        <a:bodyPr/>
        <a:lstStyle/>
        <a:p>
          <a:pPr rtl="1"/>
          <a:endParaRPr lang="ar-SA"/>
        </a:p>
      </dgm:t>
    </dgm:pt>
    <dgm:pt modelId="{E1C8E11A-5AE6-4478-92C3-836810492656}" type="pres">
      <dgm:prSet presAssocID="{ABB96C51-B195-4FDA-B1A0-1B94D80968C5}" presName="compositeShape" presStyleCnt="0">
        <dgm:presLayoutVars>
          <dgm:dir/>
          <dgm:resizeHandles/>
        </dgm:presLayoutVars>
      </dgm:prSet>
      <dgm:spPr/>
    </dgm:pt>
    <dgm:pt modelId="{3DFBC95D-246E-4D3B-AD88-BC20006FCC25}" type="pres">
      <dgm:prSet presAssocID="{ABB96C51-B195-4FDA-B1A0-1B94D80968C5}" presName="pyramid" presStyleLbl="node1" presStyleIdx="0" presStyleCnt="1"/>
      <dgm:spPr>
        <a:xfrm>
          <a:off x="1185385" y="0"/>
          <a:ext cx="4800600" cy="4800600"/>
        </a:xfrm>
        <a:prstGeom prst="triangle">
          <a:avLst/>
        </a:prstGeom>
        <a:solidFill>
          <a:srgbClr val="002060"/>
        </a:solidFill>
        <a:ln w="25400" cap="flat" cmpd="sng" algn="ctr">
          <a:solidFill>
            <a:sysClr val="window" lastClr="FFFFFF">
              <a:hueOff val="0"/>
              <a:satOff val="0"/>
              <a:lumOff val="0"/>
              <a:alphaOff val="0"/>
            </a:sysClr>
          </a:solidFill>
          <a:prstDash val="solid"/>
        </a:ln>
        <a:effectLst/>
      </dgm:spPr>
      <dgm:t>
        <a:bodyPr/>
        <a:lstStyle/>
        <a:p>
          <a:pPr rtl="1"/>
          <a:endParaRPr lang="ar-IQ"/>
        </a:p>
      </dgm:t>
    </dgm:pt>
    <dgm:pt modelId="{D69B5C6B-EBE7-48A9-B11C-CE985BD9B0C2}" type="pres">
      <dgm:prSet presAssocID="{ABB96C51-B195-4FDA-B1A0-1B94D80968C5}" presName="theList" presStyleCnt="0"/>
      <dgm:spPr/>
    </dgm:pt>
    <dgm:pt modelId="{416AA62A-986C-46BD-A068-688F035326B6}" type="pres">
      <dgm:prSet presAssocID="{D18204EA-2008-4E08-9F63-FC62BF233CED}" presName="aNode" presStyleLbl="fgAcc1" presStyleIdx="0" presStyleCnt="3" custLinFactNeighborX="635" custLinFactNeighborY="-27248">
        <dgm:presLayoutVars>
          <dgm:bulletEnabled val="1"/>
        </dgm:presLayoutVars>
      </dgm:prSet>
      <dgm:spPr>
        <a:prstGeom prst="roundRect">
          <a:avLst/>
        </a:prstGeom>
      </dgm:spPr>
      <dgm:t>
        <a:bodyPr/>
        <a:lstStyle/>
        <a:p>
          <a:pPr rtl="1"/>
          <a:endParaRPr lang="ar-SA"/>
        </a:p>
      </dgm:t>
    </dgm:pt>
    <dgm:pt modelId="{AF14E1AF-5B1C-4B80-892A-0695457D6221}" type="pres">
      <dgm:prSet presAssocID="{D18204EA-2008-4E08-9F63-FC62BF233CED}" presName="aSpace" presStyleCnt="0"/>
      <dgm:spPr/>
    </dgm:pt>
    <dgm:pt modelId="{F2A30518-C97D-403F-BEF5-2FC185FC9133}" type="pres">
      <dgm:prSet presAssocID="{4F7669C8-04B7-4FAB-8858-05A851543CEB}" presName="aNode" presStyleLbl="fgAcc1" presStyleIdx="1" presStyleCnt="3" custLinFactNeighborX="-40885" custLinFactNeighborY="87907">
        <dgm:presLayoutVars>
          <dgm:bulletEnabled val="1"/>
        </dgm:presLayoutVars>
      </dgm:prSet>
      <dgm:spPr>
        <a:prstGeom prst="roundRect">
          <a:avLst/>
        </a:prstGeom>
      </dgm:spPr>
      <dgm:t>
        <a:bodyPr/>
        <a:lstStyle/>
        <a:p>
          <a:pPr rtl="1"/>
          <a:endParaRPr lang="ar-SA"/>
        </a:p>
      </dgm:t>
    </dgm:pt>
    <dgm:pt modelId="{6BE17834-F5F1-4C1C-9FAA-623D015DC113}" type="pres">
      <dgm:prSet presAssocID="{4F7669C8-04B7-4FAB-8858-05A851543CEB}" presName="aSpace" presStyleCnt="0"/>
      <dgm:spPr/>
    </dgm:pt>
    <dgm:pt modelId="{9C538E76-1F26-45D8-9070-D121F5059671}" type="pres">
      <dgm:prSet presAssocID="{CB1AE95D-6CAD-45D0-8C7D-7227F579F350}" presName="aNode" presStyleLbl="fgAcc1" presStyleIdx="2" presStyleCnt="3" custLinFactX="-1325" custLinFactY="6686" custLinFactNeighborX="-100000" custLinFactNeighborY="100000">
        <dgm:presLayoutVars>
          <dgm:bulletEnabled val="1"/>
        </dgm:presLayoutVars>
      </dgm:prSet>
      <dgm:spPr>
        <a:prstGeom prst="roundRect">
          <a:avLst/>
        </a:prstGeom>
      </dgm:spPr>
      <dgm:t>
        <a:bodyPr/>
        <a:lstStyle/>
        <a:p>
          <a:pPr rtl="1"/>
          <a:endParaRPr lang="ar-SA"/>
        </a:p>
      </dgm:t>
    </dgm:pt>
    <dgm:pt modelId="{B9974942-8A1E-4B59-9154-2A77B2E4AD21}" type="pres">
      <dgm:prSet presAssocID="{CB1AE95D-6CAD-45D0-8C7D-7227F579F350}" presName="aSpace" presStyleCnt="0"/>
      <dgm:spPr/>
    </dgm:pt>
  </dgm:ptLst>
  <dgm:cxnLst>
    <dgm:cxn modelId="{4B0213E6-4C4B-4C7E-8C70-1A4AA9484380}" srcId="{ABB96C51-B195-4FDA-B1A0-1B94D80968C5}" destId="{D18204EA-2008-4E08-9F63-FC62BF233CED}" srcOrd="0" destOrd="0" parTransId="{F61FC0F2-40C1-4BAE-9DCD-59848062AE12}" sibTransId="{607B3F8E-7A9C-4655-BB23-F07E5678ED34}"/>
    <dgm:cxn modelId="{C96D95BC-59A0-4A71-BD4D-22387FC81259}" type="presOf" srcId="{D18204EA-2008-4E08-9F63-FC62BF233CED}" destId="{416AA62A-986C-46BD-A068-688F035326B6}" srcOrd="0" destOrd="0" presId="urn:microsoft.com/office/officeart/2005/8/layout/pyramid2"/>
    <dgm:cxn modelId="{0C0C32D7-727A-4EF2-82AE-8BC761D35672}" srcId="{ABB96C51-B195-4FDA-B1A0-1B94D80968C5}" destId="{4F7669C8-04B7-4FAB-8858-05A851543CEB}" srcOrd="1" destOrd="0" parTransId="{3C7FF29B-C1FE-4C55-A139-C7B2212FB492}" sibTransId="{081D534A-6B3A-4C1A-9907-F76F095FA0D2}"/>
    <dgm:cxn modelId="{376FBC5E-9279-4C1F-BCEA-F5719A589C25}" type="presOf" srcId="{4F7669C8-04B7-4FAB-8858-05A851543CEB}" destId="{F2A30518-C97D-403F-BEF5-2FC185FC9133}" srcOrd="0" destOrd="0" presId="urn:microsoft.com/office/officeart/2005/8/layout/pyramid2"/>
    <dgm:cxn modelId="{D651ABA5-2647-4F26-BBDF-215F94E527ED}" type="presOf" srcId="{CB1AE95D-6CAD-45D0-8C7D-7227F579F350}" destId="{9C538E76-1F26-45D8-9070-D121F5059671}" srcOrd="0" destOrd="0" presId="urn:microsoft.com/office/officeart/2005/8/layout/pyramid2"/>
    <dgm:cxn modelId="{BE675C36-7D7B-434D-9068-0856DA95FD88}" type="presOf" srcId="{ABB96C51-B195-4FDA-B1A0-1B94D80968C5}" destId="{E1C8E11A-5AE6-4478-92C3-836810492656}" srcOrd="0" destOrd="0" presId="urn:microsoft.com/office/officeart/2005/8/layout/pyramid2"/>
    <dgm:cxn modelId="{2D7D082D-05A6-4473-BD41-178AB71F35C6}" srcId="{ABB96C51-B195-4FDA-B1A0-1B94D80968C5}" destId="{CB1AE95D-6CAD-45D0-8C7D-7227F579F350}" srcOrd="2" destOrd="0" parTransId="{B6926CCF-0F96-492E-8258-C9BF82759AD1}" sibTransId="{7C6BC796-8D19-4D29-BA22-DC147A306EBC}"/>
    <dgm:cxn modelId="{A9D08F5E-0692-4533-882D-CFFA0920F9C5}" type="presParOf" srcId="{E1C8E11A-5AE6-4478-92C3-836810492656}" destId="{3DFBC95D-246E-4D3B-AD88-BC20006FCC25}" srcOrd="0" destOrd="0" presId="urn:microsoft.com/office/officeart/2005/8/layout/pyramid2"/>
    <dgm:cxn modelId="{4577E725-4829-4848-A3F6-37BCD0F6C201}" type="presParOf" srcId="{E1C8E11A-5AE6-4478-92C3-836810492656}" destId="{D69B5C6B-EBE7-48A9-B11C-CE985BD9B0C2}" srcOrd="1" destOrd="0" presId="urn:microsoft.com/office/officeart/2005/8/layout/pyramid2"/>
    <dgm:cxn modelId="{FE5BA211-CC80-4376-B97C-433F70C94CD1}" type="presParOf" srcId="{D69B5C6B-EBE7-48A9-B11C-CE985BD9B0C2}" destId="{416AA62A-986C-46BD-A068-688F035326B6}" srcOrd="0" destOrd="0" presId="urn:microsoft.com/office/officeart/2005/8/layout/pyramid2"/>
    <dgm:cxn modelId="{3E1EA884-559C-48C8-969E-7FEB5C408B03}" type="presParOf" srcId="{D69B5C6B-EBE7-48A9-B11C-CE985BD9B0C2}" destId="{AF14E1AF-5B1C-4B80-892A-0695457D6221}" srcOrd="1" destOrd="0" presId="urn:microsoft.com/office/officeart/2005/8/layout/pyramid2"/>
    <dgm:cxn modelId="{AE48AFA2-10A7-49A0-9F62-4C35A79B6057}" type="presParOf" srcId="{D69B5C6B-EBE7-48A9-B11C-CE985BD9B0C2}" destId="{F2A30518-C97D-403F-BEF5-2FC185FC9133}" srcOrd="2" destOrd="0" presId="urn:microsoft.com/office/officeart/2005/8/layout/pyramid2"/>
    <dgm:cxn modelId="{BBC5E3A4-2A14-4B03-A37E-566E1CF05995}" type="presParOf" srcId="{D69B5C6B-EBE7-48A9-B11C-CE985BD9B0C2}" destId="{6BE17834-F5F1-4C1C-9FAA-623D015DC113}" srcOrd="3" destOrd="0" presId="urn:microsoft.com/office/officeart/2005/8/layout/pyramid2"/>
    <dgm:cxn modelId="{05A8DD1B-6C49-4C6E-AF98-28E95834F907}" type="presParOf" srcId="{D69B5C6B-EBE7-48A9-B11C-CE985BD9B0C2}" destId="{9C538E76-1F26-45D8-9070-D121F5059671}" srcOrd="4" destOrd="0" presId="urn:microsoft.com/office/officeart/2005/8/layout/pyramid2"/>
    <dgm:cxn modelId="{D01AEE71-0EC3-458B-9943-92FD1DE57758}" type="presParOf" srcId="{D69B5C6B-EBE7-48A9-B11C-CE985BD9B0C2}" destId="{B9974942-8A1E-4B59-9154-2A77B2E4AD2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BC95D-246E-4D3B-AD88-BC20006FCC25}">
      <dsp:nvSpPr>
        <dsp:cNvPr id="0" name=""/>
        <dsp:cNvSpPr/>
      </dsp:nvSpPr>
      <dsp:spPr>
        <a:xfrm>
          <a:off x="1185385" y="0"/>
          <a:ext cx="4800600" cy="4800600"/>
        </a:xfrm>
        <a:prstGeom prst="triangle">
          <a:avLst/>
        </a:prstGeom>
        <a:solidFill>
          <a:srgbClr val="00206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416AA62A-986C-46BD-A068-688F035326B6}">
      <dsp:nvSpPr>
        <dsp:cNvPr id="0" name=""/>
        <dsp:cNvSpPr/>
      </dsp:nvSpPr>
      <dsp:spPr>
        <a:xfrm>
          <a:off x="3605500" y="443932"/>
          <a:ext cx="3120390" cy="1136392"/>
        </a:xfrm>
        <a:prstGeom prst="round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sysClr val="windowText" lastClr="000000">
                  <a:hueOff val="0"/>
                  <a:satOff val="0"/>
                  <a:lumOff val="0"/>
                  <a:alphaOff val="0"/>
                </a:sysClr>
              </a:solidFill>
              <a:latin typeface="Calibri"/>
              <a:ea typeface="+mn-ea"/>
              <a:cs typeface="Arial"/>
            </a:rPr>
            <a:t>اشكر</a:t>
          </a:r>
          <a:endParaRPr lang="ar-SA" sz="4500" kern="1200" dirty="0">
            <a:solidFill>
              <a:sysClr val="windowText" lastClr="000000">
                <a:hueOff val="0"/>
                <a:satOff val="0"/>
                <a:lumOff val="0"/>
                <a:alphaOff val="0"/>
              </a:sysClr>
            </a:solidFill>
            <a:latin typeface="Calibri"/>
            <a:ea typeface="+mn-ea"/>
            <a:cs typeface="Arial"/>
          </a:endParaRPr>
        </a:p>
      </dsp:txBody>
      <dsp:txXfrm>
        <a:off x="3660974" y="499406"/>
        <a:ext cx="3009442" cy="1025444"/>
      </dsp:txXfrm>
    </dsp:sp>
    <dsp:sp modelId="{F2A30518-C97D-403F-BEF5-2FC185FC9133}">
      <dsp:nvSpPr>
        <dsp:cNvPr id="0" name=""/>
        <dsp:cNvSpPr/>
      </dsp:nvSpPr>
      <dsp:spPr>
        <a:xfrm>
          <a:off x="2309914" y="1885950"/>
          <a:ext cx="3120390" cy="1136392"/>
        </a:xfrm>
        <a:prstGeom prst="round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sysClr val="windowText" lastClr="000000">
                  <a:hueOff val="0"/>
                  <a:satOff val="0"/>
                  <a:lumOff val="0"/>
                  <a:alphaOff val="0"/>
                </a:sysClr>
              </a:solidFill>
              <a:latin typeface="Calibri"/>
              <a:ea typeface="+mn-ea"/>
              <a:cs typeface="Arial"/>
            </a:rPr>
            <a:t>لكم</a:t>
          </a:r>
          <a:endParaRPr lang="ar-SA" sz="4500" kern="1200" dirty="0">
            <a:solidFill>
              <a:sysClr val="windowText" lastClr="000000">
                <a:hueOff val="0"/>
                <a:satOff val="0"/>
                <a:lumOff val="0"/>
                <a:alphaOff val="0"/>
              </a:sysClr>
            </a:solidFill>
            <a:latin typeface="Calibri"/>
            <a:ea typeface="+mn-ea"/>
            <a:cs typeface="Arial"/>
          </a:endParaRPr>
        </a:p>
      </dsp:txBody>
      <dsp:txXfrm>
        <a:off x="2365388" y="1941424"/>
        <a:ext cx="3009442" cy="1025444"/>
      </dsp:txXfrm>
    </dsp:sp>
    <dsp:sp modelId="{9C538E76-1F26-45D8-9070-D121F5059671}">
      <dsp:nvSpPr>
        <dsp:cNvPr id="0" name=""/>
        <dsp:cNvSpPr/>
      </dsp:nvSpPr>
      <dsp:spPr>
        <a:xfrm>
          <a:off x="423950" y="3257548"/>
          <a:ext cx="3120390" cy="1136392"/>
        </a:xfrm>
        <a:prstGeom prst="round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sysClr val="windowText" lastClr="000000">
                  <a:hueOff val="0"/>
                  <a:satOff val="0"/>
                  <a:lumOff val="0"/>
                  <a:alphaOff val="0"/>
                </a:sysClr>
              </a:solidFill>
              <a:latin typeface="Calibri"/>
              <a:ea typeface="+mn-ea"/>
              <a:cs typeface="Arial"/>
            </a:rPr>
            <a:t>حسن الإستماع</a:t>
          </a:r>
          <a:endParaRPr lang="ar-SA" sz="4500" kern="1200" dirty="0">
            <a:solidFill>
              <a:sysClr val="windowText" lastClr="000000">
                <a:hueOff val="0"/>
                <a:satOff val="0"/>
                <a:lumOff val="0"/>
                <a:alphaOff val="0"/>
              </a:sysClr>
            </a:solidFill>
            <a:latin typeface="Calibri"/>
            <a:ea typeface="+mn-ea"/>
            <a:cs typeface="Arial"/>
          </a:endParaRPr>
        </a:p>
      </dsp:txBody>
      <dsp:txXfrm>
        <a:off x="479424" y="3313022"/>
        <a:ext cx="3009442" cy="102544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B10CAF6C-1D5A-40B4-A5FF-A1493DDC03B0}" type="datetimeFigureOut">
              <a:rPr lang="ar-IQ" smtClean="0"/>
              <a:t>21/02/1443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10CAF6C-1D5A-40B4-A5FF-A1493DDC03B0}" type="datetimeFigureOut">
              <a:rPr lang="ar-IQ" smtClean="0"/>
              <a:t>21/02/1443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10CAF6C-1D5A-40B4-A5FF-A1493DDC03B0}" type="datetimeFigureOut">
              <a:rPr lang="ar-IQ" smtClean="0"/>
              <a:t>21/02/1443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CAF6C-1D5A-40B4-A5FF-A1493DDC03B0}" type="datetimeFigureOut">
              <a:rPr lang="ar-IQ" smtClean="0"/>
              <a:t>21/02/1443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10CAF6C-1D5A-40B4-A5FF-A1493DDC03B0}" type="datetimeFigureOut">
              <a:rPr lang="ar-IQ" smtClean="0"/>
              <a:t>21/02/1443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10CAF6C-1D5A-40B4-A5FF-A1493DDC03B0}" type="datetimeFigureOut">
              <a:rPr lang="ar-IQ" smtClean="0"/>
              <a:t>21/02/1443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10CAF6C-1D5A-40B4-A5FF-A1493DDC03B0}" type="datetimeFigureOut">
              <a:rPr lang="ar-IQ" smtClean="0"/>
              <a:t>21/02/1443</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253D0F7-6F7E-48DE-B7EA-FC0386EC29AF}"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188640"/>
            <a:ext cx="8136904" cy="6120680"/>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ctr"/>
            <a:r>
              <a:rPr lang="ar-IQ" sz="2000" dirty="0" smtClean="0">
                <a:solidFill>
                  <a:schemeClr val="bg1"/>
                </a:solidFill>
              </a:rPr>
              <a:t>المرحلة الثانية </a:t>
            </a:r>
          </a:p>
          <a:p>
            <a:pPr algn="ctr"/>
            <a:r>
              <a:rPr lang="ar-IQ" sz="2000" dirty="0" smtClean="0">
                <a:solidFill>
                  <a:schemeClr val="bg1"/>
                </a:solidFill>
              </a:rPr>
              <a:t>قسم الادارة الصناعية </a:t>
            </a:r>
          </a:p>
          <a:p>
            <a:pPr algn="ctr"/>
            <a:r>
              <a:rPr lang="ar-IQ" sz="2000" dirty="0" smtClean="0">
                <a:solidFill>
                  <a:schemeClr val="bg1"/>
                </a:solidFill>
              </a:rPr>
              <a:t>كلية الادارة والاقتصاد</a:t>
            </a:r>
          </a:p>
          <a:p>
            <a:pPr algn="ctr"/>
            <a:r>
              <a:rPr lang="ar-IQ" sz="2000" dirty="0" smtClean="0">
                <a:solidFill>
                  <a:schemeClr val="bg1"/>
                </a:solidFill>
              </a:rPr>
              <a:t>جامعة الموصل </a:t>
            </a:r>
          </a:p>
          <a:p>
            <a:pPr algn="ctr"/>
            <a:r>
              <a:rPr lang="ar-IQ" sz="3600" dirty="0" smtClean="0">
                <a:solidFill>
                  <a:srgbClr val="FF0000"/>
                </a:solidFill>
              </a:rPr>
              <a:t>عنوان المحاضرة</a:t>
            </a:r>
          </a:p>
          <a:p>
            <a:pPr algn="ctr"/>
            <a:r>
              <a:rPr lang="ar-IQ" sz="3600" dirty="0" smtClean="0">
                <a:solidFill>
                  <a:srgbClr val="FF0000"/>
                </a:solidFill>
              </a:rPr>
              <a:t>التفريز</a:t>
            </a:r>
          </a:p>
          <a:p>
            <a:pPr algn="ctr"/>
            <a:endParaRPr lang="ar-IQ" sz="2000" dirty="0">
              <a:solidFill>
                <a:srgbClr val="FF0000"/>
              </a:solidFill>
            </a:endParaRPr>
          </a:p>
          <a:p>
            <a:pPr algn="ctr"/>
            <a:endParaRPr lang="ar-IQ" sz="2000" dirty="0" smtClean="0">
              <a:solidFill>
                <a:srgbClr val="FF0000"/>
              </a:solidFill>
            </a:endParaRPr>
          </a:p>
          <a:p>
            <a:pPr algn="r"/>
            <a:endParaRPr lang="ar-IQ" sz="2000" dirty="0" smtClean="0">
              <a:solidFill>
                <a:srgbClr val="FF0000"/>
              </a:solidFill>
            </a:endParaRPr>
          </a:p>
          <a:p>
            <a:pPr algn="r"/>
            <a:endParaRPr lang="ar-IQ" sz="2000" dirty="0">
              <a:solidFill>
                <a:srgbClr val="FF0000"/>
              </a:solidFill>
            </a:endParaRPr>
          </a:p>
          <a:p>
            <a:pPr algn="r"/>
            <a:r>
              <a:rPr lang="ar-IQ" sz="2000" dirty="0" smtClean="0">
                <a:solidFill>
                  <a:schemeClr val="bg1"/>
                </a:solidFill>
              </a:rPr>
              <a:t>م. بشار عزالدين السماك </a:t>
            </a:r>
          </a:p>
          <a:p>
            <a:pPr algn="r"/>
            <a:r>
              <a:rPr lang="ar-IQ" sz="2000" dirty="0" smtClean="0">
                <a:solidFill>
                  <a:schemeClr val="bg1"/>
                </a:solidFill>
              </a:rPr>
              <a:t>قسم الادارة الصناعية </a:t>
            </a:r>
          </a:p>
          <a:p>
            <a:pPr algn="r"/>
            <a:r>
              <a:rPr lang="ar-IQ" sz="2000" dirty="0" smtClean="0">
                <a:solidFill>
                  <a:schemeClr val="bg1"/>
                </a:solidFill>
              </a:rPr>
              <a:t>كلية الادارة والاقتصاد </a:t>
            </a:r>
          </a:p>
          <a:p>
            <a:pPr algn="r"/>
            <a:r>
              <a:rPr lang="ar-IQ" sz="2000" dirty="0" smtClean="0">
                <a:solidFill>
                  <a:schemeClr val="bg1"/>
                </a:solidFill>
              </a:rPr>
              <a:t>جامعة الموصل </a:t>
            </a:r>
            <a:endParaRPr lang="ar-IQ" sz="2000" dirty="0">
              <a:solidFill>
                <a:schemeClr val="bg1"/>
              </a:solidFill>
            </a:endParaRPr>
          </a:p>
        </p:txBody>
      </p:sp>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58236" y="2036710"/>
            <a:ext cx="1706076" cy="2016224"/>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57834"/>
            <a:ext cx="2076088" cy="1476829"/>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451866"/>
            <a:ext cx="1384826" cy="1135098"/>
          </a:xfrm>
          <a:prstGeom prst="rect">
            <a:avLst/>
          </a:prstGeom>
        </p:spPr>
      </p:pic>
      <p:pic>
        <p:nvPicPr>
          <p:cNvPr id="6" name="صورة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95737" y="363323"/>
            <a:ext cx="1368152" cy="1165097"/>
          </a:xfrm>
          <a:prstGeom prst="rect">
            <a:avLst/>
          </a:prstGeom>
        </p:spPr>
      </p:pic>
    </p:spTree>
    <p:extLst>
      <p:ext uri="{BB962C8B-B14F-4D97-AF65-F5344CB8AC3E}">
        <p14:creationId xmlns:p14="http://schemas.microsoft.com/office/powerpoint/2010/main" val="3371234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72570" y="1628800"/>
            <a:ext cx="8280920" cy="3312368"/>
          </a:xfrm>
          <a:prstGeom prst="rect">
            <a:avLst/>
          </a:prstGeom>
        </p:spPr>
        <p:style>
          <a:lnRef idx="2">
            <a:schemeClr val="accent4"/>
          </a:lnRef>
          <a:fillRef idx="1">
            <a:schemeClr val="lt1"/>
          </a:fillRef>
          <a:effectRef idx="0">
            <a:schemeClr val="accent4"/>
          </a:effectRef>
          <a:fontRef idx="minor">
            <a:schemeClr val="dk1"/>
          </a:fontRef>
        </p:style>
        <p:txBody>
          <a:bodyPr>
            <a:noAutofit/>
          </a:bodyPr>
          <a:lst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9pPr>
          </a:lstStyle>
          <a:p>
            <a:pPr marL="0" indent="0" algn="just">
              <a:buNone/>
            </a:pPr>
            <a:r>
              <a:rPr lang="ar-SA" sz="4000" b="1" dirty="0">
                <a:solidFill>
                  <a:srgbClr val="002060"/>
                </a:solidFill>
                <a:latin typeface="Times New Roman"/>
                <a:ea typeface="Times New Roman"/>
                <a:cs typeface="Simplified Arabic"/>
              </a:rPr>
              <a:t>الحامل العلوي :</a:t>
            </a:r>
            <a:endParaRPr lang="en-US" sz="3600" dirty="0">
              <a:solidFill>
                <a:srgbClr val="002060"/>
              </a:solidFill>
              <a:latin typeface="Times New Roman"/>
              <a:ea typeface="Times New Roman"/>
            </a:endParaRPr>
          </a:p>
          <a:p>
            <a:pPr marL="0" indent="0" algn="just">
              <a:buNone/>
            </a:pPr>
            <a:r>
              <a:rPr lang="ar-SA" sz="4000" dirty="0">
                <a:solidFill>
                  <a:srgbClr val="000000"/>
                </a:solidFill>
                <a:latin typeface="Times New Roman"/>
                <a:ea typeface="Times New Roman"/>
                <a:cs typeface="Simplified Arabic"/>
              </a:rPr>
              <a:t>ووظيفته سناد شياق التفريز بواسطة المحملين الأماميين .</a:t>
            </a:r>
            <a:endParaRPr lang="en-US" sz="3600" dirty="0">
              <a:effectLst/>
              <a:latin typeface="Times New Roman"/>
              <a:ea typeface="Times New Roman"/>
            </a:endParaRPr>
          </a:p>
        </p:txBody>
      </p:sp>
    </p:spTree>
    <p:extLst>
      <p:ext uri="{BB962C8B-B14F-4D97-AF65-F5344CB8AC3E}">
        <p14:creationId xmlns:p14="http://schemas.microsoft.com/office/powerpoint/2010/main" val="1219761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3"/>
          <p:cNvGraphicFramePr>
            <a:graphicFrameLocks/>
          </p:cNvGraphicFramePr>
          <p:nvPr>
            <p:extLst>
              <p:ext uri="{D42A27DB-BD31-4B8C-83A1-F6EECF244321}">
                <p14:modId xmlns:p14="http://schemas.microsoft.com/office/powerpoint/2010/main" val="3794814468"/>
              </p:ext>
            </p:extLst>
          </p:nvPr>
        </p:nvGraphicFramePr>
        <p:xfrm>
          <a:off x="1042988" y="1508720"/>
          <a:ext cx="7891462"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7691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332656"/>
            <a:ext cx="8856984" cy="5256584"/>
          </a:xfrm>
        </p:spPr>
        <p:style>
          <a:lnRef idx="2">
            <a:schemeClr val="accent4"/>
          </a:lnRef>
          <a:fillRef idx="1">
            <a:schemeClr val="lt1"/>
          </a:fillRef>
          <a:effectRef idx="0">
            <a:schemeClr val="accent4"/>
          </a:effectRef>
          <a:fontRef idx="minor">
            <a:schemeClr val="dk1"/>
          </a:fontRef>
        </p:style>
        <p:txBody>
          <a:bodyPr>
            <a:noAutofit/>
          </a:bodyPr>
          <a:lstStyle/>
          <a:p>
            <a:pPr algn="just"/>
            <a:r>
              <a:rPr lang="ar-SA" sz="4000" b="1" dirty="0" smtClean="0">
                <a:solidFill>
                  <a:srgbClr val="FF0000"/>
                </a:solidFill>
                <a:latin typeface="Simplified Arabic" pitchFamily="18" charset="-78"/>
                <a:ea typeface="Times New Roman"/>
                <a:cs typeface="Simplified Arabic" pitchFamily="18" charset="-78"/>
              </a:rPr>
              <a:t>التفريز </a:t>
            </a:r>
            <a:r>
              <a:rPr lang="ar-SA" sz="4000" b="1" dirty="0">
                <a:solidFill>
                  <a:srgbClr val="FF0000"/>
                </a:solidFill>
                <a:latin typeface="Simplified Arabic" pitchFamily="18" charset="-78"/>
                <a:ea typeface="Times New Roman"/>
                <a:cs typeface="Simplified Arabic" pitchFamily="18" charset="-78"/>
              </a:rPr>
              <a:t>:</a:t>
            </a:r>
            <a:endParaRPr lang="en-US" sz="4000" dirty="0">
              <a:solidFill>
                <a:srgbClr val="FF0000"/>
              </a:solidFill>
              <a:latin typeface="Simplified Arabic" pitchFamily="18" charset="-78"/>
              <a:ea typeface="Times New Roman"/>
              <a:cs typeface="Simplified Arabic" pitchFamily="18" charset="-78"/>
            </a:endParaRPr>
          </a:p>
          <a:p>
            <a:pPr algn="just"/>
            <a:r>
              <a:rPr lang="ar-SA" sz="4000" dirty="0" smtClean="0">
                <a:solidFill>
                  <a:srgbClr val="000000"/>
                </a:solidFill>
                <a:latin typeface="Simplified Arabic" pitchFamily="18" charset="-78"/>
                <a:ea typeface="Times New Roman"/>
                <a:cs typeface="Simplified Arabic" pitchFamily="18" charset="-78"/>
              </a:rPr>
              <a:t>التفريز </a:t>
            </a:r>
            <a:r>
              <a:rPr lang="ar-SA" sz="4000" dirty="0">
                <a:solidFill>
                  <a:srgbClr val="000000"/>
                </a:solidFill>
                <a:latin typeface="Simplified Arabic" pitchFamily="18" charset="-78"/>
                <a:ea typeface="Times New Roman"/>
                <a:cs typeface="Simplified Arabic" pitchFamily="18" charset="-78"/>
              </a:rPr>
              <a:t>هي أحد أساليب قطع المعادن , وفيه يتم تشغيل الأسطح بالات ذات حدود طرفية متعددة يطلق عليها اسم سكاكين التفريز ويتشابه شكل السين الواحد بسكاكين التفريز مع شكل الآله للحد، الواحد، وتتميز عملية التفريز بإنها تتم بصورة متقطعة. مما يسمح بتبريد ۔ أسنان السكينة بشكل جيد، عندما لا يكون في شوط القطع. </a:t>
            </a:r>
            <a:endParaRPr lang="en-US" sz="4000" dirty="0">
              <a:effectLst/>
              <a:latin typeface="Simplified Arabic" pitchFamily="18" charset="-78"/>
              <a:ea typeface="Times New Roman"/>
              <a:cs typeface="Simplified Arabic" pitchFamily="18" charset="-78"/>
            </a:endParaRPr>
          </a:p>
        </p:txBody>
      </p:sp>
    </p:spTree>
    <p:extLst>
      <p:ext uri="{BB962C8B-B14F-4D97-AF65-F5344CB8AC3E}">
        <p14:creationId xmlns:p14="http://schemas.microsoft.com/office/powerpoint/2010/main" val="2127448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1556792"/>
            <a:ext cx="8280920" cy="3528392"/>
          </a:xfrm>
        </p:spPr>
        <p:style>
          <a:lnRef idx="2">
            <a:schemeClr val="accent4"/>
          </a:lnRef>
          <a:fillRef idx="1">
            <a:schemeClr val="lt1"/>
          </a:fillRef>
          <a:effectRef idx="0">
            <a:schemeClr val="accent4"/>
          </a:effectRef>
          <a:fontRef idx="minor">
            <a:schemeClr val="dk1"/>
          </a:fontRef>
        </p:style>
        <p:txBody>
          <a:bodyPr>
            <a:noAutofit/>
          </a:bodyPr>
          <a:lstStyle/>
          <a:p>
            <a:pPr algn="just"/>
            <a:r>
              <a:rPr lang="ar-SA" sz="4000" dirty="0" smtClean="0">
                <a:solidFill>
                  <a:srgbClr val="000000"/>
                </a:solidFill>
                <a:latin typeface="Simplified Arabic" pitchFamily="18" charset="-78"/>
                <a:ea typeface="Times New Roman"/>
                <a:cs typeface="Simplified Arabic" pitchFamily="18" charset="-78"/>
              </a:rPr>
              <a:t>ويؤدي </a:t>
            </a:r>
            <a:r>
              <a:rPr lang="ar-SA" sz="4000" dirty="0">
                <a:solidFill>
                  <a:srgbClr val="000000"/>
                </a:solidFill>
                <a:latin typeface="Simplified Arabic" pitchFamily="18" charset="-78"/>
                <a:ea typeface="Times New Roman"/>
                <a:cs typeface="Simplified Arabic" pitchFamily="18" charset="-78"/>
              </a:rPr>
              <a:t>إلى التقليل من تأثير الأسنان بالحرارة المتولدة أثناء القطع . ومن الناحية الأخرى فإن تلامس المقطع يجعل عملية القطع غير منتظمة كل فترة في الشغلة وغير مسلسلة بعكس الحال في عملية الخراطة . </a:t>
            </a:r>
            <a:endParaRPr lang="en-US" sz="4000" dirty="0">
              <a:effectLst/>
              <a:latin typeface="Simplified Arabic" pitchFamily="18" charset="-78"/>
              <a:ea typeface="Times New Roman"/>
              <a:cs typeface="Simplified Arabic" pitchFamily="18" charset="-78"/>
            </a:endParaRPr>
          </a:p>
        </p:txBody>
      </p:sp>
    </p:spTree>
    <p:extLst>
      <p:ext uri="{BB962C8B-B14F-4D97-AF65-F5344CB8AC3E}">
        <p14:creationId xmlns:p14="http://schemas.microsoft.com/office/powerpoint/2010/main" val="2555919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305272"/>
            <a:ext cx="8352928" cy="6292080"/>
          </a:xfrm>
        </p:spPr>
        <p:style>
          <a:lnRef idx="2">
            <a:schemeClr val="accent4"/>
          </a:lnRef>
          <a:fillRef idx="1">
            <a:schemeClr val="lt1"/>
          </a:fillRef>
          <a:effectRef idx="0">
            <a:schemeClr val="accent4"/>
          </a:effectRef>
          <a:fontRef idx="minor">
            <a:schemeClr val="dk1"/>
          </a:fontRef>
        </p:style>
        <p:txBody>
          <a:bodyPr>
            <a:noAutofit/>
          </a:bodyPr>
          <a:lstStyle/>
          <a:p>
            <a:pPr algn="just"/>
            <a:r>
              <a:rPr lang="ar-SA" sz="4000" b="1" dirty="0">
                <a:solidFill>
                  <a:srgbClr val="FF0000"/>
                </a:solidFill>
                <a:latin typeface="Times New Roman"/>
                <a:ea typeface="Times New Roman"/>
                <a:cs typeface="Simplified Arabic"/>
              </a:rPr>
              <a:t>آلات التفريز</a:t>
            </a:r>
            <a:endParaRPr lang="en-US" sz="3600" dirty="0">
              <a:solidFill>
                <a:srgbClr val="FF0000"/>
              </a:solidFill>
              <a:latin typeface="Times New Roman"/>
              <a:ea typeface="Times New Roman"/>
            </a:endParaRPr>
          </a:p>
          <a:p>
            <a:pPr algn="just"/>
            <a:r>
              <a:rPr lang="ar-SA" sz="4000" dirty="0">
                <a:solidFill>
                  <a:srgbClr val="000000"/>
                </a:solidFill>
                <a:latin typeface="Times New Roman"/>
                <a:ea typeface="Times New Roman"/>
                <a:cs typeface="Simplified Arabic"/>
              </a:rPr>
              <a:t>تستخدم هذه الآلات للإنتاج المفرد للمشغولات الصغيرة وبالتحكم التتابعي المبرمج وتنتج الات التفريز الأسطح العدالة والمائلة و المجاري المستقيمة ، الغنفارية. شكل حرف </a:t>
            </a:r>
            <a:r>
              <a:rPr lang="en-US" sz="4000" dirty="0">
                <a:solidFill>
                  <a:srgbClr val="000000"/>
                </a:solidFill>
                <a:latin typeface="Simplified Arabic"/>
                <a:ea typeface="Times New Roman"/>
              </a:rPr>
              <a:t>T</a:t>
            </a:r>
            <a:r>
              <a:rPr lang="ar-SA" sz="4000" dirty="0">
                <a:solidFill>
                  <a:srgbClr val="000000"/>
                </a:solidFill>
                <a:latin typeface="Times New Roman"/>
                <a:ea typeface="Times New Roman"/>
                <a:cs typeface="Simplified Arabic"/>
              </a:rPr>
              <a:t>. فتح الأخاديد، فتح مجاري الخوابير العدالة و القمرية و تفتيح أسنان التروس بأنواعها والجريدة المسننة وآلات التشكيل بالنسخ وخلافها. هذا وتتشابه جميع آلات التفريز من حيث تركيبها الأساسي الشكل رقم (1).</a:t>
            </a:r>
            <a:endParaRPr lang="en-US" sz="3600" dirty="0">
              <a:effectLst/>
              <a:latin typeface="Times New Roman"/>
              <a:ea typeface="Times New Roman"/>
            </a:endParaRPr>
          </a:p>
        </p:txBody>
      </p:sp>
    </p:spTree>
    <p:extLst>
      <p:ext uri="{BB962C8B-B14F-4D97-AF65-F5344CB8AC3E}">
        <p14:creationId xmlns:p14="http://schemas.microsoft.com/office/powerpoint/2010/main" val="3923228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7920880" cy="5472607"/>
          </a:xfrm>
          <a:prstGeom prst="rect">
            <a:avLst/>
          </a:prstGeom>
          <a:noFill/>
          <a:ln>
            <a:noFill/>
          </a:ln>
        </p:spPr>
      </p:pic>
      <p:sp>
        <p:nvSpPr>
          <p:cNvPr id="3" name="مربع نص 2"/>
          <p:cNvSpPr txBox="1"/>
          <p:nvPr/>
        </p:nvSpPr>
        <p:spPr>
          <a:xfrm>
            <a:off x="2320304" y="6237312"/>
            <a:ext cx="3763864" cy="369332"/>
          </a:xfrm>
          <a:prstGeom prst="rect">
            <a:avLst/>
          </a:prstGeom>
          <a:noFill/>
        </p:spPr>
        <p:txBody>
          <a:bodyPr wrap="square" rtlCol="1">
            <a:spAutoFit/>
          </a:bodyPr>
          <a:lstStyle/>
          <a:p>
            <a:r>
              <a:rPr lang="ar-IQ" dirty="0"/>
              <a:t>الشكل (1)الشكل الاساسي لالات التفريز</a:t>
            </a:r>
          </a:p>
        </p:txBody>
      </p:sp>
    </p:spTree>
    <p:extLst>
      <p:ext uri="{BB962C8B-B14F-4D97-AF65-F5344CB8AC3E}">
        <p14:creationId xmlns:p14="http://schemas.microsoft.com/office/powerpoint/2010/main" val="1101577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95536" y="332656"/>
            <a:ext cx="8280920" cy="5904656"/>
          </a:xfrm>
          <a:prstGeom prst="rect">
            <a:avLst/>
          </a:prstGeom>
        </p:spPr>
        <p:style>
          <a:lnRef idx="2">
            <a:schemeClr val="accent4"/>
          </a:lnRef>
          <a:fillRef idx="1">
            <a:schemeClr val="lt1"/>
          </a:fillRef>
          <a:effectRef idx="0">
            <a:schemeClr val="accent4"/>
          </a:effectRef>
          <a:fontRef idx="minor">
            <a:schemeClr val="dk1"/>
          </a:fontRef>
        </p:style>
        <p:txBody>
          <a:bodyPr>
            <a:noAutofit/>
          </a:bodyPr>
          <a:lst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9pPr>
          </a:lstStyle>
          <a:p>
            <a:pPr marL="0" indent="0" algn="just">
              <a:buNone/>
            </a:pPr>
            <a:r>
              <a:rPr lang="ar-SA" sz="4000" b="1" dirty="0">
                <a:solidFill>
                  <a:srgbClr val="FF0000"/>
                </a:solidFill>
                <a:latin typeface="Times New Roman"/>
                <a:ea typeface="Times New Roman"/>
                <a:cs typeface="Simplified Arabic"/>
              </a:rPr>
              <a:t>التركيب الأساسي</a:t>
            </a:r>
            <a:endParaRPr lang="en-US" sz="3600" dirty="0">
              <a:solidFill>
                <a:srgbClr val="FF0000"/>
              </a:solidFill>
              <a:latin typeface="Times New Roman"/>
              <a:ea typeface="Times New Roman"/>
            </a:endParaRPr>
          </a:p>
          <a:p>
            <a:pPr marL="0" indent="0" algn="just">
              <a:buNone/>
            </a:pPr>
            <a:r>
              <a:rPr lang="ar-SA" sz="4000" b="1" dirty="0">
                <a:solidFill>
                  <a:srgbClr val="002060"/>
                </a:solidFill>
                <a:latin typeface="Times New Roman"/>
                <a:ea typeface="Times New Roman"/>
                <a:cs typeface="Simplified Arabic"/>
              </a:rPr>
              <a:t>الهيكل:</a:t>
            </a:r>
            <a:endParaRPr lang="en-US" sz="3600" dirty="0">
              <a:solidFill>
                <a:srgbClr val="002060"/>
              </a:solidFill>
              <a:latin typeface="Times New Roman"/>
              <a:ea typeface="Times New Roman"/>
            </a:endParaRPr>
          </a:p>
          <a:p>
            <a:pPr marL="0" indent="0" algn="just">
              <a:buNone/>
            </a:pPr>
            <a:r>
              <a:rPr lang="ar-SA" sz="4000" dirty="0">
                <a:solidFill>
                  <a:srgbClr val="000000"/>
                </a:solidFill>
                <a:latin typeface="Times New Roman"/>
                <a:ea typeface="Times New Roman"/>
                <a:cs typeface="Simplified Arabic"/>
              </a:rPr>
              <a:t>يحمل جميع أجزاء الآلة مثل الركبة و المنزلقة المستعرضة والطاولة والمحرك الرئيسيي والسيور الناقلة للحركة وتعاشيق الإدارة الرئيسية و عمود التفريز والحامل (الساند) العلوي مع المحمل الأمامي وصندوق تروس التغذية. وغالبا ما تكون تعاشيق الإدارة الرئيسية من نوع التروس الإنزلاقية مختلفة السرعات.</a:t>
            </a:r>
            <a:endParaRPr lang="en-US" sz="3600" dirty="0">
              <a:effectLst/>
              <a:latin typeface="Times New Roman"/>
              <a:ea typeface="Times New Roman"/>
            </a:endParaRPr>
          </a:p>
        </p:txBody>
      </p:sp>
    </p:spTree>
    <p:extLst>
      <p:ext uri="{BB962C8B-B14F-4D97-AF65-F5344CB8AC3E}">
        <p14:creationId xmlns:p14="http://schemas.microsoft.com/office/powerpoint/2010/main" val="4059324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95536" y="332656"/>
            <a:ext cx="8280920" cy="5904656"/>
          </a:xfrm>
          <a:prstGeom prst="rect">
            <a:avLst/>
          </a:prstGeom>
        </p:spPr>
        <p:style>
          <a:lnRef idx="2">
            <a:schemeClr val="accent4"/>
          </a:lnRef>
          <a:fillRef idx="1">
            <a:schemeClr val="lt1"/>
          </a:fillRef>
          <a:effectRef idx="0">
            <a:schemeClr val="accent4"/>
          </a:effectRef>
          <a:fontRef idx="minor">
            <a:schemeClr val="dk1"/>
          </a:fontRef>
        </p:style>
        <p:txBody>
          <a:bodyPr>
            <a:noAutofit/>
          </a:bodyPr>
          <a:lst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9pPr>
          </a:lstStyle>
          <a:p>
            <a:pPr marL="0" indent="0" algn="just">
              <a:buNone/>
            </a:pPr>
            <a:r>
              <a:rPr lang="ar-SA" sz="4000" b="1" dirty="0">
                <a:solidFill>
                  <a:srgbClr val="002060"/>
                </a:solidFill>
                <a:latin typeface="Times New Roman"/>
                <a:ea typeface="Times New Roman"/>
                <a:cs typeface="Simplified Arabic"/>
              </a:rPr>
              <a:t>الركبة أو العربة :</a:t>
            </a:r>
            <a:endParaRPr lang="en-US" sz="3600" dirty="0">
              <a:solidFill>
                <a:srgbClr val="002060"/>
              </a:solidFill>
              <a:latin typeface="Times New Roman"/>
              <a:ea typeface="Times New Roman"/>
            </a:endParaRPr>
          </a:p>
          <a:p>
            <a:pPr marL="0" indent="0" algn="just">
              <a:buNone/>
            </a:pPr>
            <a:r>
              <a:rPr lang="ar-SA" sz="4000" dirty="0">
                <a:solidFill>
                  <a:srgbClr val="000000"/>
                </a:solidFill>
                <a:latin typeface="Times New Roman"/>
                <a:ea typeface="Times New Roman"/>
                <a:cs typeface="Simplified Arabic"/>
              </a:rPr>
              <a:t>وتصنع من حديد الزهر ويمكن تحريكها رأسيا على الهيكل بواسطة مجاري غنفارية . وهي تحمل المنزلقة المستعرضة. وتوجد بداخلها تروس حركة التغذية ويثبت محرك التغذية خارج الركبة في جميع آلات التفريز الحديثة ويكون لتعاشيق التغذية حتى 24 درجة تسمح بسرعات تغذية تتراوح من 10 مليمترات بالدقيقة إلى 1000 مليمتر بالدقيقة.</a:t>
            </a:r>
            <a:endParaRPr lang="en-US" sz="3600" dirty="0">
              <a:effectLst/>
              <a:latin typeface="Times New Roman"/>
              <a:ea typeface="Times New Roman"/>
            </a:endParaRPr>
          </a:p>
        </p:txBody>
      </p:sp>
    </p:spTree>
    <p:extLst>
      <p:ext uri="{BB962C8B-B14F-4D97-AF65-F5344CB8AC3E}">
        <p14:creationId xmlns:p14="http://schemas.microsoft.com/office/powerpoint/2010/main" val="2289583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72570" y="1628800"/>
            <a:ext cx="8280920" cy="3312368"/>
          </a:xfrm>
          <a:prstGeom prst="rect">
            <a:avLst/>
          </a:prstGeom>
        </p:spPr>
        <p:style>
          <a:lnRef idx="2">
            <a:schemeClr val="accent4"/>
          </a:lnRef>
          <a:fillRef idx="1">
            <a:schemeClr val="lt1"/>
          </a:fillRef>
          <a:effectRef idx="0">
            <a:schemeClr val="accent4"/>
          </a:effectRef>
          <a:fontRef idx="minor">
            <a:schemeClr val="dk1"/>
          </a:fontRef>
        </p:style>
        <p:txBody>
          <a:bodyPr>
            <a:noAutofit/>
          </a:bodyPr>
          <a:lst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9pPr>
          </a:lstStyle>
          <a:p>
            <a:pPr marL="0" indent="0" algn="just">
              <a:buNone/>
            </a:pPr>
            <a:r>
              <a:rPr lang="ar-SA" sz="4000" b="1" dirty="0">
                <a:solidFill>
                  <a:srgbClr val="002060"/>
                </a:solidFill>
                <a:latin typeface="Times New Roman"/>
                <a:ea typeface="Times New Roman"/>
                <a:cs typeface="Simplified Arabic"/>
              </a:rPr>
              <a:t>المنزلقة المستعرضة:</a:t>
            </a:r>
            <a:endParaRPr lang="en-US" sz="3600" dirty="0">
              <a:solidFill>
                <a:srgbClr val="002060"/>
              </a:solidFill>
              <a:latin typeface="Times New Roman"/>
              <a:ea typeface="Times New Roman"/>
            </a:endParaRPr>
          </a:p>
          <a:p>
            <a:pPr marL="0" indent="0" algn="just">
              <a:buNone/>
            </a:pPr>
            <a:r>
              <a:rPr lang="ar-SA" sz="4000" dirty="0">
                <a:solidFill>
                  <a:srgbClr val="000000"/>
                </a:solidFill>
                <a:latin typeface="Times New Roman"/>
                <a:ea typeface="Times New Roman"/>
                <a:cs typeface="Simplified Arabic"/>
              </a:rPr>
              <a:t>تقع بين الركبة والطاولة وتسمح بتحريك الطاولة في الإتجاه العرضي.</a:t>
            </a:r>
            <a:endParaRPr lang="en-US" sz="3600" dirty="0">
              <a:effectLst/>
              <a:latin typeface="Times New Roman"/>
              <a:ea typeface="Times New Roman"/>
            </a:endParaRPr>
          </a:p>
        </p:txBody>
      </p:sp>
    </p:spTree>
    <p:extLst>
      <p:ext uri="{BB962C8B-B14F-4D97-AF65-F5344CB8AC3E}">
        <p14:creationId xmlns:p14="http://schemas.microsoft.com/office/powerpoint/2010/main" val="1603508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72570" y="1628800"/>
            <a:ext cx="8280920" cy="3312368"/>
          </a:xfrm>
          <a:prstGeom prst="rect">
            <a:avLst/>
          </a:prstGeom>
        </p:spPr>
        <p:style>
          <a:lnRef idx="2">
            <a:schemeClr val="accent4"/>
          </a:lnRef>
          <a:fillRef idx="1">
            <a:schemeClr val="lt1"/>
          </a:fillRef>
          <a:effectRef idx="0">
            <a:schemeClr val="accent4"/>
          </a:effectRef>
          <a:fontRef idx="minor">
            <a:schemeClr val="dk1"/>
          </a:fontRef>
        </p:style>
        <p:txBody>
          <a:bodyPr>
            <a:noAutofit/>
          </a:bodyPr>
          <a:lst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9pPr>
          </a:lstStyle>
          <a:p>
            <a:pPr marL="0" indent="0" algn="just">
              <a:buNone/>
            </a:pPr>
            <a:r>
              <a:rPr lang="ar-SA" sz="4000" b="1" dirty="0" smtClean="0">
                <a:solidFill>
                  <a:srgbClr val="002060"/>
                </a:solidFill>
                <a:latin typeface="Times New Roman"/>
                <a:ea typeface="Times New Roman"/>
                <a:cs typeface="Simplified Arabic"/>
              </a:rPr>
              <a:t>الطاولة</a:t>
            </a:r>
            <a:r>
              <a:rPr lang="ar-SA" sz="4000" b="1" dirty="0">
                <a:solidFill>
                  <a:srgbClr val="002060"/>
                </a:solidFill>
                <a:latin typeface="Times New Roman"/>
                <a:ea typeface="Times New Roman"/>
                <a:cs typeface="Simplified Arabic"/>
              </a:rPr>
              <a:t>:</a:t>
            </a:r>
            <a:endParaRPr lang="en-US" sz="3600" dirty="0">
              <a:solidFill>
                <a:srgbClr val="002060"/>
              </a:solidFill>
              <a:latin typeface="Times New Roman"/>
              <a:ea typeface="Times New Roman"/>
            </a:endParaRPr>
          </a:p>
          <a:p>
            <a:pPr marL="0" indent="0" algn="just">
              <a:buNone/>
            </a:pPr>
            <a:r>
              <a:rPr lang="ar-SA" sz="4000" dirty="0">
                <a:solidFill>
                  <a:srgbClr val="000000"/>
                </a:solidFill>
                <a:latin typeface="Times New Roman"/>
                <a:ea typeface="Times New Roman"/>
                <a:cs typeface="Simplified Arabic"/>
              </a:rPr>
              <a:t>وتجهز بعدد من المجاري الطولية حرف </a:t>
            </a:r>
            <a:r>
              <a:rPr lang="en-US" sz="4000" dirty="0">
                <a:solidFill>
                  <a:srgbClr val="000000"/>
                </a:solidFill>
                <a:latin typeface="Simplified Arabic"/>
                <a:ea typeface="Times New Roman"/>
              </a:rPr>
              <a:t>T</a:t>
            </a:r>
            <a:r>
              <a:rPr lang="ar-SA" sz="4000" dirty="0">
                <a:solidFill>
                  <a:srgbClr val="000000"/>
                </a:solidFill>
                <a:latin typeface="Times New Roman"/>
                <a:ea typeface="Times New Roman"/>
                <a:cs typeface="Simplified Arabic"/>
              </a:rPr>
              <a:t> لتثبيت المشغولات . و تؤدي حركة التغذية في الإتجاه الطولي والإتجاه العرضي والإتجاه الرأسي.</a:t>
            </a:r>
            <a:endParaRPr lang="en-US" sz="3600" dirty="0">
              <a:effectLst/>
              <a:latin typeface="Times New Roman"/>
              <a:ea typeface="Times New Roman"/>
            </a:endParaRPr>
          </a:p>
        </p:txBody>
      </p:sp>
    </p:spTree>
    <p:extLst>
      <p:ext uri="{BB962C8B-B14F-4D97-AF65-F5344CB8AC3E}">
        <p14:creationId xmlns:p14="http://schemas.microsoft.com/office/powerpoint/2010/main" val="1040931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96</TotalTime>
  <Words>348</Words>
  <Application>Microsoft Office PowerPoint</Application>
  <PresentationFormat>عرض على الشاشة (3:4)‏</PresentationFormat>
  <Paragraphs>34</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أفق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noon</dc:creator>
  <cp:lastModifiedBy>noon</cp:lastModifiedBy>
  <cp:revision>32</cp:revision>
  <dcterms:created xsi:type="dcterms:W3CDTF">2021-04-30T21:09:10Z</dcterms:created>
  <dcterms:modified xsi:type="dcterms:W3CDTF">2021-09-28T15:07:53Z</dcterms:modified>
</cp:coreProperties>
</file>