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78" r:id="rId2"/>
    <p:sldId id="267" r:id="rId3"/>
    <p:sldId id="268" r:id="rId4"/>
    <p:sldId id="269" r:id="rId5"/>
    <p:sldId id="270" r:id="rId6"/>
    <p:sldId id="271" r:id="rId7"/>
    <p:sldId id="272" r:id="rId8"/>
    <p:sldId id="273" r:id="rId9"/>
    <p:sldId id="274" r:id="rId10"/>
    <p:sldId id="275" r:id="rId11"/>
    <p:sldId id="276" r:id="rId12"/>
    <p:sldId id="279"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96C51-B195-4FDA-B1A0-1B94D80968C5}" type="doc">
      <dgm:prSet loTypeId="urn:microsoft.com/office/officeart/2005/8/layout/pyramid2" loCatId="list" qsTypeId="urn:microsoft.com/office/officeart/2005/8/quickstyle/simple1" qsCatId="simple" csTypeId="urn:microsoft.com/office/officeart/2005/8/colors/accent1_2" csCatId="accent1" phldr="1"/>
      <dgm:spPr/>
    </dgm:pt>
    <dgm:pt modelId="{D18204EA-2008-4E08-9F63-FC62BF233CED}">
      <dgm:prSet phldrT="[Text]"/>
      <dgm:spPr>
        <a:xfrm>
          <a:off x="3605500" y="443932"/>
          <a:ext cx="3120390" cy="113639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rtl="1"/>
          <a:r>
            <a:rPr lang="ar-SA" dirty="0" smtClean="0">
              <a:solidFill>
                <a:sysClr val="windowText" lastClr="000000">
                  <a:hueOff val="0"/>
                  <a:satOff val="0"/>
                  <a:lumOff val="0"/>
                  <a:alphaOff val="0"/>
                </a:sysClr>
              </a:solidFill>
              <a:latin typeface="Calibri"/>
              <a:ea typeface="+mn-ea"/>
              <a:cs typeface="Arial"/>
            </a:rPr>
            <a:t>اشكر</a:t>
          </a:r>
          <a:endParaRPr lang="ar-SA" dirty="0">
            <a:solidFill>
              <a:sysClr val="windowText" lastClr="000000">
                <a:hueOff val="0"/>
                <a:satOff val="0"/>
                <a:lumOff val="0"/>
                <a:alphaOff val="0"/>
              </a:sysClr>
            </a:solidFill>
            <a:latin typeface="Calibri"/>
            <a:ea typeface="+mn-ea"/>
            <a:cs typeface="Arial"/>
          </a:endParaRPr>
        </a:p>
      </dgm:t>
    </dgm:pt>
    <dgm:pt modelId="{F61FC0F2-40C1-4BAE-9DCD-59848062AE12}" type="parTrans" cxnId="{4B0213E6-4C4B-4C7E-8C70-1A4AA9484380}">
      <dgm:prSet/>
      <dgm:spPr/>
      <dgm:t>
        <a:bodyPr/>
        <a:lstStyle/>
        <a:p>
          <a:pPr rtl="1"/>
          <a:endParaRPr lang="ar-SA"/>
        </a:p>
      </dgm:t>
    </dgm:pt>
    <dgm:pt modelId="{607B3F8E-7A9C-4655-BB23-F07E5678ED34}" type="sibTrans" cxnId="{4B0213E6-4C4B-4C7E-8C70-1A4AA9484380}">
      <dgm:prSet/>
      <dgm:spPr/>
      <dgm:t>
        <a:bodyPr/>
        <a:lstStyle/>
        <a:p>
          <a:pPr rtl="1"/>
          <a:endParaRPr lang="ar-SA"/>
        </a:p>
      </dgm:t>
    </dgm:pt>
    <dgm:pt modelId="{4F7669C8-04B7-4FAB-8858-05A851543CEB}">
      <dgm:prSet phldrT="[Text]"/>
      <dgm:spPr>
        <a:xfrm>
          <a:off x="2309914" y="1885950"/>
          <a:ext cx="3120390" cy="113639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rtl="1"/>
          <a:r>
            <a:rPr lang="ar-SA" dirty="0" smtClean="0">
              <a:solidFill>
                <a:sysClr val="windowText" lastClr="000000">
                  <a:hueOff val="0"/>
                  <a:satOff val="0"/>
                  <a:lumOff val="0"/>
                  <a:alphaOff val="0"/>
                </a:sysClr>
              </a:solidFill>
              <a:latin typeface="Calibri"/>
              <a:ea typeface="+mn-ea"/>
              <a:cs typeface="Arial"/>
            </a:rPr>
            <a:t>لكم</a:t>
          </a:r>
          <a:endParaRPr lang="ar-SA" dirty="0">
            <a:solidFill>
              <a:sysClr val="windowText" lastClr="000000">
                <a:hueOff val="0"/>
                <a:satOff val="0"/>
                <a:lumOff val="0"/>
                <a:alphaOff val="0"/>
              </a:sysClr>
            </a:solidFill>
            <a:latin typeface="Calibri"/>
            <a:ea typeface="+mn-ea"/>
            <a:cs typeface="Arial"/>
          </a:endParaRPr>
        </a:p>
      </dgm:t>
    </dgm:pt>
    <dgm:pt modelId="{3C7FF29B-C1FE-4C55-A139-C7B2212FB492}" type="parTrans" cxnId="{0C0C32D7-727A-4EF2-82AE-8BC761D35672}">
      <dgm:prSet/>
      <dgm:spPr/>
      <dgm:t>
        <a:bodyPr/>
        <a:lstStyle/>
        <a:p>
          <a:pPr rtl="1"/>
          <a:endParaRPr lang="ar-SA"/>
        </a:p>
      </dgm:t>
    </dgm:pt>
    <dgm:pt modelId="{081D534A-6B3A-4C1A-9907-F76F095FA0D2}" type="sibTrans" cxnId="{0C0C32D7-727A-4EF2-82AE-8BC761D35672}">
      <dgm:prSet/>
      <dgm:spPr/>
      <dgm:t>
        <a:bodyPr/>
        <a:lstStyle/>
        <a:p>
          <a:pPr rtl="1"/>
          <a:endParaRPr lang="ar-SA"/>
        </a:p>
      </dgm:t>
    </dgm:pt>
    <dgm:pt modelId="{CB1AE95D-6CAD-45D0-8C7D-7227F579F350}">
      <dgm:prSet phldrT="[Text]"/>
      <dgm:spPr>
        <a:xfrm>
          <a:off x="423950" y="3257548"/>
          <a:ext cx="3120390" cy="113639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rtl="1"/>
          <a:r>
            <a:rPr lang="ar-SA" dirty="0" smtClean="0">
              <a:solidFill>
                <a:sysClr val="windowText" lastClr="000000">
                  <a:hueOff val="0"/>
                  <a:satOff val="0"/>
                  <a:lumOff val="0"/>
                  <a:alphaOff val="0"/>
                </a:sysClr>
              </a:solidFill>
              <a:latin typeface="Calibri"/>
              <a:ea typeface="+mn-ea"/>
              <a:cs typeface="Arial"/>
            </a:rPr>
            <a:t>حسن الإستماع</a:t>
          </a:r>
          <a:endParaRPr lang="ar-SA" dirty="0">
            <a:solidFill>
              <a:sysClr val="windowText" lastClr="000000">
                <a:hueOff val="0"/>
                <a:satOff val="0"/>
                <a:lumOff val="0"/>
                <a:alphaOff val="0"/>
              </a:sysClr>
            </a:solidFill>
            <a:latin typeface="Calibri"/>
            <a:ea typeface="+mn-ea"/>
            <a:cs typeface="Arial"/>
          </a:endParaRPr>
        </a:p>
      </dgm:t>
    </dgm:pt>
    <dgm:pt modelId="{B6926CCF-0F96-492E-8258-C9BF82759AD1}" type="parTrans" cxnId="{2D7D082D-05A6-4473-BD41-178AB71F35C6}">
      <dgm:prSet/>
      <dgm:spPr/>
      <dgm:t>
        <a:bodyPr/>
        <a:lstStyle/>
        <a:p>
          <a:pPr rtl="1"/>
          <a:endParaRPr lang="ar-SA"/>
        </a:p>
      </dgm:t>
    </dgm:pt>
    <dgm:pt modelId="{7C6BC796-8D19-4D29-BA22-DC147A306EBC}" type="sibTrans" cxnId="{2D7D082D-05A6-4473-BD41-178AB71F35C6}">
      <dgm:prSet/>
      <dgm:spPr/>
      <dgm:t>
        <a:bodyPr/>
        <a:lstStyle/>
        <a:p>
          <a:pPr rtl="1"/>
          <a:endParaRPr lang="ar-SA"/>
        </a:p>
      </dgm:t>
    </dgm:pt>
    <dgm:pt modelId="{E1C8E11A-5AE6-4478-92C3-836810492656}" type="pres">
      <dgm:prSet presAssocID="{ABB96C51-B195-4FDA-B1A0-1B94D80968C5}" presName="compositeShape" presStyleCnt="0">
        <dgm:presLayoutVars>
          <dgm:dir/>
          <dgm:resizeHandles/>
        </dgm:presLayoutVars>
      </dgm:prSet>
      <dgm:spPr/>
    </dgm:pt>
    <dgm:pt modelId="{3DFBC95D-246E-4D3B-AD88-BC20006FCC25}" type="pres">
      <dgm:prSet presAssocID="{ABB96C51-B195-4FDA-B1A0-1B94D80968C5}" presName="pyramid" presStyleLbl="node1" presStyleIdx="0" presStyleCnt="1"/>
      <dgm:spPr>
        <a:xfrm>
          <a:off x="1185385" y="0"/>
          <a:ext cx="4800600" cy="4800600"/>
        </a:xfrm>
        <a:prstGeom prst="triangle">
          <a:avLst/>
        </a:prstGeom>
        <a:solidFill>
          <a:srgbClr val="002060"/>
        </a:solidFill>
        <a:ln w="25400" cap="flat" cmpd="sng" algn="ctr">
          <a:solidFill>
            <a:sysClr val="window" lastClr="FFFFFF">
              <a:hueOff val="0"/>
              <a:satOff val="0"/>
              <a:lumOff val="0"/>
              <a:alphaOff val="0"/>
            </a:sysClr>
          </a:solidFill>
          <a:prstDash val="solid"/>
        </a:ln>
        <a:effectLst/>
      </dgm:spPr>
      <dgm:t>
        <a:bodyPr/>
        <a:lstStyle/>
        <a:p>
          <a:pPr rtl="1"/>
          <a:endParaRPr lang="ar-IQ"/>
        </a:p>
      </dgm:t>
    </dgm:pt>
    <dgm:pt modelId="{D69B5C6B-EBE7-48A9-B11C-CE985BD9B0C2}" type="pres">
      <dgm:prSet presAssocID="{ABB96C51-B195-4FDA-B1A0-1B94D80968C5}" presName="theList" presStyleCnt="0"/>
      <dgm:spPr/>
    </dgm:pt>
    <dgm:pt modelId="{416AA62A-986C-46BD-A068-688F035326B6}" type="pres">
      <dgm:prSet presAssocID="{D18204EA-2008-4E08-9F63-FC62BF233CED}" presName="aNode" presStyleLbl="fgAcc1" presStyleIdx="0" presStyleCnt="3" custLinFactNeighborX="635" custLinFactNeighborY="-27248">
        <dgm:presLayoutVars>
          <dgm:bulletEnabled val="1"/>
        </dgm:presLayoutVars>
      </dgm:prSet>
      <dgm:spPr>
        <a:prstGeom prst="roundRect">
          <a:avLst/>
        </a:prstGeom>
      </dgm:spPr>
      <dgm:t>
        <a:bodyPr/>
        <a:lstStyle/>
        <a:p>
          <a:pPr rtl="1"/>
          <a:endParaRPr lang="ar-SA"/>
        </a:p>
      </dgm:t>
    </dgm:pt>
    <dgm:pt modelId="{AF14E1AF-5B1C-4B80-892A-0695457D6221}" type="pres">
      <dgm:prSet presAssocID="{D18204EA-2008-4E08-9F63-FC62BF233CED}" presName="aSpace" presStyleCnt="0"/>
      <dgm:spPr/>
    </dgm:pt>
    <dgm:pt modelId="{F2A30518-C97D-403F-BEF5-2FC185FC9133}" type="pres">
      <dgm:prSet presAssocID="{4F7669C8-04B7-4FAB-8858-05A851543CEB}" presName="aNode" presStyleLbl="fgAcc1" presStyleIdx="1" presStyleCnt="3" custLinFactNeighborX="-40885" custLinFactNeighborY="87907">
        <dgm:presLayoutVars>
          <dgm:bulletEnabled val="1"/>
        </dgm:presLayoutVars>
      </dgm:prSet>
      <dgm:spPr>
        <a:prstGeom prst="roundRect">
          <a:avLst/>
        </a:prstGeom>
      </dgm:spPr>
      <dgm:t>
        <a:bodyPr/>
        <a:lstStyle/>
        <a:p>
          <a:pPr rtl="1"/>
          <a:endParaRPr lang="ar-SA"/>
        </a:p>
      </dgm:t>
    </dgm:pt>
    <dgm:pt modelId="{6BE17834-F5F1-4C1C-9FAA-623D015DC113}" type="pres">
      <dgm:prSet presAssocID="{4F7669C8-04B7-4FAB-8858-05A851543CEB}" presName="aSpace" presStyleCnt="0"/>
      <dgm:spPr/>
    </dgm:pt>
    <dgm:pt modelId="{9C538E76-1F26-45D8-9070-D121F5059671}" type="pres">
      <dgm:prSet presAssocID="{CB1AE95D-6CAD-45D0-8C7D-7227F579F350}" presName="aNode" presStyleLbl="fgAcc1" presStyleIdx="2" presStyleCnt="3" custLinFactX="-1325" custLinFactY="6686" custLinFactNeighborX="-100000" custLinFactNeighborY="100000">
        <dgm:presLayoutVars>
          <dgm:bulletEnabled val="1"/>
        </dgm:presLayoutVars>
      </dgm:prSet>
      <dgm:spPr>
        <a:prstGeom prst="roundRect">
          <a:avLst/>
        </a:prstGeom>
      </dgm:spPr>
      <dgm:t>
        <a:bodyPr/>
        <a:lstStyle/>
        <a:p>
          <a:pPr rtl="1"/>
          <a:endParaRPr lang="ar-SA"/>
        </a:p>
      </dgm:t>
    </dgm:pt>
    <dgm:pt modelId="{B9974942-8A1E-4B59-9154-2A77B2E4AD21}" type="pres">
      <dgm:prSet presAssocID="{CB1AE95D-6CAD-45D0-8C7D-7227F579F350}" presName="aSpace" presStyleCnt="0"/>
      <dgm:spPr/>
    </dgm:pt>
  </dgm:ptLst>
  <dgm:cxnLst>
    <dgm:cxn modelId="{5F121026-1E8F-489A-B53B-608DB98E2D90}" type="presOf" srcId="{CB1AE95D-6CAD-45D0-8C7D-7227F579F350}" destId="{9C538E76-1F26-45D8-9070-D121F5059671}" srcOrd="0" destOrd="0" presId="urn:microsoft.com/office/officeart/2005/8/layout/pyramid2"/>
    <dgm:cxn modelId="{F49DB41C-B6AC-414A-B5EA-BE54F0554565}" type="presOf" srcId="{4F7669C8-04B7-4FAB-8858-05A851543CEB}" destId="{F2A30518-C97D-403F-BEF5-2FC185FC9133}" srcOrd="0" destOrd="0" presId="urn:microsoft.com/office/officeart/2005/8/layout/pyramid2"/>
    <dgm:cxn modelId="{0C0C32D7-727A-4EF2-82AE-8BC761D35672}" srcId="{ABB96C51-B195-4FDA-B1A0-1B94D80968C5}" destId="{4F7669C8-04B7-4FAB-8858-05A851543CEB}" srcOrd="1" destOrd="0" parTransId="{3C7FF29B-C1FE-4C55-A139-C7B2212FB492}" sibTransId="{081D534A-6B3A-4C1A-9907-F76F095FA0D2}"/>
    <dgm:cxn modelId="{C3662BBB-8E0C-4BCC-8DE6-2618C9B8FEBB}" type="presOf" srcId="{ABB96C51-B195-4FDA-B1A0-1B94D80968C5}" destId="{E1C8E11A-5AE6-4478-92C3-836810492656}" srcOrd="0" destOrd="0" presId="urn:microsoft.com/office/officeart/2005/8/layout/pyramid2"/>
    <dgm:cxn modelId="{4B0213E6-4C4B-4C7E-8C70-1A4AA9484380}" srcId="{ABB96C51-B195-4FDA-B1A0-1B94D80968C5}" destId="{D18204EA-2008-4E08-9F63-FC62BF233CED}" srcOrd="0" destOrd="0" parTransId="{F61FC0F2-40C1-4BAE-9DCD-59848062AE12}" sibTransId="{607B3F8E-7A9C-4655-BB23-F07E5678ED34}"/>
    <dgm:cxn modelId="{6945A08D-2252-472C-813B-F36F24E3AE17}" type="presOf" srcId="{D18204EA-2008-4E08-9F63-FC62BF233CED}" destId="{416AA62A-986C-46BD-A068-688F035326B6}" srcOrd="0" destOrd="0" presId="urn:microsoft.com/office/officeart/2005/8/layout/pyramid2"/>
    <dgm:cxn modelId="{2D7D082D-05A6-4473-BD41-178AB71F35C6}" srcId="{ABB96C51-B195-4FDA-B1A0-1B94D80968C5}" destId="{CB1AE95D-6CAD-45D0-8C7D-7227F579F350}" srcOrd="2" destOrd="0" parTransId="{B6926CCF-0F96-492E-8258-C9BF82759AD1}" sibTransId="{7C6BC796-8D19-4D29-BA22-DC147A306EBC}"/>
    <dgm:cxn modelId="{EC7AB845-7C42-4C91-94AE-113AE2910132}" type="presParOf" srcId="{E1C8E11A-5AE6-4478-92C3-836810492656}" destId="{3DFBC95D-246E-4D3B-AD88-BC20006FCC25}" srcOrd="0" destOrd="0" presId="urn:microsoft.com/office/officeart/2005/8/layout/pyramid2"/>
    <dgm:cxn modelId="{80989FBC-E4C4-42DE-B630-38EE805D2652}" type="presParOf" srcId="{E1C8E11A-5AE6-4478-92C3-836810492656}" destId="{D69B5C6B-EBE7-48A9-B11C-CE985BD9B0C2}" srcOrd="1" destOrd="0" presId="urn:microsoft.com/office/officeart/2005/8/layout/pyramid2"/>
    <dgm:cxn modelId="{887FC014-5D11-422A-819D-2A33884C5DCD}" type="presParOf" srcId="{D69B5C6B-EBE7-48A9-B11C-CE985BD9B0C2}" destId="{416AA62A-986C-46BD-A068-688F035326B6}" srcOrd="0" destOrd="0" presId="urn:microsoft.com/office/officeart/2005/8/layout/pyramid2"/>
    <dgm:cxn modelId="{9B2F0673-4AA6-4F86-8715-D665CB1DB0E7}" type="presParOf" srcId="{D69B5C6B-EBE7-48A9-B11C-CE985BD9B0C2}" destId="{AF14E1AF-5B1C-4B80-892A-0695457D6221}" srcOrd="1" destOrd="0" presId="urn:microsoft.com/office/officeart/2005/8/layout/pyramid2"/>
    <dgm:cxn modelId="{DA7B090F-83E0-4B43-A160-F7C889B02098}" type="presParOf" srcId="{D69B5C6B-EBE7-48A9-B11C-CE985BD9B0C2}" destId="{F2A30518-C97D-403F-BEF5-2FC185FC9133}" srcOrd="2" destOrd="0" presId="urn:microsoft.com/office/officeart/2005/8/layout/pyramid2"/>
    <dgm:cxn modelId="{888F0185-2C2C-4A25-94D5-97F3E5BEDA36}" type="presParOf" srcId="{D69B5C6B-EBE7-48A9-B11C-CE985BD9B0C2}" destId="{6BE17834-F5F1-4C1C-9FAA-623D015DC113}" srcOrd="3" destOrd="0" presId="urn:microsoft.com/office/officeart/2005/8/layout/pyramid2"/>
    <dgm:cxn modelId="{4C70FE60-FB9C-4819-8FD7-0C008166ADC6}" type="presParOf" srcId="{D69B5C6B-EBE7-48A9-B11C-CE985BD9B0C2}" destId="{9C538E76-1F26-45D8-9070-D121F5059671}" srcOrd="4" destOrd="0" presId="urn:microsoft.com/office/officeart/2005/8/layout/pyramid2"/>
    <dgm:cxn modelId="{B043CBB4-1413-4900-A0A7-EF58EF338635}" type="presParOf" srcId="{D69B5C6B-EBE7-48A9-B11C-CE985BD9B0C2}" destId="{B9974942-8A1E-4B59-9154-2A77B2E4AD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BC95D-246E-4D3B-AD88-BC20006FCC25}">
      <dsp:nvSpPr>
        <dsp:cNvPr id="0" name=""/>
        <dsp:cNvSpPr/>
      </dsp:nvSpPr>
      <dsp:spPr>
        <a:xfrm>
          <a:off x="1185385" y="0"/>
          <a:ext cx="4800600" cy="4800600"/>
        </a:xfrm>
        <a:prstGeom prst="triangle">
          <a:avLst/>
        </a:prstGeom>
        <a:solidFill>
          <a:srgbClr val="00206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16AA62A-986C-46BD-A068-688F035326B6}">
      <dsp:nvSpPr>
        <dsp:cNvPr id="0" name=""/>
        <dsp:cNvSpPr/>
      </dsp:nvSpPr>
      <dsp:spPr>
        <a:xfrm>
          <a:off x="3605500" y="443932"/>
          <a:ext cx="3120390" cy="1136392"/>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solidFill>
                <a:sysClr val="windowText" lastClr="000000">
                  <a:hueOff val="0"/>
                  <a:satOff val="0"/>
                  <a:lumOff val="0"/>
                  <a:alphaOff val="0"/>
                </a:sysClr>
              </a:solidFill>
              <a:latin typeface="Calibri"/>
              <a:ea typeface="+mn-ea"/>
              <a:cs typeface="Arial"/>
            </a:rPr>
            <a:t>اشكر</a:t>
          </a:r>
          <a:endParaRPr lang="ar-SA" sz="4500" kern="1200" dirty="0">
            <a:solidFill>
              <a:sysClr val="windowText" lastClr="000000">
                <a:hueOff val="0"/>
                <a:satOff val="0"/>
                <a:lumOff val="0"/>
                <a:alphaOff val="0"/>
              </a:sysClr>
            </a:solidFill>
            <a:latin typeface="Calibri"/>
            <a:ea typeface="+mn-ea"/>
            <a:cs typeface="Arial"/>
          </a:endParaRPr>
        </a:p>
      </dsp:txBody>
      <dsp:txXfrm>
        <a:off x="3660974" y="499406"/>
        <a:ext cx="3009442" cy="1025444"/>
      </dsp:txXfrm>
    </dsp:sp>
    <dsp:sp modelId="{F2A30518-C97D-403F-BEF5-2FC185FC9133}">
      <dsp:nvSpPr>
        <dsp:cNvPr id="0" name=""/>
        <dsp:cNvSpPr/>
      </dsp:nvSpPr>
      <dsp:spPr>
        <a:xfrm>
          <a:off x="2309914" y="1885950"/>
          <a:ext cx="3120390" cy="1136392"/>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solidFill>
                <a:sysClr val="windowText" lastClr="000000">
                  <a:hueOff val="0"/>
                  <a:satOff val="0"/>
                  <a:lumOff val="0"/>
                  <a:alphaOff val="0"/>
                </a:sysClr>
              </a:solidFill>
              <a:latin typeface="Calibri"/>
              <a:ea typeface="+mn-ea"/>
              <a:cs typeface="Arial"/>
            </a:rPr>
            <a:t>لكم</a:t>
          </a:r>
          <a:endParaRPr lang="ar-SA" sz="4500" kern="1200" dirty="0">
            <a:solidFill>
              <a:sysClr val="windowText" lastClr="000000">
                <a:hueOff val="0"/>
                <a:satOff val="0"/>
                <a:lumOff val="0"/>
                <a:alphaOff val="0"/>
              </a:sysClr>
            </a:solidFill>
            <a:latin typeface="Calibri"/>
            <a:ea typeface="+mn-ea"/>
            <a:cs typeface="Arial"/>
          </a:endParaRPr>
        </a:p>
      </dsp:txBody>
      <dsp:txXfrm>
        <a:off x="2365388" y="1941424"/>
        <a:ext cx="3009442" cy="1025444"/>
      </dsp:txXfrm>
    </dsp:sp>
    <dsp:sp modelId="{9C538E76-1F26-45D8-9070-D121F5059671}">
      <dsp:nvSpPr>
        <dsp:cNvPr id="0" name=""/>
        <dsp:cNvSpPr/>
      </dsp:nvSpPr>
      <dsp:spPr>
        <a:xfrm>
          <a:off x="423950" y="3257548"/>
          <a:ext cx="3120390" cy="1136392"/>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solidFill>
                <a:sysClr val="windowText" lastClr="000000">
                  <a:hueOff val="0"/>
                  <a:satOff val="0"/>
                  <a:lumOff val="0"/>
                  <a:alphaOff val="0"/>
                </a:sysClr>
              </a:solidFill>
              <a:latin typeface="Calibri"/>
              <a:ea typeface="+mn-ea"/>
              <a:cs typeface="Arial"/>
            </a:rPr>
            <a:t>حسن الإستماع</a:t>
          </a:r>
          <a:endParaRPr lang="ar-SA" sz="4500" kern="1200" dirty="0">
            <a:solidFill>
              <a:sysClr val="windowText" lastClr="000000">
                <a:hueOff val="0"/>
                <a:satOff val="0"/>
                <a:lumOff val="0"/>
                <a:alphaOff val="0"/>
              </a:sysClr>
            </a:solidFill>
            <a:latin typeface="Calibri"/>
            <a:ea typeface="+mn-ea"/>
            <a:cs typeface="Arial"/>
          </a:endParaRPr>
        </a:p>
      </dsp:txBody>
      <dsp:txXfrm>
        <a:off x="479424" y="3313022"/>
        <a:ext cx="3009442" cy="10254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10CAF6C-1D5A-40B4-A5FF-A1493DDC03B0}" type="datetimeFigureOut">
              <a:rPr lang="ar-IQ" smtClean="0"/>
              <a:t>21/02/1443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B10CAF6C-1D5A-40B4-A5FF-A1493DDC03B0}" type="datetimeFigureOut">
              <a:rPr lang="ar-IQ" smtClean="0"/>
              <a:t>21/02/1443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B10CAF6C-1D5A-40B4-A5FF-A1493DDC03B0}" type="datetimeFigureOut">
              <a:rPr lang="ar-IQ" smtClean="0"/>
              <a:t>21/02/1443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10CAF6C-1D5A-40B4-A5FF-A1493DDC03B0}" type="datetimeFigureOut">
              <a:rPr lang="ar-IQ" smtClean="0"/>
              <a:t>21/02/1443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CAF6C-1D5A-40B4-A5FF-A1493DDC03B0}" type="datetimeFigureOut">
              <a:rPr lang="ar-IQ" smtClean="0"/>
              <a:t>21/02/1443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10CAF6C-1D5A-40B4-A5FF-A1493DDC03B0}" type="datetimeFigureOut">
              <a:rPr lang="ar-IQ" smtClean="0"/>
              <a:t>21/02/1443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10CAF6C-1D5A-40B4-A5FF-A1493DDC03B0}" type="datetimeFigureOut">
              <a:rPr lang="ar-IQ" smtClean="0"/>
              <a:t>21/02/1443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253D0F7-6F7E-48DE-B7EA-FC0386EC29AF}"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10CAF6C-1D5A-40B4-A5FF-A1493DDC03B0}" type="datetimeFigureOut">
              <a:rPr lang="ar-IQ" smtClean="0"/>
              <a:t>21/02/1443</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253D0F7-6F7E-48DE-B7EA-FC0386EC29AF}"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260648"/>
            <a:ext cx="8136904" cy="6120680"/>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ctr"/>
            <a:r>
              <a:rPr lang="ar-IQ" sz="2000" dirty="0" smtClean="0">
                <a:solidFill>
                  <a:schemeClr val="bg1"/>
                </a:solidFill>
              </a:rPr>
              <a:t>المرحلة الثانية </a:t>
            </a:r>
          </a:p>
          <a:p>
            <a:pPr algn="ctr"/>
            <a:r>
              <a:rPr lang="ar-IQ" sz="2000" dirty="0" smtClean="0">
                <a:solidFill>
                  <a:schemeClr val="bg1"/>
                </a:solidFill>
              </a:rPr>
              <a:t>قسم الادارة الصناعية </a:t>
            </a:r>
          </a:p>
          <a:p>
            <a:pPr algn="ctr"/>
            <a:r>
              <a:rPr lang="ar-IQ" sz="2000" dirty="0" smtClean="0">
                <a:solidFill>
                  <a:schemeClr val="bg1"/>
                </a:solidFill>
              </a:rPr>
              <a:t>كلية الادارة والاقتصاد</a:t>
            </a:r>
          </a:p>
          <a:p>
            <a:pPr algn="ctr"/>
            <a:r>
              <a:rPr lang="ar-IQ" sz="2000" dirty="0" smtClean="0">
                <a:solidFill>
                  <a:schemeClr val="bg1"/>
                </a:solidFill>
              </a:rPr>
              <a:t>جامعة الموصل </a:t>
            </a:r>
          </a:p>
          <a:p>
            <a:pPr algn="ctr"/>
            <a:r>
              <a:rPr lang="ar-IQ" sz="3600" dirty="0" smtClean="0">
                <a:solidFill>
                  <a:srgbClr val="FF0000"/>
                </a:solidFill>
              </a:rPr>
              <a:t>عنوان المحاضرة</a:t>
            </a:r>
          </a:p>
          <a:p>
            <a:pPr algn="ctr"/>
            <a:r>
              <a:rPr lang="ar-IQ" sz="3600" dirty="0" smtClean="0">
                <a:solidFill>
                  <a:srgbClr val="FF0000"/>
                </a:solidFill>
              </a:rPr>
              <a:t>انواع الات التفريز</a:t>
            </a:r>
          </a:p>
          <a:p>
            <a:pPr algn="ctr"/>
            <a:endParaRPr lang="ar-IQ" sz="2000" dirty="0">
              <a:solidFill>
                <a:srgbClr val="FF0000"/>
              </a:solidFill>
            </a:endParaRPr>
          </a:p>
          <a:p>
            <a:pPr algn="ctr"/>
            <a:endParaRPr lang="ar-IQ" sz="2000" dirty="0" smtClean="0">
              <a:solidFill>
                <a:srgbClr val="FF0000"/>
              </a:solidFill>
            </a:endParaRPr>
          </a:p>
          <a:p>
            <a:pPr algn="r"/>
            <a:endParaRPr lang="ar-IQ" sz="2000" dirty="0" smtClean="0">
              <a:solidFill>
                <a:srgbClr val="FF0000"/>
              </a:solidFill>
            </a:endParaRPr>
          </a:p>
          <a:p>
            <a:pPr algn="r"/>
            <a:endParaRPr lang="ar-IQ" sz="2000" dirty="0">
              <a:solidFill>
                <a:srgbClr val="FF0000"/>
              </a:solidFill>
            </a:endParaRPr>
          </a:p>
          <a:p>
            <a:pPr algn="r"/>
            <a:r>
              <a:rPr lang="ar-IQ" sz="2000" dirty="0" smtClean="0">
                <a:solidFill>
                  <a:schemeClr val="bg1"/>
                </a:solidFill>
              </a:rPr>
              <a:t>م. بشار عزالدين السماك </a:t>
            </a:r>
          </a:p>
          <a:p>
            <a:pPr algn="r"/>
            <a:r>
              <a:rPr lang="ar-IQ" sz="2000" dirty="0" smtClean="0">
                <a:solidFill>
                  <a:schemeClr val="bg1"/>
                </a:solidFill>
              </a:rPr>
              <a:t>قسم الادارة الصناعية </a:t>
            </a:r>
          </a:p>
          <a:p>
            <a:pPr algn="r"/>
            <a:r>
              <a:rPr lang="ar-IQ" sz="2000" dirty="0" smtClean="0">
                <a:solidFill>
                  <a:schemeClr val="bg1"/>
                </a:solidFill>
              </a:rPr>
              <a:t>كلية الادارة والاقتصاد </a:t>
            </a:r>
          </a:p>
          <a:p>
            <a:pPr algn="r"/>
            <a:r>
              <a:rPr lang="ar-IQ" sz="2000" dirty="0" smtClean="0">
                <a:solidFill>
                  <a:schemeClr val="bg1"/>
                </a:solidFill>
              </a:rPr>
              <a:t>جامعة الموصل </a:t>
            </a:r>
            <a:endParaRPr lang="ar-IQ" sz="2000" dirty="0">
              <a:solidFill>
                <a:schemeClr val="bg1"/>
              </a:solidFill>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8236" y="2036710"/>
            <a:ext cx="1706076" cy="2016224"/>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57834"/>
            <a:ext cx="2076088" cy="1476829"/>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51866"/>
            <a:ext cx="1384826" cy="1135098"/>
          </a:xfrm>
          <a:prstGeom prst="rect">
            <a:avLst/>
          </a:prstGeom>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7" y="363323"/>
            <a:ext cx="1368152" cy="1165097"/>
          </a:xfrm>
          <a:prstGeom prst="rect">
            <a:avLst/>
          </a:prstGeom>
        </p:spPr>
      </p:pic>
    </p:spTree>
    <p:extLst>
      <p:ext uri="{BB962C8B-B14F-4D97-AF65-F5344CB8AC3E}">
        <p14:creationId xmlns:p14="http://schemas.microsoft.com/office/powerpoint/2010/main" val="3599726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251520" y="476672"/>
            <a:ext cx="8712968" cy="5400600"/>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buNone/>
            </a:pPr>
            <a:r>
              <a:rPr lang="ar-IQ" sz="3600" b="1" dirty="0" smtClean="0">
                <a:solidFill>
                  <a:srgbClr val="002060"/>
                </a:solidFill>
                <a:latin typeface="Times New Roman"/>
                <a:ea typeface="Times New Roman"/>
                <a:cs typeface="Simplified Arabic"/>
              </a:rPr>
              <a:t>4</a:t>
            </a:r>
            <a:r>
              <a:rPr lang="ar-SA" sz="3600" b="1" dirty="0" smtClean="0">
                <a:solidFill>
                  <a:srgbClr val="002060"/>
                </a:solidFill>
                <a:latin typeface="Times New Roman"/>
                <a:ea typeface="Times New Roman"/>
                <a:cs typeface="Simplified Arabic"/>
              </a:rPr>
              <a:t>. </a:t>
            </a:r>
            <a:r>
              <a:rPr lang="ar-SA" sz="3600" b="1" dirty="0">
                <a:solidFill>
                  <a:srgbClr val="002060"/>
                </a:solidFill>
                <a:latin typeface="Times New Roman"/>
                <a:ea typeface="Times New Roman"/>
                <a:cs typeface="Simplified Arabic"/>
              </a:rPr>
              <a:t>آلات التفريز ذات الفرش والرؤوس المتعددة</a:t>
            </a:r>
            <a:endParaRPr lang="en-US" sz="3200" dirty="0">
              <a:solidFill>
                <a:srgbClr val="002060"/>
              </a:solidFill>
              <a:latin typeface="Times New Roman"/>
              <a:ea typeface="Times New Roman"/>
            </a:endParaRPr>
          </a:p>
          <a:p>
            <a:pPr marL="0" indent="0" algn="just">
              <a:buNone/>
            </a:pPr>
            <a:r>
              <a:rPr lang="ar-SA" sz="3600" dirty="0">
                <a:solidFill>
                  <a:srgbClr val="000000"/>
                </a:solidFill>
                <a:latin typeface="Times New Roman"/>
                <a:ea typeface="Times New Roman"/>
                <a:cs typeface="Simplified Arabic"/>
              </a:rPr>
              <a:t>سميت هذه الآلة ذات الفرش و الرؤوس المتعددة لأنها تملك عدد رؤوس أكثر من واحد و تمتاز هذه الآله بإنها تستطيع تشغيل عدد خمس أوجه من أوجه الشغلة مما يتيح لها انجاز عدد</a:t>
            </a:r>
            <a:endParaRPr lang="en-US" sz="3200" dirty="0">
              <a:latin typeface="Times New Roman"/>
              <a:ea typeface="Times New Roman"/>
            </a:endParaRPr>
          </a:p>
          <a:p>
            <a:pPr marL="0" indent="0" algn="just">
              <a:buNone/>
            </a:pPr>
            <a:r>
              <a:rPr lang="ar-SA" sz="3600" dirty="0">
                <a:solidFill>
                  <a:srgbClr val="000000"/>
                </a:solidFill>
                <a:latin typeface="Times New Roman"/>
                <a:ea typeface="Times New Roman"/>
                <a:cs typeface="Simplified Arabic"/>
              </a:rPr>
              <a:t>كبير من العمليات دون الحاجة إلى إعادة فك وتثبيت الشغلة، كما أنها تمتاز بقدرتها على تشغيل القطع كبيرة الحجم التي لا يمكن تشغيلها على الآلات السابقة نظرا لفرشها الطويل والكبير الشكل رقم (5).</a:t>
            </a:r>
            <a:endParaRPr lang="en-US" sz="3200" dirty="0">
              <a:effectLst/>
              <a:latin typeface="Times New Roman"/>
              <a:ea typeface="Times New Roman"/>
            </a:endParaRPr>
          </a:p>
        </p:txBody>
      </p:sp>
    </p:spTree>
    <p:extLst>
      <p:ext uri="{BB962C8B-B14F-4D97-AF65-F5344CB8AC3E}">
        <p14:creationId xmlns:p14="http://schemas.microsoft.com/office/powerpoint/2010/main" val="3452932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53" y="188640"/>
            <a:ext cx="8425130" cy="610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2741645" y="6377356"/>
            <a:ext cx="4608512" cy="369332"/>
          </a:xfrm>
          <a:prstGeom prst="rect">
            <a:avLst/>
          </a:prstGeom>
          <a:noFill/>
        </p:spPr>
        <p:txBody>
          <a:bodyPr wrap="square" rtlCol="1">
            <a:spAutoFit/>
          </a:bodyPr>
          <a:lstStyle/>
          <a:p>
            <a:r>
              <a:rPr lang="ar-IQ" dirty="0"/>
              <a:t>شكل رقم (5) الات التفريز ذات الفرش الرؤوس المتعددة</a:t>
            </a:r>
          </a:p>
        </p:txBody>
      </p:sp>
    </p:spTree>
    <p:extLst>
      <p:ext uri="{BB962C8B-B14F-4D97-AF65-F5344CB8AC3E}">
        <p14:creationId xmlns:p14="http://schemas.microsoft.com/office/powerpoint/2010/main" val="1909009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3"/>
          <p:cNvGraphicFramePr>
            <a:graphicFrameLocks/>
          </p:cNvGraphicFramePr>
          <p:nvPr>
            <p:extLst>
              <p:ext uri="{D42A27DB-BD31-4B8C-83A1-F6EECF244321}">
                <p14:modId xmlns:p14="http://schemas.microsoft.com/office/powerpoint/2010/main" val="3794814468"/>
              </p:ext>
            </p:extLst>
          </p:nvPr>
        </p:nvGraphicFramePr>
        <p:xfrm>
          <a:off x="1042988" y="1508720"/>
          <a:ext cx="789146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691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539552" y="980728"/>
            <a:ext cx="8280920" cy="4176464"/>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buNone/>
            </a:pPr>
            <a:r>
              <a:rPr lang="ar-SA" sz="4000" b="1" dirty="0">
                <a:solidFill>
                  <a:srgbClr val="FF0000"/>
                </a:solidFill>
                <a:latin typeface="Times New Roman"/>
                <a:ea typeface="Times New Roman"/>
                <a:cs typeface="Simplified Arabic"/>
              </a:rPr>
              <a:t>أنواع الات التفريز ذات الركبة</a:t>
            </a:r>
            <a:r>
              <a:rPr lang="ar-SA" sz="4000" dirty="0">
                <a:solidFill>
                  <a:srgbClr val="FF0000"/>
                </a:solidFill>
                <a:latin typeface="Times New Roman"/>
                <a:ea typeface="Times New Roman"/>
                <a:cs typeface="Simplified Arabic"/>
              </a:rPr>
              <a:t> </a:t>
            </a:r>
            <a:endParaRPr lang="en-US" sz="3600" dirty="0">
              <a:solidFill>
                <a:srgbClr val="FF0000"/>
              </a:solidFill>
              <a:latin typeface="Times New Roman"/>
              <a:ea typeface="Times New Roman"/>
            </a:endParaRPr>
          </a:p>
          <a:p>
            <a:pPr marL="0" indent="0" algn="just">
              <a:buNone/>
            </a:pPr>
            <a:r>
              <a:rPr lang="ar-IQ" sz="4000" dirty="0">
                <a:solidFill>
                  <a:srgbClr val="002060"/>
                </a:solidFill>
                <a:latin typeface="Times New Roman"/>
                <a:ea typeface="Times New Roman"/>
                <a:cs typeface="Simplified Arabic"/>
              </a:rPr>
              <a:t>1</a:t>
            </a:r>
            <a:r>
              <a:rPr lang="ar-SA" sz="4000" b="1" dirty="0" smtClean="0">
                <a:solidFill>
                  <a:srgbClr val="002060"/>
                </a:solidFill>
                <a:latin typeface="Times New Roman"/>
                <a:ea typeface="Times New Roman"/>
                <a:cs typeface="Simplified Arabic"/>
              </a:rPr>
              <a:t>. </a:t>
            </a:r>
            <a:r>
              <a:rPr lang="ar-SA" sz="4000" b="1" dirty="0">
                <a:solidFill>
                  <a:srgbClr val="002060"/>
                </a:solidFill>
                <a:latin typeface="Times New Roman"/>
                <a:ea typeface="Times New Roman"/>
                <a:cs typeface="Simplified Arabic"/>
              </a:rPr>
              <a:t>آلات التفريز الأفقية :</a:t>
            </a:r>
            <a:endParaRPr lang="en-US" sz="3600" dirty="0">
              <a:solidFill>
                <a:srgbClr val="002060"/>
              </a:solidFill>
              <a:latin typeface="Times New Roman"/>
              <a:ea typeface="Times New Roman"/>
            </a:endParaRPr>
          </a:p>
          <a:p>
            <a:pPr marL="0" indent="0" algn="just">
              <a:buNone/>
            </a:pPr>
            <a:r>
              <a:rPr lang="ar-SA" sz="4000" dirty="0">
                <a:solidFill>
                  <a:srgbClr val="000000"/>
                </a:solidFill>
                <a:latin typeface="Times New Roman"/>
                <a:ea typeface="Times New Roman"/>
                <a:cs typeface="Simplified Arabic"/>
              </a:rPr>
              <a:t>تمتاز هذه الماكينات بالوضع الأفقي لعمود الدوران فيها , ويتواجد ثلاثة حركات متعاملة مع بعضها البعض، الحركة الطولية و الحركة العرضية و الحركة الرأسية .</a:t>
            </a:r>
            <a:endParaRPr lang="en-US" sz="3600" dirty="0">
              <a:effectLst/>
              <a:latin typeface="Times New Roman"/>
              <a:ea typeface="Times New Roman"/>
            </a:endParaRPr>
          </a:p>
        </p:txBody>
      </p:sp>
    </p:spTree>
    <p:extLst>
      <p:ext uri="{BB962C8B-B14F-4D97-AF65-F5344CB8AC3E}">
        <p14:creationId xmlns:p14="http://schemas.microsoft.com/office/powerpoint/2010/main" val="1597201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539552" y="980728"/>
            <a:ext cx="8280920" cy="4176464"/>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buNone/>
            </a:pPr>
            <a:r>
              <a:rPr lang="ar-SA" sz="4000" dirty="0">
                <a:solidFill>
                  <a:srgbClr val="000000"/>
                </a:solidFill>
                <a:ea typeface="Calibri"/>
                <a:cs typeface="Simplified Arabic"/>
              </a:rPr>
              <a:t>الأفقية و الرأسية تستطيع الطاولة بالاضافة للحركات الثلاث المذكورة أن تقوم بحركة دورانية حول محورها الرأسي بزاوية 45 درجه في كل من الاتجاهين، ولكي توضع الطاولة بالزاوية المطلوبة بالنسبة لعامود الدوران ، يوجد تدریج يوضح زاوية ميل الطاولة الشكل رقم (2).</a:t>
            </a:r>
            <a:endParaRPr lang="en-US" sz="3600" dirty="0">
              <a:effectLst/>
              <a:latin typeface="Times New Roman"/>
              <a:ea typeface="Times New Roman"/>
            </a:endParaRPr>
          </a:p>
        </p:txBody>
      </p:sp>
    </p:spTree>
    <p:extLst>
      <p:ext uri="{BB962C8B-B14F-4D97-AF65-F5344CB8AC3E}">
        <p14:creationId xmlns:p14="http://schemas.microsoft.com/office/powerpoint/2010/main" val="694407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964487" cy="6264696"/>
          </a:xfrm>
          <a:prstGeom prst="rect">
            <a:avLst/>
          </a:prstGeom>
          <a:noFill/>
          <a:ln>
            <a:noFill/>
          </a:ln>
        </p:spPr>
      </p:pic>
      <p:sp>
        <p:nvSpPr>
          <p:cNvPr id="4" name="مربع نص 3"/>
          <p:cNvSpPr txBox="1"/>
          <p:nvPr/>
        </p:nvSpPr>
        <p:spPr>
          <a:xfrm>
            <a:off x="3129185" y="6381328"/>
            <a:ext cx="2635658" cy="369332"/>
          </a:xfrm>
          <a:prstGeom prst="rect">
            <a:avLst/>
          </a:prstGeom>
          <a:noFill/>
        </p:spPr>
        <p:txBody>
          <a:bodyPr wrap="none" rtlCol="1">
            <a:spAutoFit/>
          </a:bodyPr>
          <a:lstStyle/>
          <a:p>
            <a:r>
              <a:rPr lang="ar-IQ" dirty="0"/>
              <a:t>شكل رقم (2) الات التفريز الافقية</a:t>
            </a:r>
          </a:p>
        </p:txBody>
      </p:sp>
    </p:spTree>
    <p:extLst>
      <p:ext uri="{BB962C8B-B14F-4D97-AF65-F5344CB8AC3E}">
        <p14:creationId xmlns:p14="http://schemas.microsoft.com/office/powerpoint/2010/main" val="3796936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251520" y="332656"/>
            <a:ext cx="8712968" cy="6408712"/>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buNone/>
            </a:pPr>
            <a:r>
              <a:rPr lang="ar-IQ" sz="4000" b="1" dirty="0" smtClean="0">
                <a:solidFill>
                  <a:srgbClr val="002060"/>
                </a:solidFill>
                <a:latin typeface="Times New Roman"/>
                <a:ea typeface="Times New Roman"/>
                <a:cs typeface="Simplified Arabic"/>
              </a:rPr>
              <a:t>2</a:t>
            </a:r>
            <a:r>
              <a:rPr lang="ar-SA" sz="4000" b="1" dirty="0" smtClean="0">
                <a:solidFill>
                  <a:srgbClr val="002060"/>
                </a:solidFill>
                <a:latin typeface="Times New Roman"/>
                <a:ea typeface="Times New Roman"/>
                <a:cs typeface="Simplified Arabic"/>
              </a:rPr>
              <a:t>- </a:t>
            </a:r>
            <a:r>
              <a:rPr lang="ar-SA" sz="4000" b="1" dirty="0">
                <a:solidFill>
                  <a:srgbClr val="002060"/>
                </a:solidFill>
                <a:latin typeface="Times New Roman"/>
                <a:ea typeface="Times New Roman"/>
                <a:cs typeface="Simplified Arabic"/>
              </a:rPr>
              <a:t>الات التفريز الرأسية :</a:t>
            </a:r>
            <a:endParaRPr lang="en-US" sz="3600" dirty="0">
              <a:solidFill>
                <a:srgbClr val="002060"/>
              </a:solidFill>
              <a:latin typeface="Times New Roman"/>
              <a:ea typeface="Times New Roman"/>
            </a:endParaRPr>
          </a:p>
          <a:p>
            <a:pPr marL="0" indent="0" algn="just">
              <a:buNone/>
            </a:pPr>
            <a:r>
              <a:rPr lang="ar-SA" sz="4000" dirty="0">
                <a:solidFill>
                  <a:srgbClr val="000000"/>
                </a:solidFill>
                <a:latin typeface="Times New Roman"/>
                <a:ea typeface="Times New Roman"/>
                <a:cs typeface="Simplified Arabic"/>
              </a:rPr>
              <a:t>سميت بالرأسية لأن عمود الدوران فيها يحمل سكين التفريز ويكون في وضع رأسي بالنسبة لطاولة الآلة ويمكن إمالة وضع الرأس الحامل السكين التفريز وضبطه بأي زاوية الغاية (90 درجة) في كلا الإتجاهين من موضع الصفر في المستوى العمودي على طاولة الآلة وهناك تدريج لمعرفة درجة زاوية الميل. كما يمكن تحريك رأس عمود الدوران يصورة عمودية ايضا ولكن حركته هذه تكون محدودة الشكل رقم (3)</a:t>
            </a:r>
            <a:endParaRPr lang="en-US" sz="3600" dirty="0">
              <a:effectLst/>
              <a:latin typeface="Times New Roman"/>
              <a:ea typeface="Times New Roman"/>
            </a:endParaRPr>
          </a:p>
        </p:txBody>
      </p:sp>
    </p:spTree>
    <p:extLst>
      <p:ext uri="{BB962C8B-B14F-4D97-AF65-F5344CB8AC3E}">
        <p14:creationId xmlns:p14="http://schemas.microsoft.com/office/powerpoint/2010/main" val="3136545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7875"/>
            <a:ext cx="8627025" cy="599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527091" y="6453336"/>
            <a:ext cx="2877712" cy="369332"/>
          </a:xfrm>
          <a:prstGeom prst="rect">
            <a:avLst/>
          </a:prstGeom>
          <a:noFill/>
        </p:spPr>
        <p:txBody>
          <a:bodyPr wrap="none" rtlCol="1">
            <a:spAutoFit/>
          </a:bodyPr>
          <a:lstStyle/>
          <a:p>
            <a:r>
              <a:rPr lang="ar-IQ" dirty="0"/>
              <a:t>الشكل رقم ( 3) الات التفريز الراسية</a:t>
            </a:r>
          </a:p>
        </p:txBody>
      </p:sp>
    </p:spTree>
    <p:extLst>
      <p:ext uri="{BB962C8B-B14F-4D97-AF65-F5344CB8AC3E}">
        <p14:creationId xmlns:p14="http://schemas.microsoft.com/office/powerpoint/2010/main" val="376291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251520" y="1268760"/>
            <a:ext cx="8712968" cy="3456384"/>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buNone/>
            </a:pPr>
            <a:r>
              <a:rPr lang="ar-IQ" sz="3600" b="1" dirty="0" smtClean="0">
                <a:solidFill>
                  <a:srgbClr val="002060"/>
                </a:solidFill>
                <a:latin typeface="Times New Roman"/>
                <a:ea typeface="Times New Roman"/>
                <a:cs typeface="Simplified Arabic"/>
              </a:rPr>
              <a:t>3</a:t>
            </a:r>
            <a:r>
              <a:rPr lang="ar-SA" sz="3600" b="1" dirty="0" smtClean="0">
                <a:solidFill>
                  <a:srgbClr val="002060"/>
                </a:solidFill>
                <a:latin typeface="Times New Roman"/>
                <a:ea typeface="Times New Roman"/>
                <a:cs typeface="Simplified Arabic"/>
              </a:rPr>
              <a:t>. </a:t>
            </a:r>
            <a:r>
              <a:rPr lang="ar-SA" sz="3600" b="1" dirty="0">
                <a:solidFill>
                  <a:srgbClr val="002060"/>
                </a:solidFill>
                <a:latin typeface="Times New Roman"/>
                <a:ea typeface="Times New Roman"/>
                <a:cs typeface="Simplified Arabic"/>
              </a:rPr>
              <a:t>آلات التفريز العامة :</a:t>
            </a:r>
            <a:endParaRPr lang="en-US" sz="3200" dirty="0">
              <a:solidFill>
                <a:srgbClr val="002060"/>
              </a:solidFill>
              <a:latin typeface="Times New Roman"/>
              <a:ea typeface="Times New Roman"/>
            </a:endParaRPr>
          </a:p>
          <a:p>
            <a:pPr marL="0" indent="0" algn="just">
              <a:buNone/>
            </a:pPr>
            <a:r>
              <a:rPr lang="ar-SA" sz="3600" dirty="0">
                <a:solidFill>
                  <a:srgbClr val="000000"/>
                </a:solidFill>
                <a:latin typeface="Times New Roman"/>
                <a:ea typeface="Times New Roman"/>
                <a:cs typeface="Simplified Arabic"/>
              </a:rPr>
              <a:t>وهذه الماكينة جامعة بين الفريزة الأفقية والرأسية ويمكن تحويلها بواسطة إبعاد الساند الأفقي وتثبيت رأس التفريز الرأسي ويمكن إمالته حسب الزاوية المطلوبة ويمكن إمالة الرأس حتى زاوية 90 درجه .</a:t>
            </a:r>
            <a:endParaRPr lang="en-US" sz="3200" dirty="0">
              <a:effectLst/>
              <a:latin typeface="Times New Roman"/>
              <a:ea typeface="Times New Roman"/>
            </a:endParaRPr>
          </a:p>
        </p:txBody>
      </p:sp>
    </p:spTree>
    <p:extLst>
      <p:ext uri="{BB962C8B-B14F-4D97-AF65-F5344CB8AC3E}">
        <p14:creationId xmlns:p14="http://schemas.microsoft.com/office/powerpoint/2010/main" val="4267808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txBox="1">
            <a:spLocks/>
          </p:cNvSpPr>
          <p:nvPr/>
        </p:nvSpPr>
        <p:spPr>
          <a:xfrm>
            <a:off x="251520" y="1268760"/>
            <a:ext cx="8712968" cy="3456384"/>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dk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dk1"/>
                </a:solidFill>
                <a:latin typeface="+mn-lt"/>
                <a:ea typeface="+mn-ea"/>
                <a:cs typeface="+mn-cs"/>
              </a:defRPr>
            </a:lvl9pPr>
          </a:lstStyle>
          <a:p>
            <a:pPr marL="0" indent="0" algn="just">
              <a:buNone/>
            </a:pPr>
            <a:r>
              <a:rPr lang="ar-SA" sz="3600" dirty="0">
                <a:solidFill>
                  <a:srgbClr val="000000"/>
                </a:solidFill>
                <a:latin typeface="Times New Roman"/>
                <a:ea typeface="Times New Roman"/>
                <a:cs typeface="Simplified Arabic"/>
              </a:rPr>
              <a:t>ويمكن توصيل رأس التقسيم مع الطرف الممتاح لعمود لولب تغذية الطاولة عن طريق مجموعة تروس تغيير . وذلك لإكساب قطعة الشغل حركة دائرية إضافية، كذلك يمكن باستخدام هذه الآلة تفريز الحلزونات ( المثاقب الالتوائية أو الحلزونية) والبراغل ذات الأسنان المائلة ومقاطع التفريز والتروس الدودية. الشكل رقم (4)</a:t>
            </a:r>
            <a:endParaRPr lang="en-US" sz="3200" dirty="0">
              <a:effectLst/>
              <a:latin typeface="Times New Roman"/>
              <a:ea typeface="Times New Roman"/>
            </a:endParaRPr>
          </a:p>
        </p:txBody>
      </p:sp>
    </p:spTree>
    <p:extLst>
      <p:ext uri="{BB962C8B-B14F-4D97-AF65-F5344CB8AC3E}">
        <p14:creationId xmlns:p14="http://schemas.microsoft.com/office/powerpoint/2010/main" val="1207440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42493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3059832" y="6268670"/>
            <a:ext cx="2550699" cy="369332"/>
          </a:xfrm>
          <a:prstGeom prst="rect">
            <a:avLst/>
          </a:prstGeom>
          <a:noFill/>
        </p:spPr>
        <p:txBody>
          <a:bodyPr wrap="none" rtlCol="1">
            <a:spAutoFit/>
          </a:bodyPr>
          <a:lstStyle/>
          <a:p>
            <a:r>
              <a:rPr lang="ar-IQ" dirty="0"/>
              <a:t>شكل رقم (4)الات التفريز العامة</a:t>
            </a:r>
          </a:p>
        </p:txBody>
      </p:sp>
    </p:spTree>
    <p:extLst>
      <p:ext uri="{BB962C8B-B14F-4D97-AF65-F5344CB8AC3E}">
        <p14:creationId xmlns:p14="http://schemas.microsoft.com/office/powerpoint/2010/main" val="3082021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59</TotalTime>
  <Words>386</Words>
  <Application>Microsoft Office PowerPoint</Application>
  <PresentationFormat>عرض على الشاشة (3:4)‏</PresentationFormat>
  <Paragraphs>33</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أفق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المستقبل للحاسبات - سنجار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noon</dc:creator>
  <cp:lastModifiedBy>noon</cp:lastModifiedBy>
  <cp:revision>29</cp:revision>
  <dcterms:created xsi:type="dcterms:W3CDTF">2021-04-30T21:09:10Z</dcterms:created>
  <dcterms:modified xsi:type="dcterms:W3CDTF">2021-09-28T15:08:16Z</dcterms:modified>
</cp:coreProperties>
</file>