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65" r:id="rId2"/>
    <p:sldId id="258" r:id="rId3"/>
    <p:sldId id="259" r:id="rId4"/>
    <p:sldId id="260" r:id="rId5"/>
    <p:sldId id="261" r:id="rId6"/>
    <p:sldId id="262" r:id="rId7"/>
    <p:sldId id="263" r:id="rId8"/>
    <p:sldId id="266"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B96C51-B195-4FDA-B1A0-1B94D80968C5}" type="doc">
      <dgm:prSet loTypeId="urn:microsoft.com/office/officeart/2005/8/layout/pyramid2" loCatId="list" qsTypeId="urn:microsoft.com/office/officeart/2005/8/quickstyle/simple1" qsCatId="simple" csTypeId="urn:microsoft.com/office/officeart/2005/8/colors/accent1_2" csCatId="accent1" phldr="1"/>
      <dgm:spPr/>
    </dgm:pt>
    <dgm:pt modelId="{D18204EA-2008-4E08-9F63-FC62BF233CED}">
      <dgm:prSet phldrT="[Text]"/>
      <dgm:spPr>
        <a:xfrm>
          <a:off x="3605500" y="443932"/>
          <a:ext cx="3120390" cy="1136392"/>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ar-SA" dirty="0" smtClean="0">
              <a:solidFill>
                <a:sysClr val="windowText" lastClr="000000">
                  <a:hueOff val="0"/>
                  <a:satOff val="0"/>
                  <a:lumOff val="0"/>
                  <a:alphaOff val="0"/>
                </a:sysClr>
              </a:solidFill>
              <a:latin typeface="Calibri"/>
              <a:ea typeface="+mn-ea"/>
              <a:cs typeface="Arial"/>
            </a:rPr>
            <a:t>اشكر</a:t>
          </a:r>
          <a:endParaRPr lang="ar-SA" dirty="0">
            <a:solidFill>
              <a:sysClr val="windowText" lastClr="000000">
                <a:hueOff val="0"/>
                <a:satOff val="0"/>
                <a:lumOff val="0"/>
                <a:alphaOff val="0"/>
              </a:sysClr>
            </a:solidFill>
            <a:latin typeface="Calibri"/>
            <a:ea typeface="+mn-ea"/>
            <a:cs typeface="Arial"/>
          </a:endParaRPr>
        </a:p>
      </dgm:t>
    </dgm:pt>
    <dgm:pt modelId="{F61FC0F2-40C1-4BAE-9DCD-59848062AE12}" type="parTrans" cxnId="{4B0213E6-4C4B-4C7E-8C70-1A4AA9484380}">
      <dgm:prSet/>
      <dgm:spPr/>
      <dgm:t>
        <a:bodyPr/>
        <a:lstStyle/>
        <a:p>
          <a:pPr rtl="1"/>
          <a:endParaRPr lang="ar-SA"/>
        </a:p>
      </dgm:t>
    </dgm:pt>
    <dgm:pt modelId="{607B3F8E-7A9C-4655-BB23-F07E5678ED34}" type="sibTrans" cxnId="{4B0213E6-4C4B-4C7E-8C70-1A4AA9484380}">
      <dgm:prSet/>
      <dgm:spPr/>
      <dgm:t>
        <a:bodyPr/>
        <a:lstStyle/>
        <a:p>
          <a:pPr rtl="1"/>
          <a:endParaRPr lang="ar-SA"/>
        </a:p>
      </dgm:t>
    </dgm:pt>
    <dgm:pt modelId="{4F7669C8-04B7-4FAB-8858-05A851543CEB}">
      <dgm:prSet phldrT="[Text]"/>
      <dgm:spPr>
        <a:xfrm>
          <a:off x="2309914" y="1885950"/>
          <a:ext cx="3120390" cy="1136392"/>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ar-SA" dirty="0" smtClean="0">
              <a:solidFill>
                <a:sysClr val="windowText" lastClr="000000">
                  <a:hueOff val="0"/>
                  <a:satOff val="0"/>
                  <a:lumOff val="0"/>
                  <a:alphaOff val="0"/>
                </a:sysClr>
              </a:solidFill>
              <a:latin typeface="Calibri"/>
              <a:ea typeface="+mn-ea"/>
              <a:cs typeface="Arial"/>
            </a:rPr>
            <a:t>لكم</a:t>
          </a:r>
          <a:endParaRPr lang="ar-SA" dirty="0">
            <a:solidFill>
              <a:sysClr val="windowText" lastClr="000000">
                <a:hueOff val="0"/>
                <a:satOff val="0"/>
                <a:lumOff val="0"/>
                <a:alphaOff val="0"/>
              </a:sysClr>
            </a:solidFill>
            <a:latin typeface="Calibri"/>
            <a:ea typeface="+mn-ea"/>
            <a:cs typeface="Arial"/>
          </a:endParaRPr>
        </a:p>
      </dgm:t>
    </dgm:pt>
    <dgm:pt modelId="{3C7FF29B-C1FE-4C55-A139-C7B2212FB492}" type="parTrans" cxnId="{0C0C32D7-727A-4EF2-82AE-8BC761D35672}">
      <dgm:prSet/>
      <dgm:spPr/>
      <dgm:t>
        <a:bodyPr/>
        <a:lstStyle/>
        <a:p>
          <a:pPr rtl="1"/>
          <a:endParaRPr lang="ar-SA"/>
        </a:p>
      </dgm:t>
    </dgm:pt>
    <dgm:pt modelId="{081D534A-6B3A-4C1A-9907-F76F095FA0D2}" type="sibTrans" cxnId="{0C0C32D7-727A-4EF2-82AE-8BC761D35672}">
      <dgm:prSet/>
      <dgm:spPr/>
      <dgm:t>
        <a:bodyPr/>
        <a:lstStyle/>
        <a:p>
          <a:pPr rtl="1"/>
          <a:endParaRPr lang="ar-SA"/>
        </a:p>
      </dgm:t>
    </dgm:pt>
    <dgm:pt modelId="{CB1AE95D-6CAD-45D0-8C7D-7227F579F350}">
      <dgm:prSet phldrT="[Text]"/>
      <dgm:spPr>
        <a:xfrm>
          <a:off x="423950" y="3257548"/>
          <a:ext cx="3120390" cy="1136392"/>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rtl="1"/>
          <a:r>
            <a:rPr lang="ar-SA" dirty="0" smtClean="0">
              <a:solidFill>
                <a:sysClr val="windowText" lastClr="000000">
                  <a:hueOff val="0"/>
                  <a:satOff val="0"/>
                  <a:lumOff val="0"/>
                  <a:alphaOff val="0"/>
                </a:sysClr>
              </a:solidFill>
              <a:latin typeface="Calibri"/>
              <a:ea typeface="+mn-ea"/>
              <a:cs typeface="Arial"/>
            </a:rPr>
            <a:t>حسن الإستماع</a:t>
          </a:r>
          <a:endParaRPr lang="ar-SA" dirty="0">
            <a:solidFill>
              <a:sysClr val="windowText" lastClr="000000">
                <a:hueOff val="0"/>
                <a:satOff val="0"/>
                <a:lumOff val="0"/>
                <a:alphaOff val="0"/>
              </a:sysClr>
            </a:solidFill>
            <a:latin typeface="Calibri"/>
            <a:ea typeface="+mn-ea"/>
            <a:cs typeface="Arial"/>
          </a:endParaRPr>
        </a:p>
      </dgm:t>
    </dgm:pt>
    <dgm:pt modelId="{B6926CCF-0F96-492E-8258-C9BF82759AD1}" type="parTrans" cxnId="{2D7D082D-05A6-4473-BD41-178AB71F35C6}">
      <dgm:prSet/>
      <dgm:spPr/>
      <dgm:t>
        <a:bodyPr/>
        <a:lstStyle/>
        <a:p>
          <a:pPr rtl="1"/>
          <a:endParaRPr lang="ar-SA"/>
        </a:p>
      </dgm:t>
    </dgm:pt>
    <dgm:pt modelId="{7C6BC796-8D19-4D29-BA22-DC147A306EBC}" type="sibTrans" cxnId="{2D7D082D-05A6-4473-BD41-178AB71F35C6}">
      <dgm:prSet/>
      <dgm:spPr/>
      <dgm:t>
        <a:bodyPr/>
        <a:lstStyle/>
        <a:p>
          <a:pPr rtl="1"/>
          <a:endParaRPr lang="ar-SA"/>
        </a:p>
      </dgm:t>
    </dgm:pt>
    <dgm:pt modelId="{E1C8E11A-5AE6-4478-92C3-836810492656}" type="pres">
      <dgm:prSet presAssocID="{ABB96C51-B195-4FDA-B1A0-1B94D80968C5}" presName="compositeShape" presStyleCnt="0">
        <dgm:presLayoutVars>
          <dgm:dir/>
          <dgm:resizeHandles/>
        </dgm:presLayoutVars>
      </dgm:prSet>
      <dgm:spPr/>
    </dgm:pt>
    <dgm:pt modelId="{3DFBC95D-246E-4D3B-AD88-BC20006FCC25}" type="pres">
      <dgm:prSet presAssocID="{ABB96C51-B195-4FDA-B1A0-1B94D80968C5}" presName="pyramid" presStyleLbl="node1" presStyleIdx="0" presStyleCnt="1"/>
      <dgm:spPr>
        <a:xfrm>
          <a:off x="1185385" y="0"/>
          <a:ext cx="4800600" cy="4800600"/>
        </a:xfrm>
        <a:prstGeom prst="triangle">
          <a:avLst/>
        </a:prstGeom>
        <a:solidFill>
          <a:srgbClr val="002060"/>
        </a:solidFill>
        <a:ln w="25400" cap="flat" cmpd="sng" algn="ctr">
          <a:solidFill>
            <a:sysClr val="window" lastClr="FFFFFF">
              <a:hueOff val="0"/>
              <a:satOff val="0"/>
              <a:lumOff val="0"/>
              <a:alphaOff val="0"/>
            </a:sysClr>
          </a:solidFill>
          <a:prstDash val="solid"/>
        </a:ln>
        <a:effectLst/>
      </dgm:spPr>
      <dgm:t>
        <a:bodyPr/>
        <a:lstStyle/>
        <a:p>
          <a:pPr rtl="1"/>
          <a:endParaRPr lang="ar-IQ"/>
        </a:p>
      </dgm:t>
    </dgm:pt>
    <dgm:pt modelId="{D69B5C6B-EBE7-48A9-B11C-CE985BD9B0C2}" type="pres">
      <dgm:prSet presAssocID="{ABB96C51-B195-4FDA-B1A0-1B94D80968C5}" presName="theList" presStyleCnt="0"/>
      <dgm:spPr/>
    </dgm:pt>
    <dgm:pt modelId="{416AA62A-986C-46BD-A068-688F035326B6}" type="pres">
      <dgm:prSet presAssocID="{D18204EA-2008-4E08-9F63-FC62BF233CED}" presName="aNode" presStyleLbl="fgAcc1" presStyleIdx="0" presStyleCnt="3" custLinFactNeighborX="635" custLinFactNeighborY="-27248">
        <dgm:presLayoutVars>
          <dgm:bulletEnabled val="1"/>
        </dgm:presLayoutVars>
      </dgm:prSet>
      <dgm:spPr>
        <a:prstGeom prst="roundRect">
          <a:avLst/>
        </a:prstGeom>
      </dgm:spPr>
      <dgm:t>
        <a:bodyPr/>
        <a:lstStyle/>
        <a:p>
          <a:pPr rtl="1"/>
          <a:endParaRPr lang="ar-SA"/>
        </a:p>
      </dgm:t>
    </dgm:pt>
    <dgm:pt modelId="{AF14E1AF-5B1C-4B80-892A-0695457D6221}" type="pres">
      <dgm:prSet presAssocID="{D18204EA-2008-4E08-9F63-FC62BF233CED}" presName="aSpace" presStyleCnt="0"/>
      <dgm:spPr/>
    </dgm:pt>
    <dgm:pt modelId="{F2A30518-C97D-403F-BEF5-2FC185FC9133}" type="pres">
      <dgm:prSet presAssocID="{4F7669C8-04B7-4FAB-8858-05A851543CEB}" presName="aNode" presStyleLbl="fgAcc1" presStyleIdx="1" presStyleCnt="3" custLinFactNeighborX="-40885" custLinFactNeighborY="87907">
        <dgm:presLayoutVars>
          <dgm:bulletEnabled val="1"/>
        </dgm:presLayoutVars>
      </dgm:prSet>
      <dgm:spPr>
        <a:prstGeom prst="roundRect">
          <a:avLst/>
        </a:prstGeom>
      </dgm:spPr>
      <dgm:t>
        <a:bodyPr/>
        <a:lstStyle/>
        <a:p>
          <a:pPr rtl="1"/>
          <a:endParaRPr lang="ar-SA"/>
        </a:p>
      </dgm:t>
    </dgm:pt>
    <dgm:pt modelId="{6BE17834-F5F1-4C1C-9FAA-623D015DC113}" type="pres">
      <dgm:prSet presAssocID="{4F7669C8-04B7-4FAB-8858-05A851543CEB}" presName="aSpace" presStyleCnt="0"/>
      <dgm:spPr/>
    </dgm:pt>
    <dgm:pt modelId="{9C538E76-1F26-45D8-9070-D121F5059671}" type="pres">
      <dgm:prSet presAssocID="{CB1AE95D-6CAD-45D0-8C7D-7227F579F350}" presName="aNode" presStyleLbl="fgAcc1" presStyleIdx="2" presStyleCnt="3" custLinFactX="-1325" custLinFactY="6686" custLinFactNeighborX="-100000" custLinFactNeighborY="100000">
        <dgm:presLayoutVars>
          <dgm:bulletEnabled val="1"/>
        </dgm:presLayoutVars>
      </dgm:prSet>
      <dgm:spPr>
        <a:prstGeom prst="roundRect">
          <a:avLst/>
        </a:prstGeom>
      </dgm:spPr>
      <dgm:t>
        <a:bodyPr/>
        <a:lstStyle/>
        <a:p>
          <a:pPr rtl="1"/>
          <a:endParaRPr lang="ar-SA"/>
        </a:p>
      </dgm:t>
    </dgm:pt>
    <dgm:pt modelId="{B9974942-8A1E-4B59-9154-2A77B2E4AD21}" type="pres">
      <dgm:prSet presAssocID="{CB1AE95D-6CAD-45D0-8C7D-7227F579F350}" presName="aSpace" presStyleCnt="0"/>
      <dgm:spPr/>
    </dgm:pt>
  </dgm:ptLst>
  <dgm:cxnLst>
    <dgm:cxn modelId="{75D540C3-84AA-48CA-A5B0-4925D412CE44}" type="presOf" srcId="{D18204EA-2008-4E08-9F63-FC62BF233CED}" destId="{416AA62A-986C-46BD-A068-688F035326B6}" srcOrd="0" destOrd="0" presId="urn:microsoft.com/office/officeart/2005/8/layout/pyramid2"/>
    <dgm:cxn modelId="{4B0213E6-4C4B-4C7E-8C70-1A4AA9484380}" srcId="{ABB96C51-B195-4FDA-B1A0-1B94D80968C5}" destId="{D18204EA-2008-4E08-9F63-FC62BF233CED}" srcOrd="0" destOrd="0" parTransId="{F61FC0F2-40C1-4BAE-9DCD-59848062AE12}" sibTransId="{607B3F8E-7A9C-4655-BB23-F07E5678ED34}"/>
    <dgm:cxn modelId="{5B3BF380-3BB7-49DA-9120-FDFABE2C876B}" type="presOf" srcId="{4F7669C8-04B7-4FAB-8858-05A851543CEB}" destId="{F2A30518-C97D-403F-BEF5-2FC185FC9133}" srcOrd="0" destOrd="0" presId="urn:microsoft.com/office/officeart/2005/8/layout/pyramid2"/>
    <dgm:cxn modelId="{8F95C3C8-D900-4C9F-BA9C-330FE8DFAEE2}" type="presOf" srcId="{ABB96C51-B195-4FDA-B1A0-1B94D80968C5}" destId="{E1C8E11A-5AE6-4478-92C3-836810492656}" srcOrd="0" destOrd="0" presId="urn:microsoft.com/office/officeart/2005/8/layout/pyramid2"/>
    <dgm:cxn modelId="{0C0C32D7-727A-4EF2-82AE-8BC761D35672}" srcId="{ABB96C51-B195-4FDA-B1A0-1B94D80968C5}" destId="{4F7669C8-04B7-4FAB-8858-05A851543CEB}" srcOrd="1" destOrd="0" parTransId="{3C7FF29B-C1FE-4C55-A139-C7B2212FB492}" sibTransId="{081D534A-6B3A-4C1A-9907-F76F095FA0D2}"/>
    <dgm:cxn modelId="{B7EE894F-0B1B-4D1B-AA62-657A9CDF8B73}" type="presOf" srcId="{CB1AE95D-6CAD-45D0-8C7D-7227F579F350}" destId="{9C538E76-1F26-45D8-9070-D121F5059671}" srcOrd="0" destOrd="0" presId="urn:microsoft.com/office/officeart/2005/8/layout/pyramid2"/>
    <dgm:cxn modelId="{2D7D082D-05A6-4473-BD41-178AB71F35C6}" srcId="{ABB96C51-B195-4FDA-B1A0-1B94D80968C5}" destId="{CB1AE95D-6CAD-45D0-8C7D-7227F579F350}" srcOrd="2" destOrd="0" parTransId="{B6926CCF-0F96-492E-8258-C9BF82759AD1}" sibTransId="{7C6BC796-8D19-4D29-BA22-DC147A306EBC}"/>
    <dgm:cxn modelId="{FCFD4705-AFFA-4B6F-AF1A-A0C202B48DCF}" type="presParOf" srcId="{E1C8E11A-5AE6-4478-92C3-836810492656}" destId="{3DFBC95D-246E-4D3B-AD88-BC20006FCC25}" srcOrd="0" destOrd="0" presId="urn:microsoft.com/office/officeart/2005/8/layout/pyramid2"/>
    <dgm:cxn modelId="{3DF1410D-DD07-4AA3-8C70-5BD7C4F5AC02}" type="presParOf" srcId="{E1C8E11A-5AE6-4478-92C3-836810492656}" destId="{D69B5C6B-EBE7-48A9-B11C-CE985BD9B0C2}" srcOrd="1" destOrd="0" presId="urn:microsoft.com/office/officeart/2005/8/layout/pyramid2"/>
    <dgm:cxn modelId="{93DACF40-5528-4995-A80D-DB35A0F040FD}" type="presParOf" srcId="{D69B5C6B-EBE7-48A9-B11C-CE985BD9B0C2}" destId="{416AA62A-986C-46BD-A068-688F035326B6}" srcOrd="0" destOrd="0" presId="urn:microsoft.com/office/officeart/2005/8/layout/pyramid2"/>
    <dgm:cxn modelId="{2A10E6A1-9280-4F10-82A9-2FBBE463C8CE}" type="presParOf" srcId="{D69B5C6B-EBE7-48A9-B11C-CE985BD9B0C2}" destId="{AF14E1AF-5B1C-4B80-892A-0695457D6221}" srcOrd="1" destOrd="0" presId="urn:microsoft.com/office/officeart/2005/8/layout/pyramid2"/>
    <dgm:cxn modelId="{0F57F0D3-7035-4355-AE44-481841167681}" type="presParOf" srcId="{D69B5C6B-EBE7-48A9-B11C-CE985BD9B0C2}" destId="{F2A30518-C97D-403F-BEF5-2FC185FC9133}" srcOrd="2" destOrd="0" presId="urn:microsoft.com/office/officeart/2005/8/layout/pyramid2"/>
    <dgm:cxn modelId="{4D8A3599-A8C2-4E9B-A5F0-A29233F74531}" type="presParOf" srcId="{D69B5C6B-EBE7-48A9-B11C-CE985BD9B0C2}" destId="{6BE17834-F5F1-4C1C-9FAA-623D015DC113}" srcOrd="3" destOrd="0" presId="urn:microsoft.com/office/officeart/2005/8/layout/pyramid2"/>
    <dgm:cxn modelId="{B942F50F-24E3-4EF5-8C4D-93F90CD28C63}" type="presParOf" srcId="{D69B5C6B-EBE7-48A9-B11C-CE985BD9B0C2}" destId="{9C538E76-1F26-45D8-9070-D121F5059671}" srcOrd="4" destOrd="0" presId="urn:microsoft.com/office/officeart/2005/8/layout/pyramid2"/>
    <dgm:cxn modelId="{8407A9FD-0949-40F1-8EB1-B9B563D0A060}" type="presParOf" srcId="{D69B5C6B-EBE7-48A9-B11C-CE985BD9B0C2}" destId="{B9974942-8A1E-4B59-9154-2A77B2E4AD21}"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FBC95D-246E-4D3B-AD88-BC20006FCC25}">
      <dsp:nvSpPr>
        <dsp:cNvPr id="0" name=""/>
        <dsp:cNvSpPr/>
      </dsp:nvSpPr>
      <dsp:spPr>
        <a:xfrm>
          <a:off x="1185385" y="0"/>
          <a:ext cx="4800600" cy="4800600"/>
        </a:xfrm>
        <a:prstGeom prst="triangle">
          <a:avLst/>
        </a:prstGeom>
        <a:solidFill>
          <a:srgbClr val="00206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416AA62A-986C-46BD-A068-688F035326B6}">
      <dsp:nvSpPr>
        <dsp:cNvPr id="0" name=""/>
        <dsp:cNvSpPr/>
      </dsp:nvSpPr>
      <dsp:spPr>
        <a:xfrm>
          <a:off x="3605500" y="443932"/>
          <a:ext cx="3120390" cy="1136392"/>
        </a:xfrm>
        <a:prstGeom prst="round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solidFill>
                <a:sysClr val="windowText" lastClr="000000">
                  <a:hueOff val="0"/>
                  <a:satOff val="0"/>
                  <a:lumOff val="0"/>
                  <a:alphaOff val="0"/>
                </a:sysClr>
              </a:solidFill>
              <a:latin typeface="Calibri"/>
              <a:ea typeface="+mn-ea"/>
              <a:cs typeface="Arial"/>
            </a:rPr>
            <a:t>اشكر</a:t>
          </a:r>
          <a:endParaRPr lang="ar-SA" sz="4500" kern="1200" dirty="0">
            <a:solidFill>
              <a:sysClr val="windowText" lastClr="000000">
                <a:hueOff val="0"/>
                <a:satOff val="0"/>
                <a:lumOff val="0"/>
                <a:alphaOff val="0"/>
              </a:sysClr>
            </a:solidFill>
            <a:latin typeface="Calibri"/>
            <a:ea typeface="+mn-ea"/>
            <a:cs typeface="Arial"/>
          </a:endParaRPr>
        </a:p>
      </dsp:txBody>
      <dsp:txXfrm>
        <a:off x="3660974" y="499406"/>
        <a:ext cx="3009442" cy="1025444"/>
      </dsp:txXfrm>
    </dsp:sp>
    <dsp:sp modelId="{F2A30518-C97D-403F-BEF5-2FC185FC9133}">
      <dsp:nvSpPr>
        <dsp:cNvPr id="0" name=""/>
        <dsp:cNvSpPr/>
      </dsp:nvSpPr>
      <dsp:spPr>
        <a:xfrm>
          <a:off x="2309914" y="1885950"/>
          <a:ext cx="3120390" cy="1136392"/>
        </a:xfrm>
        <a:prstGeom prst="round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solidFill>
                <a:sysClr val="windowText" lastClr="000000">
                  <a:hueOff val="0"/>
                  <a:satOff val="0"/>
                  <a:lumOff val="0"/>
                  <a:alphaOff val="0"/>
                </a:sysClr>
              </a:solidFill>
              <a:latin typeface="Calibri"/>
              <a:ea typeface="+mn-ea"/>
              <a:cs typeface="Arial"/>
            </a:rPr>
            <a:t>لكم</a:t>
          </a:r>
          <a:endParaRPr lang="ar-SA" sz="4500" kern="1200" dirty="0">
            <a:solidFill>
              <a:sysClr val="windowText" lastClr="000000">
                <a:hueOff val="0"/>
                <a:satOff val="0"/>
                <a:lumOff val="0"/>
                <a:alphaOff val="0"/>
              </a:sysClr>
            </a:solidFill>
            <a:latin typeface="Calibri"/>
            <a:ea typeface="+mn-ea"/>
            <a:cs typeface="Arial"/>
          </a:endParaRPr>
        </a:p>
      </dsp:txBody>
      <dsp:txXfrm>
        <a:off x="2365388" y="1941424"/>
        <a:ext cx="3009442" cy="1025444"/>
      </dsp:txXfrm>
    </dsp:sp>
    <dsp:sp modelId="{9C538E76-1F26-45D8-9070-D121F5059671}">
      <dsp:nvSpPr>
        <dsp:cNvPr id="0" name=""/>
        <dsp:cNvSpPr/>
      </dsp:nvSpPr>
      <dsp:spPr>
        <a:xfrm>
          <a:off x="423950" y="3257548"/>
          <a:ext cx="3120390" cy="1136392"/>
        </a:xfrm>
        <a:prstGeom prst="round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solidFill>
                <a:sysClr val="windowText" lastClr="000000">
                  <a:hueOff val="0"/>
                  <a:satOff val="0"/>
                  <a:lumOff val="0"/>
                  <a:alphaOff val="0"/>
                </a:sysClr>
              </a:solidFill>
              <a:latin typeface="Calibri"/>
              <a:ea typeface="+mn-ea"/>
              <a:cs typeface="Arial"/>
            </a:rPr>
            <a:t>حسن الإستماع</a:t>
          </a:r>
          <a:endParaRPr lang="ar-SA" sz="4500" kern="1200" dirty="0">
            <a:solidFill>
              <a:sysClr val="windowText" lastClr="000000">
                <a:hueOff val="0"/>
                <a:satOff val="0"/>
                <a:lumOff val="0"/>
                <a:alphaOff val="0"/>
              </a:sysClr>
            </a:solidFill>
            <a:latin typeface="Calibri"/>
            <a:ea typeface="+mn-ea"/>
            <a:cs typeface="Arial"/>
          </a:endParaRPr>
        </a:p>
      </dsp:txBody>
      <dsp:txXfrm>
        <a:off x="479424" y="3313022"/>
        <a:ext cx="3009442" cy="102544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10CAF6C-1D5A-40B4-A5FF-A1493DDC03B0}" type="datetimeFigureOut">
              <a:rPr lang="ar-IQ" smtClean="0"/>
              <a:t>21/02/1443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B10CAF6C-1D5A-40B4-A5FF-A1493DDC03B0}" type="datetimeFigureOut">
              <a:rPr lang="ar-IQ" smtClean="0"/>
              <a:t>21/02/1443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B10CAF6C-1D5A-40B4-A5FF-A1493DDC03B0}" type="datetimeFigureOut">
              <a:rPr lang="ar-IQ" smtClean="0"/>
              <a:t>21/02/1443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10CAF6C-1D5A-40B4-A5FF-A1493DDC03B0}" type="datetimeFigureOut">
              <a:rPr lang="ar-IQ" smtClean="0"/>
              <a:t>21/02/1443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CAF6C-1D5A-40B4-A5FF-A1493DDC03B0}" type="datetimeFigureOut">
              <a:rPr lang="ar-IQ" smtClean="0"/>
              <a:t>21/02/1443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10CAF6C-1D5A-40B4-A5FF-A1493DDC03B0}" type="datetimeFigureOut">
              <a:rPr lang="ar-IQ" smtClean="0"/>
              <a:t>21/02/1443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10CAF6C-1D5A-40B4-A5FF-A1493DDC03B0}" type="datetimeFigureOut">
              <a:rPr lang="ar-IQ" smtClean="0"/>
              <a:t>21/02/1443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253D0F7-6F7E-48DE-B7EA-FC0386EC29A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10CAF6C-1D5A-40B4-A5FF-A1493DDC03B0}" type="datetimeFigureOut">
              <a:rPr lang="ar-IQ" smtClean="0"/>
              <a:t>21/02/1443</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253D0F7-6F7E-48DE-B7EA-FC0386EC29AF}"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188640"/>
            <a:ext cx="8136904" cy="6120680"/>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ctr"/>
            <a:r>
              <a:rPr lang="ar-IQ" sz="2000" dirty="0" smtClean="0">
                <a:solidFill>
                  <a:schemeClr val="bg1"/>
                </a:solidFill>
              </a:rPr>
              <a:t>المرحلة الثانية </a:t>
            </a:r>
          </a:p>
          <a:p>
            <a:pPr algn="ctr"/>
            <a:r>
              <a:rPr lang="ar-IQ" sz="2000" dirty="0" smtClean="0">
                <a:solidFill>
                  <a:schemeClr val="bg1"/>
                </a:solidFill>
              </a:rPr>
              <a:t>قسم الادارة الصناعية </a:t>
            </a:r>
          </a:p>
          <a:p>
            <a:pPr algn="ctr"/>
            <a:r>
              <a:rPr lang="ar-IQ" sz="2000" dirty="0" smtClean="0">
                <a:solidFill>
                  <a:schemeClr val="bg1"/>
                </a:solidFill>
              </a:rPr>
              <a:t>كلية الادارة والاقتصاد</a:t>
            </a:r>
          </a:p>
          <a:p>
            <a:pPr algn="ctr"/>
            <a:r>
              <a:rPr lang="ar-IQ" sz="2000" dirty="0" smtClean="0">
                <a:solidFill>
                  <a:schemeClr val="bg1"/>
                </a:solidFill>
              </a:rPr>
              <a:t>جامعة الموصل </a:t>
            </a:r>
          </a:p>
          <a:p>
            <a:pPr algn="ctr"/>
            <a:r>
              <a:rPr lang="ar-IQ" sz="3600" dirty="0" smtClean="0">
                <a:solidFill>
                  <a:srgbClr val="FF0000"/>
                </a:solidFill>
              </a:rPr>
              <a:t>عنوان المحاضرة</a:t>
            </a:r>
          </a:p>
          <a:p>
            <a:pPr algn="ctr"/>
            <a:r>
              <a:rPr lang="ar-IQ" sz="3600" dirty="0" smtClean="0">
                <a:solidFill>
                  <a:srgbClr val="FF0000"/>
                </a:solidFill>
              </a:rPr>
              <a:t>عمليات التفريز</a:t>
            </a:r>
          </a:p>
          <a:p>
            <a:pPr algn="ctr"/>
            <a:endParaRPr lang="ar-IQ" sz="2000" dirty="0">
              <a:solidFill>
                <a:srgbClr val="FF0000"/>
              </a:solidFill>
            </a:endParaRPr>
          </a:p>
          <a:p>
            <a:pPr algn="ctr"/>
            <a:endParaRPr lang="ar-IQ" sz="2000" dirty="0" smtClean="0">
              <a:solidFill>
                <a:srgbClr val="FF0000"/>
              </a:solidFill>
            </a:endParaRPr>
          </a:p>
          <a:p>
            <a:pPr algn="r"/>
            <a:endParaRPr lang="ar-IQ" sz="2000" dirty="0" smtClean="0">
              <a:solidFill>
                <a:srgbClr val="FF0000"/>
              </a:solidFill>
            </a:endParaRPr>
          </a:p>
          <a:p>
            <a:pPr algn="r"/>
            <a:endParaRPr lang="ar-IQ" sz="2000" dirty="0">
              <a:solidFill>
                <a:srgbClr val="FF0000"/>
              </a:solidFill>
            </a:endParaRPr>
          </a:p>
          <a:p>
            <a:pPr algn="r"/>
            <a:r>
              <a:rPr lang="ar-IQ" sz="2000" dirty="0" smtClean="0">
                <a:solidFill>
                  <a:schemeClr val="bg1"/>
                </a:solidFill>
              </a:rPr>
              <a:t>م. بشار عزالدين السماك </a:t>
            </a:r>
          </a:p>
          <a:p>
            <a:pPr algn="r"/>
            <a:r>
              <a:rPr lang="ar-IQ" sz="2000" dirty="0" smtClean="0">
                <a:solidFill>
                  <a:schemeClr val="bg1"/>
                </a:solidFill>
              </a:rPr>
              <a:t>قسم الادارة الصناعية </a:t>
            </a:r>
          </a:p>
          <a:p>
            <a:pPr algn="r"/>
            <a:r>
              <a:rPr lang="ar-IQ" sz="2000" dirty="0" smtClean="0">
                <a:solidFill>
                  <a:schemeClr val="bg1"/>
                </a:solidFill>
              </a:rPr>
              <a:t>كلية الادارة والاقتصاد </a:t>
            </a:r>
          </a:p>
          <a:p>
            <a:pPr algn="r"/>
            <a:r>
              <a:rPr lang="ar-IQ" sz="2000" dirty="0" smtClean="0">
                <a:solidFill>
                  <a:schemeClr val="bg1"/>
                </a:solidFill>
              </a:rPr>
              <a:t>جامعة الموصل </a:t>
            </a:r>
            <a:endParaRPr lang="ar-IQ" sz="2000" dirty="0">
              <a:solidFill>
                <a:schemeClr val="bg1"/>
              </a:solidFill>
            </a:endParaRPr>
          </a:p>
        </p:txBody>
      </p:sp>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58236" y="2036710"/>
            <a:ext cx="1706076" cy="2016224"/>
          </a:xfrm>
          <a:prstGeom prst="rect">
            <a:avLst/>
          </a:prstGeom>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00" y="357834"/>
            <a:ext cx="2076088" cy="1476829"/>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451866"/>
            <a:ext cx="1384826" cy="1135098"/>
          </a:xfrm>
          <a:prstGeom prst="rect">
            <a:avLst/>
          </a:prstGeom>
        </p:spPr>
      </p:pic>
      <p:pic>
        <p:nvPicPr>
          <p:cNvPr id="6" name="صورة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95737" y="363323"/>
            <a:ext cx="1368152" cy="1165097"/>
          </a:xfrm>
          <a:prstGeom prst="rect">
            <a:avLst/>
          </a:prstGeom>
        </p:spPr>
      </p:pic>
    </p:spTree>
    <p:extLst>
      <p:ext uri="{BB962C8B-B14F-4D97-AF65-F5344CB8AC3E}">
        <p14:creationId xmlns:p14="http://schemas.microsoft.com/office/powerpoint/2010/main" val="3599726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332656"/>
            <a:ext cx="8856984" cy="5904656"/>
          </a:xfrm>
        </p:spPr>
        <p:style>
          <a:lnRef idx="2">
            <a:schemeClr val="accent4"/>
          </a:lnRef>
          <a:fillRef idx="1">
            <a:schemeClr val="lt1"/>
          </a:fillRef>
          <a:effectRef idx="0">
            <a:schemeClr val="accent4"/>
          </a:effectRef>
          <a:fontRef idx="minor">
            <a:schemeClr val="dk1"/>
          </a:fontRef>
        </p:style>
        <p:txBody>
          <a:bodyPr>
            <a:noAutofit/>
          </a:bodyPr>
          <a:lstStyle/>
          <a:p>
            <a:r>
              <a:rPr lang="ar-SA" sz="4000" b="1" dirty="0">
                <a:solidFill>
                  <a:srgbClr val="FF0000"/>
                </a:solidFill>
                <a:latin typeface="Times New Roman"/>
                <a:ea typeface="Times New Roman"/>
                <a:cs typeface="Simplified Arabic"/>
              </a:rPr>
              <a:t>عمليات التفريز</a:t>
            </a:r>
            <a:endParaRPr lang="en-US" sz="3600" dirty="0">
              <a:solidFill>
                <a:srgbClr val="FF0000"/>
              </a:solidFill>
              <a:latin typeface="Times New Roman"/>
              <a:ea typeface="Times New Roman"/>
            </a:endParaRPr>
          </a:p>
          <a:p>
            <a:pPr algn="just"/>
            <a:r>
              <a:rPr lang="ar-SA" sz="4000" dirty="0">
                <a:solidFill>
                  <a:srgbClr val="000000"/>
                </a:solidFill>
                <a:latin typeface="Times New Roman"/>
                <a:ea typeface="Times New Roman"/>
                <a:cs typeface="Simplified Arabic"/>
              </a:rPr>
              <a:t> </a:t>
            </a:r>
            <a:endParaRPr lang="en-US" sz="3600" dirty="0">
              <a:latin typeface="Times New Roman"/>
              <a:ea typeface="Times New Roman"/>
            </a:endParaRPr>
          </a:p>
          <a:p>
            <a:pPr algn="just"/>
            <a:r>
              <a:rPr lang="ar-SA" sz="4000" b="1" dirty="0">
                <a:solidFill>
                  <a:srgbClr val="FF0000"/>
                </a:solidFill>
                <a:latin typeface="Times New Roman"/>
                <a:ea typeface="Times New Roman"/>
                <a:cs typeface="Simplified Arabic"/>
              </a:rPr>
              <a:t>أولا- تعريف التفريز:</a:t>
            </a:r>
            <a:r>
              <a:rPr lang="ar-SA" sz="4000" dirty="0">
                <a:solidFill>
                  <a:srgbClr val="FF0000"/>
                </a:solidFill>
                <a:latin typeface="Times New Roman"/>
                <a:ea typeface="Times New Roman"/>
                <a:cs typeface="Simplified Arabic"/>
              </a:rPr>
              <a:t> </a:t>
            </a:r>
            <a:r>
              <a:rPr lang="ar-SA" sz="4000" dirty="0">
                <a:solidFill>
                  <a:srgbClr val="000000"/>
                </a:solidFill>
                <a:latin typeface="Times New Roman"/>
                <a:ea typeface="Times New Roman"/>
                <a:cs typeface="Simplified Arabic"/>
              </a:rPr>
              <a:t>هي عملية ازالة جزء من معدن الشغلة على شكل رايش بواسطة أداة قطع دوارة متعددة الاسنان مثبتة على محيطها تسمى بسكين التفريز، وهي من العمليات الانتاجية العالية نظرا لتعدد حدود سكين التفريز القاطعة وكل سن من هذه الأسنان يمثل أداة قطع بسيطة ذات حد واحد ويأخذ شكل قلم الخراطة من حيث الزوايا .</a:t>
            </a:r>
            <a:endParaRPr lang="en-US" sz="3600" dirty="0">
              <a:effectLst/>
              <a:latin typeface="Times New Roman"/>
              <a:ea typeface="Times New Roman"/>
            </a:endParaRPr>
          </a:p>
        </p:txBody>
      </p:sp>
    </p:spTree>
    <p:extLst>
      <p:ext uri="{BB962C8B-B14F-4D97-AF65-F5344CB8AC3E}">
        <p14:creationId xmlns:p14="http://schemas.microsoft.com/office/powerpoint/2010/main" val="2127448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548680"/>
            <a:ext cx="8280920" cy="5616624"/>
          </a:xfrm>
        </p:spPr>
        <p:style>
          <a:lnRef idx="2">
            <a:schemeClr val="accent4"/>
          </a:lnRef>
          <a:fillRef idx="1">
            <a:schemeClr val="lt1"/>
          </a:fillRef>
          <a:effectRef idx="0">
            <a:schemeClr val="accent4"/>
          </a:effectRef>
          <a:fontRef idx="minor">
            <a:schemeClr val="dk1"/>
          </a:fontRef>
        </p:style>
        <p:txBody>
          <a:bodyPr>
            <a:noAutofit/>
          </a:bodyPr>
          <a:lstStyle/>
          <a:p>
            <a:pPr algn="just"/>
            <a:r>
              <a:rPr lang="ar-SA" sz="4000" b="1" dirty="0">
                <a:solidFill>
                  <a:srgbClr val="FF0000"/>
                </a:solidFill>
                <a:latin typeface="Times New Roman"/>
                <a:ea typeface="Times New Roman"/>
                <a:cs typeface="Simplified Arabic"/>
              </a:rPr>
              <a:t>ثانيا - طريقة العمل في ماكنة التفريز</a:t>
            </a:r>
            <a:endParaRPr lang="en-US" sz="3600" dirty="0">
              <a:solidFill>
                <a:srgbClr val="FF0000"/>
              </a:solidFill>
              <a:latin typeface="Times New Roman"/>
              <a:ea typeface="Times New Roman"/>
            </a:endParaRPr>
          </a:p>
          <a:p>
            <a:r>
              <a:rPr lang="ar-SA" sz="4000" dirty="0">
                <a:solidFill>
                  <a:srgbClr val="000000"/>
                </a:solidFill>
                <a:ea typeface="Calibri"/>
                <a:cs typeface="Simplified Arabic"/>
              </a:rPr>
              <a:t>تتم عملية القطع نتيجة حركة سكين التفريز الدورانية( حركة القطع ) وحركة التغذية للشغلة، وعملية القطع لسن سكين التفريز الشكل (6)، ونظر لتعدد حدود القطع السكاكين التفريز يمكن ازالة حجم كبير من الرايش في عملية تفريز واحدة، كما أن السطوح المشغلة تتميز بجودتها، </a:t>
            </a:r>
            <a:endParaRPr lang="en-US" sz="4000" dirty="0">
              <a:effectLst/>
              <a:latin typeface="Simplified Arabic" pitchFamily="18" charset="-78"/>
              <a:ea typeface="Times New Roman"/>
              <a:cs typeface="Simplified Arabic" pitchFamily="18" charset="-78"/>
            </a:endParaRPr>
          </a:p>
        </p:txBody>
      </p:sp>
    </p:spTree>
    <p:extLst>
      <p:ext uri="{BB962C8B-B14F-4D97-AF65-F5344CB8AC3E}">
        <p14:creationId xmlns:p14="http://schemas.microsoft.com/office/powerpoint/2010/main" val="2555919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305272"/>
            <a:ext cx="8352928" cy="6292080"/>
          </a:xfrm>
        </p:spPr>
        <p:style>
          <a:lnRef idx="2">
            <a:schemeClr val="accent4"/>
          </a:lnRef>
          <a:fillRef idx="1">
            <a:schemeClr val="lt1"/>
          </a:fillRef>
          <a:effectRef idx="0">
            <a:schemeClr val="accent4"/>
          </a:effectRef>
          <a:fontRef idx="minor">
            <a:schemeClr val="dk1"/>
          </a:fontRef>
        </p:style>
        <p:txBody>
          <a:bodyPr>
            <a:noAutofit/>
          </a:bodyPr>
          <a:lstStyle/>
          <a:p>
            <a:pPr algn="just"/>
            <a:r>
              <a:rPr lang="ar-SA" sz="4000" dirty="0">
                <a:solidFill>
                  <a:srgbClr val="000000"/>
                </a:solidFill>
                <a:ea typeface="Calibri"/>
                <a:cs typeface="Simplified Arabic"/>
              </a:rPr>
              <a:t>أي نعومة السطح وأستوائه ويقوم كل سن بفصل الرايش عن الشغلة في جزء من دورة السكين وبعدها يتوقف عن عملية القطع، اي انه يمر بشوط عاطل بالرغم من استمرار سكين التفريز بالدوران، وهذا يؤدي الى ما يسمى بالتبريد الذاتي لسكين التفريز وبالاضافة الى تشغيل السطوح المستوية فانه يمكن تفريز شغلات ذات اشكال هندسية معقدة كالمسننات والتروس وذلك باستخدام سكاكين تفريز ذات اشكال مختلفة وباستعمال طرق خاصة.</a:t>
            </a:r>
            <a:endParaRPr lang="en-US" sz="3600" dirty="0">
              <a:effectLst/>
              <a:latin typeface="Times New Roman"/>
              <a:ea typeface="Times New Roman"/>
            </a:endParaRPr>
          </a:p>
        </p:txBody>
      </p:sp>
    </p:spTree>
    <p:extLst>
      <p:ext uri="{BB962C8B-B14F-4D97-AF65-F5344CB8AC3E}">
        <p14:creationId xmlns:p14="http://schemas.microsoft.com/office/powerpoint/2010/main" val="3923228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320304" y="6237312"/>
            <a:ext cx="3763864" cy="369332"/>
          </a:xfrm>
          <a:prstGeom prst="rect">
            <a:avLst/>
          </a:prstGeom>
          <a:noFill/>
        </p:spPr>
        <p:txBody>
          <a:bodyPr wrap="square" rtlCol="1">
            <a:spAutoFit/>
          </a:bodyPr>
          <a:lstStyle/>
          <a:p>
            <a:r>
              <a:rPr lang="ar-IQ" dirty="0"/>
              <a:t>الشكل (6) حركة التفريز الدورانية</a:t>
            </a:r>
          </a:p>
        </p:txBody>
      </p:sp>
      <p:pic>
        <p:nvPicPr>
          <p:cNvPr id="4" name="صورة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332656"/>
            <a:ext cx="6480719" cy="5328592"/>
          </a:xfrm>
          <a:prstGeom prst="rect">
            <a:avLst/>
          </a:prstGeom>
          <a:noFill/>
        </p:spPr>
      </p:pic>
    </p:spTree>
    <p:extLst>
      <p:ext uri="{BB962C8B-B14F-4D97-AF65-F5344CB8AC3E}">
        <p14:creationId xmlns:p14="http://schemas.microsoft.com/office/powerpoint/2010/main" val="1101577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95536" y="332656"/>
            <a:ext cx="8280920" cy="5904656"/>
          </a:xfrm>
          <a:prstGeom prst="rect">
            <a:avLst/>
          </a:prstGeom>
        </p:spPr>
        <p:style>
          <a:lnRef idx="2">
            <a:schemeClr val="accent4"/>
          </a:lnRef>
          <a:fillRef idx="1">
            <a:schemeClr val="lt1"/>
          </a:fillRef>
          <a:effectRef idx="0">
            <a:schemeClr val="accent4"/>
          </a:effectRef>
          <a:fontRef idx="minor">
            <a:schemeClr val="dk1"/>
          </a:fontRef>
        </p:style>
        <p:txBody>
          <a:bodyPr>
            <a:noAutofit/>
          </a:bodyPr>
          <a:lst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9pPr>
          </a:lstStyle>
          <a:p>
            <a:pPr marL="0" indent="0" algn="just">
              <a:buNone/>
            </a:pPr>
            <a:r>
              <a:rPr lang="ar-SA" sz="4000" b="1" dirty="0">
                <a:solidFill>
                  <a:srgbClr val="FF0000"/>
                </a:solidFill>
                <a:latin typeface="Times New Roman"/>
                <a:ea typeface="Times New Roman"/>
                <a:cs typeface="Simplified Arabic"/>
              </a:rPr>
              <a:t>ثالثا - العمليات التي تنجز على ماكنة التفريز</a:t>
            </a:r>
            <a:endParaRPr lang="en-US" sz="3600" dirty="0">
              <a:solidFill>
                <a:srgbClr val="FF0000"/>
              </a:solidFill>
              <a:latin typeface="Times New Roman"/>
              <a:ea typeface="Times New Roman"/>
            </a:endParaRPr>
          </a:p>
          <a:p>
            <a:pPr marL="0" lvl="0" indent="0" algn="just">
              <a:spcAft>
                <a:spcPts val="500"/>
              </a:spcAft>
              <a:buNone/>
            </a:pPr>
            <a:r>
              <a:rPr lang="ar-IQ" sz="4000" dirty="0" smtClean="0">
                <a:solidFill>
                  <a:srgbClr val="000000"/>
                </a:solidFill>
                <a:latin typeface="Times New Roman"/>
                <a:ea typeface="Times New Roman"/>
                <a:cs typeface="Simplified Arabic"/>
              </a:rPr>
              <a:t>1- </a:t>
            </a:r>
            <a:r>
              <a:rPr lang="ar-SA" sz="4000" dirty="0" smtClean="0">
                <a:solidFill>
                  <a:srgbClr val="000000"/>
                </a:solidFill>
                <a:latin typeface="Times New Roman"/>
                <a:ea typeface="Times New Roman"/>
                <a:cs typeface="Simplified Arabic"/>
              </a:rPr>
              <a:t>تسوية </a:t>
            </a:r>
            <a:r>
              <a:rPr lang="ar-SA" sz="4000" dirty="0">
                <a:solidFill>
                  <a:srgbClr val="000000"/>
                </a:solidFill>
                <a:latin typeface="Times New Roman"/>
                <a:ea typeface="Times New Roman"/>
                <a:cs typeface="Simplified Arabic"/>
              </a:rPr>
              <a:t>السطوح </a:t>
            </a:r>
            <a:r>
              <a:rPr lang="ar-SA" sz="4000" dirty="0" smtClean="0">
                <a:solidFill>
                  <a:srgbClr val="000000"/>
                </a:solidFill>
                <a:latin typeface="Times New Roman"/>
                <a:ea typeface="Times New Roman"/>
                <a:cs typeface="Simplified Arabic"/>
              </a:rPr>
              <a:t>.</a:t>
            </a:r>
            <a:endParaRPr lang="ar-IQ" sz="3600" dirty="0" smtClean="0">
              <a:latin typeface="Times New Roman"/>
              <a:ea typeface="Times New Roman"/>
            </a:endParaRPr>
          </a:p>
          <a:p>
            <a:pPr marL="0" lvl="0" indent="0" algn="just">
              <a:spcAft>
                <a:spcPts val="500"/>
              </a:spcAft>
              <a:buNone/>
            </a:pPr>
            <a:r>
              <a:rPr lang="ar-IQ" sz="3600" dirty="0" smtClean="0">
                <a:solidFill>
                  <a:srgbClr val="000000"/>
                </a:solidFill>
                <a:latin typeface="Times New Roman"/>
                <a:ea typeface="Times New Roman"/>
                <a:cs typeface="Simplified Arabic"/>
              </a:rPr>
              <a:t>2- </a:t>
            </a:r>
            <a:r>
              <a:rPr lang="ar-SA" sz="4000" dirty="0" smtClean="0">
                <a:solidFill>
                  <a:srgbClr val="000000"/>
                </a:solidFill>
                <a:latin typeface="Times New Roman"/>
                <a:ea typeface="Times New Roman"/>
                <a:cs typeface="Simplified Arabic"/>
              </a:rPr>
              <a:t>فتح </a:t>
            </a:r>
            <a:r>
              <a:rPr lang="ar-SA" sz="4000" dirty="0">
                <a:solidFill>
                  <a:srgbClr val="000000"/>
                </a:solidFill>
                <a:latin typeface="Times New Roman"/>
                <a:ea typeface="Times New Roman"/>
                <a:cs typeface="Simplified Arabic"/>
              </a:rPr>
              <a:t>المجاري على اختلاف أنواعها .</a:t>
            </a:r>
            <a:endParaRPr lang="en-US" sz="3600" dirty="0">
              <a:latin typeface="Times New Roman"/>
              <a:ea typeface="Times New Roman"/>
            </a:endParaRPr>
          </a:p>
          <a:p>
            <a:pPr marL="0" lvl="0" indent="0" algn="just">
              <a:spcAft>
                <a:spcPts val="500"/>
              </a:spcAft>
              <a:buNone/>
            </a:pPr>
            <a:r>
              <a:rPr lang="ar-IQ" sz="4000" dirty="0" smtClean="0">
                <a:solidFill>
                  <a:srgbClr val="000000"/>
                </a:solidFill>
                <a:latin typeface="Times New Roman"/>
                <a:ea typeface="Times New Roman"/>
                <a:cs typeface="Simplified Arabic"/>
              </a:rPr>
              <a:t>3-</a:t>
            </a:r>
            <a:r>
              <a:rPr lang="ar-SA" sz="4000" dirty="0" smtClean="0">
                <a:solidFill>
                  <a:srgbClr val="000000"/>
                </a:solidFill>
                <a:latin typeface="Times New Roman"/>
                <a:ea typeface="Times New Roman"/>
                <a:cs typeface="Simplified Arabic"/>
              </a:rPr>
              <a:t> </a:t>
            </a:r>
            <a:r>
              <a:rPr lang="ar-SA" sz="4000" dirty="0">
                <a:solidFill>
                  <a:srgbClr val="000000"/>
                </a:solidFill>
                <a:latin typeface="Times New Roman"/>
                <a:ea typeface="Times New Roman"/>
                <a:cs typeface="Simplified Arabic"/>
              </a:rPr>
              <a:t>عمل المسننات الخارجية (التروس المسننة).</a:t>
            </a:r>
            <a:endParaRPr lang="en-US" sz="3600" dirty="0">
              <a:effectLst/>
              <a:latin typeface="Times New Roman"/>
              <a:ea typeface="Times New Roman"/>
            </a:endParaRPr>
          </a:p>
        </p:txBody>
      </p:sp>
    </p:spTree>
    <p:extLst>
      <p:ext uri="{BB962C8B-B14F-4D97-AF65-F5344CB8AC3E}">
        <p14:creationId xmlns:p14="http://schemas.microsoft.com/office/powerpoint/2010/main" val="4059324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95536" y="332656"/>
            <a:ext cx="8280920" cy="5904656"/>
          </a:xfrm>
          <a:prstGeom prst="rect">
            <a:avLst/>
          </a:prstGeom>
        </p:spPr>
        <p:style>
          <a:lnRef idx="2">
            <a:schemeClr val="accent4"/>
          </a:lnRef>
          <a:fillRef idx="1">
            <a:schemeClr val="lt1"/>
          </a:fillRef>
          <a:effectRef idx="0">
            <a:schemeClr val="accent4"/>
          </a:effectRef>
          <a:fontRef idx="minor">
            <a:schemeClr val="dk1"/>
          </a:fontRef>
        </p:style>
        <p:txBody>
          <a:bodyPr>
            <a:noAutofit/>
          </a:bodyPr>
          <a:lst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dk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dk1"/>
                </a:solidFill>
                <a:latin typeface="+mn-lt"/>
                <a:ea typeface="+mn-ea"/>
                <a:cs typeface="+mn-cs"/>
              </a:defRPr>
            </a:lvl9pPr>
          </a:lstStyle>
          <a:p>
            <a:pPr marL="0" indent="0" algn="just">
              <a:buNone/>
            </a:pPr>
            <a:r>
              <a:rPr lang="ar-SA" sz="4000" b="1" dirty="0">
                <a:solidFill>
                  <a:srgbClr val="FF0000"/>
                </a:solidFill>
                <a:latin typeface="Times New Roman"/>
                <a:ea typeface="Times New Roman"/>
                <a:cs typeface="Simplified Arabic"/>
              </a:rPr>
              <a:t>رابعا- مهام ماكنات التفريز</a:t>
            </a:r>
            <a:endParaRPr lang="en-US" sz="3600" dirty="0">
              <a:solidFill>
                <a:srgbClr val="FF0000"/>
              </a:solidFill>
              <a:latin typeface="Times New Roman"/>
              <a:ea typeface="Times New Roman"/>
            </a:endParaRPr>
          </a:p>
          <a:p>
            <a:pPr marL="0" indent="0" algn="just">
              <a:buNone/>
            </a:pPr>
            <a:r>
              <a:rPr lang="ar-SA" sz="4000" dirty="0">
                <a:solidFill>
                  <a:srgbClr val="000000"/>
                </a:solidFill>
                <a:latin typeface="Times New Roman"/>
                <a:ea typeface="Times New Roman"/>
                <a:cs typeface="Simplified Arabic"/>
              </a:rPr>
              <a:t>تقوم مكائن التفريز على اختلاف أنواعها بالمهام الرئيسة الآتية:</a:t>
            </a:r>
            <a:endParaRPr lang="en-US" sz="3600" dirty="0">
              <a:latin typeface="Times New Roman"/>
              <a:ea typeface="Times New Roman"/>
            </a:endParaRPr>
          </a:p>
          <a:p>
            <a:pPr marL="0" indent="0" algn="just">
              <a:buNone/>
            </a:pPr>
            <a:r>
              <a:rPr lang="ar-IQ" sz="4000" dirty="0" smtClean="0">
                <a:solidFill>
                  <a:srgbClr val="000000"/>
                </a:solidFill>
                <a:latin typeface="Times New Roman"/>
                <a:ea typeface="Times New Roman"/>
                <a:cs typeface="Simplified Arabic"/>
              </a:rPr>
              <a:t>1</a:t>
            </a:r>
            <a:r>
              <a:rPr lang="ar-SA" sz="4000" dirty="0" smtClean="0">
                <a:solidFill>
                  <a:srgbClr val="000000"/>
                </a:solidFill>
                <a:latin typeface="Times New Roman"/>
                <a:ea typeface="Times New Roman"/>
                <a:cs typeface="Simplified Arabic"/>
              </a:rPr>
              <a:t>- </a:t>
            </a:r>
            <a:r>
              <a:rPr lang="ar-SA" sz="4000" dirty="0">
                <a:solidFill>
                  <a:srgbClr val="000000"/>
                </a:solidFill>
                <a:latin typeface="Times New Roman"/>
                <a:ea typeface="Times New Roman"/>
                <a:cs typeface="Simplified Arabic"/>
              </a:rPr>
              <a:t>تثبيت مقاطع الفرز وإعطاؤها الحركة الدورانية لممارسة عملية القطع</a:t>
            </a:r>
            <a:r>
              <a:rPr lang="ar-SA" sz="4000" dirty="0" smtClean="0">
                <a:solidFill>
                  <a:srgbClr val="000000"/>
                </a:solidFill>
                <a:latin typeface="Times New Roman"/>
                <a:ea typeface="Times New Roman"/>
                <a:cs typeface="Simplified Arabic"/>
              </a:rPr>
              <a:t>.</a:t>
            </a:r>
            <a:endParaRPr lang="ar-IQ" sz="3600" dirty="0" smtClean="0">
              <a:latin typeface="Times New Roman"/>
              <a:ea typeface="Times New Roman"/>
            </a:endParaRPr>
          </a:p>
          <a:p>
            <a:pPr marL="0" indent="0" algn="just">
              <a:buNone/>
            </a:pPr>
            <a:r>
              <a:rPr lang="ar-SA" sz="4000" dirty="0" smtClean="0">
                <a:solidFill>
                  <a:srgbClr val="000000"/>
                </a:solidFill>
                <a:latin typeface="Times New Roman"/>
                <a:ea typeface="Times New Roman"/>
                <a:cs typeface="Simplified Arabic"/>
              </a:rPr>
              <a:t> </a:t>
            </a:r>
            <a:r>
              <a:rPr lang="fa-IR" sz="4000" dirty="0">
                <a:solidFill>
                  <a:srgbClr val="000000"/>
                </a:solidFill>
                <a:latin typeface="Times New Roman"/>
                <a:ea typeface="Times New Roman"/>
                <a:cs typeface="Simplified Arabic"/>
              </a:rPr>
              <a:t>۲ - </a:t>
            </a:r>
            <a:r>
              <a:rPr lang="ar-SA" sz="4000" dirty="0">
                <a:solidFill>
                  <a:srgbClr val="000000"/>
                </a:solidFill>
                <a:latin typeface="Times New Roman"/>
                <a:ea typeface="Times New Roman"/>
                <a:cs typeface="Simplified Arabic"/>
              </a:rPr>
              <a:t>تثبيت القطعة المشغولة على الطاولة.</a:t>
            </a:r>
            <a:endParaRPr lang="en-US" sz="3600" dirty="0">
              <a:latin typeface="Times New Roman"/>
              <a:ea typeface="Times New Roman"/>
            </a:endParaRPr>
          </a:p>
          <a:p>
            <a:pPr marL="0" indent="0" algn="just">
              <a:buNone/>
            </a:pPr>
            <a:r>
              <a:rPr lang="ar-SA" sz="4000" dirty="0" smtClean="0">
                <a:solidFill>
                  <a:srgbClr val="000000"/>
                </a:solidFill>
                <a:latin typeface="Times New Roman"/>
                <a:ea typeface="Times New Roman"/>
                <a:cs typeface="Simplified Arabic"/>
              </a:rPr>
              <a:t>3 </a:t>
            </a:r>
            <a:r>
              <a:rPr lang="ar-SA" sz="4000" dirty="0">
                <a:solidFill>
                  <a:srgbClr val="000000"/>
                </a:solidFill>
                <a:latin typeface="Times New Roman"/>
                <a:ea typeface="Times New Roman"/>
                <a:cs typeface="Simplified Arabic"/>
              </a:rPr>
              <a:t>- إعطاء القطعة المشغولة حركتي التغذية وعمق القطع.</a:t>
            </a:r>
            <a:endParaRPr lang="en-US" sz="3600" dirty="0">
              <a:effectLst/>
              <a:latin typeface="Times New Roman"/>
              <a:ea typeface="Times New Roman"/>
            </a:endParaRPr>
          </a:p>
        </p:txBody>
      </p:sp>
    </p:spTree>
    <p:extLst>
      <p:ext uri="{BB962C8B-B14F-4D97-AF65-F5344CB8AC3E}">
        <p14:creationId xmlns:p14="http://schemas.microsoft.com/office/powerpoint/2010/main" val="2289583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3"/>
          <p:cNvGraphicFramePr>
            <a:graphicFrameLocks/>
          </p:cNvGraphicFramePr>
          <p:nvPr>
            <p:extLst>
              <p:ext uri="{D42A27DB-BD31-4B8C-83A1-F6EECF244321}">
                <p14:modId xmlns:p14="http://schemas.microsoft.com/office/powerpoint/2010/main" val="3794814468"/>
              </p:ext>
            </p:extLst>
          </p:nvPr>
        </p:nvGraphicFramePr>
        <p:xfrm>
          <a:off x="1042988" y="1508720"/>
          <a:ext cx="7891462"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7691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103</TotalTime>
  <Words>237</Words>
  <Application>Microsoft Office PowerPoint</Application>
  <PresentationFormat>عرض على الشاشة (3:4)‏</PresentationFormat>
  <Paragraphs>33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أفق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noon</dc:creator>
  <cp:lastModifiedBy>noon</cp:lastModifiedBy>
  <cp:revision>48</cp:revision>
  <dcterms:created xsi:type="dcterms:W3CDTF">2021-04-30T21:09:10Z</dcterms:created>
  <dcterms:modified xsi:type="dcterms:W3CDTF">2021-09-28T15:08:36Z</dcterms:modified>
</cp:coreProperties>
</file>