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85" r:id="rId2"/>
    <p:sldId id="264" r:id="rId3"/>
    <p:sldId id="282" r:id="rId4"/>
    <p:sldId id="283" r:id="rId5"/>
    <p:sldId id="265" r:id="rId6"/>
    <p:sldId id="277" r:id="rId7"/>
    <p:sldId id="266" r:id="rId8"/>
    <p:sldId id="278" r:id="rId9"/>
    <p:sldId id="267" r:id="rId10"/>
    <p:sldId id="268" r:id="rId11"/>
    <p:sldId id="279" r:id="rId12"/>
    <p:sldId id="280" r:id="rId13"/>
    <p:sldId id="269" r:id="rId14"/>
    <p:sldId id="270" r:id="rId15"/>
    <p:sldId id="271" r:id="rId16"/>
    <p:sldId id="286"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96C51-B195-4FDA-B1A0-1B94D80968C5}" type="doc">
      <dgm:prSet loTypeId="urn:microsoft.com/office/officeart/2005/8/layout/pyramid2" loCatId="list" qsTypeId="urn:microsoft.com/office/officeart/2005/8/quickstyle/simple1" qsCatId="simple" csTypeId="urn:microsoft.com/office/officeart/2005/8/colors/accent1_2" csCatId="accent1" phldr="1"/>
      <dgm:spPr/>
    </dgm:pt>
    <dgm:pt modelId="{D18204EA-2008-4E08-9F63-FC62BF233CED}">
      <dgm:prSet phldrT="[Text]"/>
      <dgm:spPr>
        <a:xfrm>
          <a:off x="3605500" y="443932"/>
          <a:ext cx="3120390" cy="113639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rtl="1"/>
          <a:r>
            <a:rPr lang="ar-SA" dirty="0" smtClean="0">
              <a:solidFill>
                <a:sysClr val="windowText" lastClr="000000">
                  <a:hueOff val="0"/>
                  <a:satOff val="0"/>
                  <a:lumOff val="0"/>
                  <a:alphaOff val="0"/>
                </a:sysClr>
              </a:solidFill>
              <a:latin typeface="Calibri"/>
              <a:ea typeface="+mn-ea"/>
              <a:cs typeface="Arial"/>
            </a:rPr>
            <a:t>اشكر</a:t>
          </a:r>
          <a:endParaRPr lang="ar-SA" dirty="0">
            <a:solidFill>
              <a:sysClr val="windowText" lastClr="000000">
                <a:hueOff val="0"/>
                <a:satOff val="0"/>
                <a:lumOff val="0"/>
                <a:alphaOff val="0"/>
              </a:sysClr>
            </a:solidFill>
            <a:latin typeface="Calibri"/>
            <a:ea typeface="+mn-ea"/>
            <a:cs typeface="Arial"/>
          </a:endParaRPr>
        </a:p>
      </dgm:t>
    </dgm:pt>
    <dgm:pt modelId="{F61FC0F2-40C1-4BAE-9DCD-59848062AE12}" type="parTrans" cxnId="{4B0213E6-4C4B-4C7E-8C70-1A4AA9484380}">
      <dgm:prSet/>
      <dgm:spPr/>
      <dgm:t>
        <a:bodyPr/>
        <a:lstStyle/>
        <a:p>
          <a:pPr rtl="1"/>
          <a:endParaRPr lang="ar-SA"/>
        </a:p>
      </dgm:t>
    </dgm:pt>
    <dgm:pt modelId="{607B3F8E-7A9C-4655-BB23-F07E5678ED34}" type="sibTrans" cxnId="{4B0213E6-4C4B-4C7E-8C70-1A4AA9484380}">
      <dgm:prSet/>
      <dgm:spPr/>
      <dgm:t>
        <a:bodyPr/>
        <a:lstStyle/>
        <a:p>
          <a:pPr rtl="1"/>
          <a:endParaRPr lang="ar-SA"/>
        </a:p>
      </dgm:t>
    </dgm:pt>
    <dgm:pt modelId="{4F7669C8-04B7-4FAB-8858-05A851543CEB}">
      <dgm:prSet phldrT="[Text]"/>
      <dgm:spPr>
        <a:xfrm>
          <a:off x="2309914" y="1885950"/>
          <a:ext cx="3120390" cy="113639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rtl="1"/>
          <a:r>
            <a:rPr lang="ar-SA" dirty="0" smtClean="0">
              <a:solidFill>
                <a:sysClr val="windowText" lastClr="000000">
                  <a:hueOff val="0"/>
                  <a:satOff val="0"/>
                  <a:lumOff val="0"/>
                  <a:alphaOff val="0"/>
                </a:sysClr>
              </a:solidFill>
              <a:latin typeface="Calibri"/>
              <a:ea typeface="+mn-ea"/>
              <a:cs typeface="Arial"/>
            </a:rPr>
            <a:t>لكم</a:t>
          </a:r>
          <a:endParaRPr lang="ar-SA" dirty="0">
            <a:solidFill>
              <a:sysClr val="windowText" lastClr="000000">
                <a:hueOff val="0"/>
                <a:satOff val="0"/>
                <a:lumOff val="0"/>
                <a:alphaOff val="0"/>
              </a:sysClr>
            </a:solidFill>
            <a:latin typeface="Calibri"/>
            <a:ea typeface="+mn-ea"/>
            <a:cs typeface="Arial"/>
          </a:endParaRPr>
        </a:p>
      </dgm:t>
    </dgm:pt>
    <dgm:pt modelId="{3C7FF29B-C1FE-4C55-A139-C7B2212FB492}" type="parTrans" cxnId="{0C0C32D7-727A-4EF2-82AE-8BC761D35672}">
      <dgm:prSet/>
      <dgm:spPr/>
      <dgm:t>
        <a:bodyPr/>
        <a:lstStyle/>
        <a:p>
          <a:pPr rtl="1"/>
          <a:endParaRPr lang="ar-SA"/>
        </a:p>
      </dgm:t>
    </dgm:pt>
    <dgm:pt modelId="{081D534A-6B3A-4C1A-9907-F76F095FA0D2}" type="sibTrans" cxnId="{0C0C32D7-727A-4EF2-82AE-8BC761D35672}">
      <dgm:prSet/>
      <dgm:spPr/>
      <dgm:t>
        <a:bodyPr/>
        <a:lstStyle/>
        <a:p>
          <a:pPr rtl="1"/>
          <a:endParaRPr lang="ar-SA"/>
        </a:p>
      </dgm:t>
    </dgm:pt>
    <dgm:pt modelId="{CB1AE95D-6CAD-45D0-8C7D-7227F579F350}">
      <dgm:prSet phldrT="[Text]"/>
      <dgm:spPr>
        <a:xfrm>
          <a:off x="423950" y="3257548"/>
          <a:ext cx="3120390" cy="113639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rtl="1"/>
          <a:r>
            <a:rPr lang="ar-SA" dirty="0" smtClean="0">
              <a:solidFill>
                <a:sysClr val="windowText" lastClr="000000">
                  <a:hueOff val="0"/>
                  <a:satOff val="0"/>
                  <a:lumOff val="0"/>
                  <a:alphaOff val="0"/>
                </a:sysClr>
              </a:solidFill>
              <a:latin typeface="Calibri"/>
              <a:ea typeface="+mn-ea"/>
              <a:cs typeface="Arial"/>
            </a:rPr>
            <a:t>حسن الإستماع</a:t>
          </a:r>
          <a:endParaRPr lang="ar-SA" dirty="0">
            <a:solidFill>
              <a:sysClr val="windowText" lastClr="000000">
                <a:hueOff val="0"/>
                <a:satOff val="0"/>
                <a:lumOff val="0"/>
                <a:alphaOff val="0"/>
              </a:sysClr>
            </a:solidFill>
            <a:latin typeface="Calibri"/>
            <a:ea typeface="+mn-ea"/>
            <a:cs typeface="Arial"/>
          </a:endParaRPr>
        </a:p>
      </dgm:t>
    </dgm:pt>
    <dgm:pt modelId="{B6926CCF-0F96-492E-8258-C9BF82759AD1}" type="parTrans" cxnId="{2D7D082D-05A6-4473-BD41-178AB71F35C6}">
      <dgm:prSet/>
      <dgm:spPr/>
      <dgm:t>
        <a:bodyPr/>
        <a:lstStyle/>
        <a:p>
          <a:pPr rtl="1"/>
          <a:endParaRPr lang="ar-SA"/>
        </a:p>
      </dgm:t>
    </dgm:pt>
    <dgm:pt modelId="{7C6BC796-8D19-4D29-BA22-DC147A306EBC}" type="sibTrans" cxnId="{2D7D082D-05A6-4473-BD41-178AB71F35C6}">
      <dgm:prSet/>
      <dgm:spPr/>
      <dgm:t>
        <a:bodyPr/>
        <a:lstStyle/>
        <a:p>
          <a:pPr rtl="1"/>
          <a:endParaRPr lang="ar-SA"/>
        </a:p>
      </dgm:t>
    </dgm:pt>
    <dgm:pt modelId="{E1C8E11A-5AE6-4478-92C3-836810492656}" type="pres">
      <dgm:prSet presAssocID="{ABB96C51-B195-4FDA-B1A0-1B94D80968C5}" presName="compositeShape" presStyleCnt="0">
        <dgm:presLayoutVars>
          <dgm:dir/>
          <dgm:resizeHandles/>
        </dgm:presLayoutVars>
      </dgm:prSet>
      <dgm:spPr/>
    </dgm:pt>
    <dgm:pt modelId="{3DFBC95D-246E-4D3B-AD88-BC20006FCC25}" type="pres">
      <dgm:prSet presAssocID="{ABB96C51-B195-4FDA-B1A0-1B94D80968C5}" presName="pyramid" presStyleLbl="node1" presStyleIdx="0" presStyleCnt="1"/>
      <dgm:spPr>
        <a:xfrm>
          <a:off x="1185385" y="0"/>
          <a:ext cx="4800600" cy="4800600"/>
        </a:xfrm>
        <a:prstGeom prst="triangle">
          <a:avLst/>
        </a:prstGeom>
        <a:solidFill>
          <a:srgbClr val="002060"/>
        </a:solidFill>
        <a:ln w="25400" cap="flat" cmpd="sng" algn="ctr">
          <a:solidFill>
            <a:sysClr val="window" lastClr="FFFFFF">
              <a:hueOff val="0"/>
              <a:satOff val="0"/>
              <a:lumOff val="0"/>
              <a:alphaOff val="0"/>
            </a:sysClr>
          </a:solidFill>
          <a:prstDash val="solid"/>
        </a:ln>
        <a:effectLst/>
      </dgm:spPr>
      <dgm:t>
        <a:bodyPr/>
        <a:lstStyle/>
        <a:p>
          <a:pPr rtl="1"/>
          <a:endParaRPr lang="ar-IQ"/>
        </a:p>
      </dgm:t>
    </dgm:pt>
    <dgm:pt modelId="{D69B5C6B-EBE7-48A9-B11C-CE985BD9B0C2}" type="pres">
      <dgm:prSet presAssocID="{ABB96C51-B195-4FDA-B1A0-1B94D80968C5}" presName="theList" presStyleCnt="0"/>
      <dgm:spPr/>
    </dgm:pt>
    <dgm:pt modelId="{416AA62A-986C-46BD-A068-688F035326B6}" type="pres">
      <dgm:prSet presAssocID="{D18204EA-2008-4E08-9F63-FC62BF233CED}" presName="aNode" presStyleLbl="fgAcc1" presStyleIdx="0" presStyleCnt="3" custLinFactNeighborX="635" custLinFactNeighborY="-27248">
        <dgm:presLayoutVars>
          <dgm:bulletEnabled val="1"/>
        </dgm:presLayoutVars>
      </dgm:prSet>
      <dgm:spPr>
        <a:prstGeom prst="roundRect">
          <a:avLst/>
        </a:prstGeom>
      </dgm:spPr>
      <dgm:t>
        <a:bodyPr/>
        <a:lstStyle/>
        <a:p>
          <a:pPr rtl="1"/>
          <a:endParaRPr lang="ar-SA"/>
        </a:p>
      </dgm:t>
    </dgm:pt>
    <dgm:pt modelId="{AF14E1AF-5B1C-4B80-892A-0695457D6221}" type="pres">
      <dgm:prSet presAssocID="{D18204EA-2008-4E08-9F63-FC62BF233CED}" presName="aSpace" presStyleCnt="0"/>
      <dgm:spPr/>
    </dgm:pt>
    <dgm:pt modelId="{F2A30518-C97D-403F-BEF5-2FC185FC9133}" type="pres">
      <dgm:prSet presAssocID="{4F7669C8-04B7-4FAB-8858-05A851543CEB}" presName="aNode" presStyleLbl="fgAcc1" presStyleIdx="1" presStyleCnt="3" custLinFactNeighborX="-40885" custLinFactNeighborY="87907">
        <dgm:presLayoutVars>
          <dgm:bulletEnabled val="1"/>
        </dgm:presLayoutVars>
      </dgm:prSet>
      <dgm:spPr>
        <a:prstGeom prst="roundRect">
          <a:avLst/>
        </a:prstGeom>
      </dgm:spPr>
      <dgm:t>
        <a:bodyPr/>
        <a:lstStyle/>
        <a:p>
          <a:pPr rtl="1"/>
          <a:endParaRPr lang="ar-SA"/>
        </a:p>
      </dgm:t>
    </dgm:pt>
    <dgm:pt modelId="{6BE17834-F5F1-4C1C-9FAA-623D015DC113}" type="pres">
      <dgm:prSet presAssocID="{4F7669C8-04B7-4FAB-8858-05A851543CEB}" presName="aSpace" presStyleCnt="0"/>
      <dgm:spPr/>
    </dgm:pt>
    <dgm:pt modelId="{9C538E76-1F26-45D8-9070-D121F5059671}" type="pres">
      <dgm:prSet presAssocID="{CB1AE95D-6CAD-45D0-8C7D-7227F579F350}" presName="aNode" presStyleLbl="fgAcc1" presStyleIdx="2" presStyleCnt="3" custLinFactX="-1325" custLinFactY="6686" custLinFactNeighborX="-100000" custLinFactNeighborY="100000">
        <dgm:presLayoutVars>
          <dgm:bulletEnabled val="1"/>
        </dgm:presLayoutVars>
      </dgm:prSet>
      <dgm:spPr>
        <a:prstGeom prst="roundRect">
          <a:avLst/>
        </a:prstGeom>
      </dgm:spPr>
      <dgm:t>
        <a:bodyPr/>
        <a:lstStyle/>
        <a:p>
          <a:pPr rtl="1"/>
          <a:endParaRPr lang="ar-SA"/>
        </a:p>
      </dgm:t>
    </dgm:pt>
    <dgm:pt modelId="{B9974942-8A1E-4B59-9154-2A77B2E4AD21}" type="pres">
      <dgm:prSet presAssocID="{CB1AE95D-6CAD-45D0-8C7D-7227F579F350}" presName="aSpace" presStyleCnt="0"/>
      <dgm:spPr/>
    </dgm:pt>
  </dgm:ptLst>
  <dgm:cxnLst>
    <dgm:cxn modelId="{1C2E8302-B7B4-4C96-BC3C-1BBE87466DD3}" type="presOf" srcId="{CB1AE95D-6CAD-45D0-8C7D-7227F579F350}" destId="{9C538E76-1F26-45D8-9070-D121F5059671}" srcOrd="0" destOrd="0" presId="urn:microsoft.com/office/officeart/2005/8/layout/pyramid2"/>
    <dgm:cxn modelId="{941CCDF9-605B-410C-8747-3C3ED100762A}" type="presOf" srcId="{ABB96C51-B195-4FDA-B1A0-1B94D80968C5}" destId="{E1C8E11A-5AE6-4478-92C3-836810492656}" srcOrd="0" destOrd="0" presId="urn:microsoft.com/office/officeart/2005/8/layout/pyramid2"/>
    <dgm:cxn modelId="{0F8E10A4-7560-420B-8849-BAA407FE4F48}" type="presOf" srcId="{4F7669C8-04B7-4FAB-8858-05A851543CEB}" destId="{F2A30518-C97D-403F-BEF5-2FC185FC9133}" srcOrd="0" destOrd="0" presId="urn:microsoft.com/office/officeart/2005/8/layout/pyramid2"/>
    <dgm:cxn modelId="{7C174CAC-51B5-4917-A8A1-90BDF86557E1}" type="presOf" srcId="{D18204EA-2008-4E08-9F63-FC62BF233CED}" destId="{416AA62A-986C-46BD-A068-688F035326B6}" srcOrd="0" destOrd="0" presId="urn:microsoft.com/office/officeart/2005/8/layout/pyramid2"/>
    <dgm:cxn modelId="{0C0C32D7-727A-4EF2-82AE-8BC761D35672}" srcId="{ABB96C51-B195-4FDA-B1A0-1B94D80968C5}" destId="{4F7669C8-04B7-4FAB-8858-05A851543CEB}" srcOrd="1" destOrd="0" parTransId="{3C7FF29B-C1FE-4C55-A139-C7B2212FB492}" sibTransId="{081D534A-6B3A-4C1A-9907-F76F095FA0D2}"/>
    <dgm:cxn modelId="{4B0213E6-4C4B-4C7E-8C70-1A4AA9484380}" srcId="{ABB96C51-B195-4FDA-B1A0-1B94D80968C5}" destId="{D18204EA-2008-4E08-9F63-FC62BF233CED}" srcOrd="0" destOrd="0" parTransId="{F61FC0F2-40C1-4BAE-9DCD-59848062AE12}" sibTransId="{607B3F8E-7A9C-4655-BB23-F07E5678ED34}"/>
    <dgm:cxn modelId="{2D7D082D-05A6-4473-BD41-178AB71F35C6}" srcId="{ABB96C51-B195-4FDA-B1A0-1B94D80968C5}" destId="{CB1AE95D-6CAD-45D0-8C7D-7227F579F350}" srcOrd="2" destOrd="0" parTransId="{B6926CCF-0F96-492E-8258-C9BF82759AD1}" sibTransId="{7C6BC796-8D19-4D29-BA22-DC147A306EBC}"/>
    <dgm:cxn modelId="{292EA4D9-1A42-44C4-91AB-E678ADA9E4F2}" type="presParOf" srcId="{E1C8E11A-5AE6-4478-92C3-836810492656}" destId="{3DFBC95D-246E-4D3B-AD88-BC20006FCC25}" srcOrd="0" destOrd="0" presId="urn:microsoft.com/office/officeart/2005/8/layout/pyramid2"/>
    <dgm:cxn modelId="{C43FA450-2264-471B-BBE5-4F7C5F9FF801}" type="presParOf" srcId="{E1C8E11A-5AE6-4478-92C3-836810492656}" destId="{D69B5C6B-EBE7-48A9-B11C-CE985BD9B0C2}" srcOrd="1" destOrd="0" presId="urn:microsoft.com/office/officeart/2005/8/layout/pyramid2"/>
    <dgm:cxn modelId="{7176CFB5-AECE-4F2D-B8D0-AFE8475987BC}" type="presParOf" srcId="{D69B5C6B-EBE7-48A9-B11C-CE985BD9B0C2}" destId="{416AA62A-986C-46BD-A068-688F035326B6}" srcOrd="0" destOrd="0" presId="urn:microsoft.com/office/officeart/2005/8/layout/pyramid2"/>
    <dgm:cxn modelId="{F553B4EC-FE3D-43D1-9E6D-10B6C558E4BC}" type="presParOf" srcId="{D69B5C6B-EBE7-48A9-B11C-CE985BD9B0C2}" destId="{AF14E1AF-5B1C-4B80-892A-0695457D6221}" srcOrd="1" destOrd="0" presId="urn:microsoft.com/office/officeart/2005/8/layout/pyramid2"/>
    <dgm:cxn modelId="{313665D3-F79D-4FC5-81B0-D580A838FA71}" type="presParOf" srcId="{D69B5C6B-EBE7-48A9-B11C-CE985BD9B0C2}" destId="{F2A30518-C97D-403F-BEF5-2FC185FC9133}" srcOrd="2" destOrd="0" presId="urn:microsoft.com/office/officeart/2005/8/layout/pyramid2"/>
    <dgm:cxn modelId="{A1C26C30-F537-47A3-810A-199FC30F94F4}" type="presParOf" srcId="{D69B5C6B-EBE7-48A9-B11C-CE985BD9B0C2}" destId="{6BE17834-F5F1-4C1C-9FAA-623D015DC113}" srcOrd="3" destOrd="0" presId="urn:microsoft.com/office/officeart/2005/8/layout/pyramid2"/>
    <dgm:cxn modelId="{7788230C-2250-4427-9713-C09ED314F699}" type="presParOf" srcId="{D69B5C6B-EBE7-48A9-B11C-CE985BD9B0C2}" destId="{9C538E76-1F26-45D8-9070-D121F5059671}" srcOrd="4" destOrd="0" presId="urn:microsoft.com/office/officeart/2005/8/layout/pyramid2"/>
    <dgm:cxn modelId="{80CC50E1-C55F-4781-855D-B2A08EB44B39}" type="presParOf" srcId="{D69B5C6B-EBE7-48A9-B11C-CE985BD9B0C2}" destId="{B9974942-8A1E-4B59-9154-2A77B2E4AD2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BC95D-246E-4D3B-AD88-BC20006FCC25}">
      <dsp:nvSpPr>
        <dsp:cNvPr id="0" name=""/>
        <dsp:cNvSpPr/>
      </dsp:nvSpPr>
      <dsp:spPr>
        <a:xfrm>
          <a:off x="1185385" y="0"/>
          <a:ext cx="4800600" cy="4800600"/>
        </a:xfrm>
        <a:prstGeom prst="triangle">
          <a:avLst/>
        </a:prstGeom>
        <a:solidFill>
          <a:srgbClr val="00206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16AA62A-986C-46BD-A068-688F035326B6}">
      <dsp:nvSpPr>
        <dsp:cNvPr id="0" name=""/>
        <dsp:cNvSpPr/>
      </dsp:nvSpPr>
      <dsp:spPr>
        <a:xfrm>
          <a:off x="3605500" y="443932"/>
          <a:ext cx="3120390" cy="1136392"/>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solidFill>
                <a:sysClr val="windowText" lastClr="000000">
                  <a:hueOff val="0"/>
                  <a:satOff val="0"/>
                  <a:lumOff val="0"/>
                  <a:alphaOff val="0"/>
                </a:sysClr>
              </a:solidFill>
              <a:latin typeface="Calibri"/>
              <a:ea typeface="+mn-ea"/>
              <a:cs typeface="Arial"/>
            </a:rPr>
            <a:t>اشكر</a:t>
          </a:r>
          <a:endParaRPr lang="ar-SA" sz="4500" kern="1200" dirty="0">
            <a:solidFill>
              <a:sysClr val="windowText" lastClr="000000">
                <a:hueOff val="0"/>
                <a:satOff val="0"/>
                <a:lumOff val="0"/>
                <a:alphaOff val="0"/>
              </a:sysClr>
            </a:solidFill>
            <a:latin typeface="Calibri"/>
            <a:ea typeface="+mn-ea"/>
            <a:cs typeface="Arial"/>
          </a:endParaRPr>
        </a:p>
      </dsp:txBody>
      <dsp:txXfrm>
        <a:off x="3660974" y="499406"/>
        <a:ext cx="3009442" cy="1025444"/>
      </dsp:txXfrm>
    </dsp:sp>
    <dsp:sp modelId="{F2A30518-C97D-403F-BEF5-2FC185FC9133}">
      <dsp:nvSpPr>
        <dsp:cNvPr id="0" name=""/>
        <dsp:cNvSpPr/>
      </dsp:nvSpPr>
      <dsp:spPr>
        <a:xfrm>
          <a:off x="2309914" y="1885950"/>
          <a:ext cx="3120390" cy="1136392"/>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solidFill>
                <a:sysClr val="windowText" lastClr="000000">
                  <a:hueOff val="0"/>
                  <a:satOff val="0"/>
                  <a:lumOff val="0"/>
                  <a:alphaOff val="0"/>
                </a:sysClr>
              </a:solidFill>
              <a:latin typeface="Calibri"/>
              <a:ea typeface="+mn-ea"/>
              <a:cs typeface="Arial"/>
            </a:rPr>
            <a:t>لكم</a:t>
          </a:r>
          <a:endParaRPr lang="ar-SA" sz="4500" kern="1200" dirty="0">
            <a:solidFill>
              <a:sysClr val="windowText" lastClr="000000">
                <a:hueOff val="0"/>
                <a:satOff val="0"/>
                <a:lumOff val="0"/>
                <a:alphaOff val="0"/>
              </a:sysClr>
            </a:solidFill>
            <a:latin typeface="Calibri"/>
            <a:ea typeface="+mn-ea"/>
            <a:cs typeface="Arial"/>
          </a:endParaRPr>
        </a:p>
      </dsp:txBody>
      <dsp:txXfrm>
        <a:off x="2365388" y="1941424"/>
        <a:ext cx="3009442" cy="1025444"/>
      </dsp:txXfrm>
    </dsp:sp>
    <dsp:sp modelId="{9C538E76-1F26-45D8-9070-D121F5059671}">
      <dsp:nvSpPr>
        <dsp:cNvPr id="0" name=""/>
        <dsp:cNvSpPr/>
      </dsp:nvSpPr>
      <dsp:spPr>
        <a:xfrm>
          <a:off x="423950" y="3257548"/>
          <a:ext cx="3120390" cy="1136392"/>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solidFill>
                <a:sysClr val="windowText" lastClr="000000">
                  <a:hueOff val="0"/>
                  <a:satOff val="0"/>
                  <a:lumOff val="0"/>
                  <a:alphaOff val="0"/>
                </a:sysClr>
              </a:solidFill>
              <a:latin typeface="Calibri"/>
              <a:ea typeface="+mn-ea"/>
              <a:cs typeface="Arial"/>
            </a:rPr>
            <a:t>حسن الإستماع</a:t>
          </a:r>
          <a:endParaRPr lang="ar-SA" sz="4500" kern="1200" dirty="0">
            <a:solidFill>
              <a:sysClr val="windowText" lastClr="000000">
                <a:hueOff val="0"/>
                <a:satOff val="0"/>
                <a:lumOff val="0"/>
                <a:alphaOff val="0"/>
              </a:sysClr>
            </a:solidFill>
            <a:latin typeface="Calibri"/>
            <a:ea typeface="+mn-ea"/>
            <a:cs typeface="Arial"/>
          </a:endParaRPr>
        </a:p>
      </dsp:txBody>
      <dsp:txXfrm>
        <a:off x="479424" y="3313022"/>
        <a:ext cx="3009442" cy="10254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10CAF6C-1D5A-40B4-A5FF-A1493DDC03B0}" type="datetimeFigureOut">
              <a:rPr lang="ar-IQ" smtClean="0"/>
              <a:t>21/02/1443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253D0F7-6F7E-48DE-B7EA-FC0386EC29AF}" type="slidenum">
              <a:rPr lang="ar-IQ" smtClean="0"/>
              <a:t>‹#›</a:t>
            </a:fld>
            <a:endParaRPr lang="ar-IQ"/>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10CAF6C-1D5A-40B4-A5FF-A1493DDC03B0}" type="datetimeFigureOut">
              <a:rPr lang="ar-IQ" smtClean="0"/>
              <a:t>21/02/1443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10CAF6C-1D5A-40B4-A5FF-A1493DDC03B0}" type="datetimeFigureOut">
              <a:rPr lang="ar-IQ" smtClean="0"/>
              <a:t>21/02/1443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B10CAF6C-1D5A-40B4-A5FF-A1493DDC03B0}" type="datetimeFigureOut">
              <a:rPr lang="ar-IQ" smtClean="0"/>
              <a:t>21/02/1443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253D0F7-6F7E-48DE-B7EA-FC0386EC29AF}" type="slidenum">
              <a:rPr lang="ar-IQ" smtClean="0"/>
              <a:t>‹#›</a:t>
            </a:fld>
            <a:endParaRPr lang="ar-IQ"/>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10CAF6C-1D5A-40B4-A5FF-A1493DDC03B0}" type="datetimeFigureOut">
              <a:rPr lang="ar-IQ" smtClean="0"/>
              <a:t>21/02/1443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B10CAF6C-1D5A-40B4-A5FF-A1493DDC03B0}" type="datetimeFigureOut">
              <a:rPr lang="ar-IQ" smtClean="0"/>
              <a:t>21/02/1443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B10CAF6C-1D5A-40B4-A5FF-A1493DDC03B0}" type="datetimeFigureOut">
              <a:rPr lang="ar-IQ" smtClean="0"/>
              <a:t>21/02/1443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10CAF6C-1D5A-40B4-A5FF-A1493DDC03B0}" type="datetimeFigureOut">
              <a:rPr lang="ar-IQ" smtClean="0"/>
              <a:t>21/02/1443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CAF6C-1D5A-40B4-A5FF-A1493DDC03B0}" type="datetimeFigureOut">
              <a:rPr lang="ar-IQ" smtClean="0"/>
              <a:t>21/02/1443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10CAF6C-1D5A-40B4-A5FF-A1493DDC03B0}" type="datetimeFigureOut">
              <a:rPr lang="ar-IQ" smtClean="0"/>
              <a:t>21/02/1443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10CAF6C-1D5A-40B4-A5FF-A1493DDC03B0}" type="datetimeFigureOut">
              <a:rPr lang="ar-IQ" smtClean="0"/>
              <a:t>21/02/1443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10CAF6C-1D5A-40B4-A5FF-A1493DDC03B0}" type="datetimeFigureOut">
              <a:rPr lang="ar-IQ" smtClean="0"/>
              <a:t>21/02/1443</a:t>
            </a:fld>
            <a:endParaRPr lang="ar-IQ"/>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IQ"/>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253D0F7-6F7E-48DE-B7EA-FC0386EC29AF}"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188640"/>
            <a:ext cx="8136904" cy="6120680"/>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ctr"/>
            <a:r>
              <a:rPr lang="ar-IQ" sz="2000" dirty="0" smtClean="0">
                <a:solidFill>
                  <a:schemeClr val="bg1"/>
                </a:solidFill>
              </a:rPr>
              <a:t>المرحلة الثانية </a:t>
            </a:r>
          </a:p>
          <a:p>
            <a:pPr algn="ctr"/>
            <a:r>
              <a:rPr lang="ar-IQ" sz="2000" dirty="0" smtClean="0">
                <a:solidFill>
                  <a:schemeClr val="bg1"/>
                </a:solidFill>
              </a:rPr>
              <a:t>قسم الادارة الصناعية </a:t>
            </a:r>
          </a:p>
          <a:p>
            <a:pPr algn="ctr"/>
            <a:r>
              <a:rPr lang="ar-IQ" sz="2000" dirty="0" smtClean="0">
                <a:solidFill>
                  <a:schemeClr val="bg1"/>
                </a:solidFill>
              </a:rPr>
              <a:t>كلية الادارة والاقتصاد</a:t>
            </a:r>
          </a:p>
          <a:p>
            <a:pPr algn="ctr"/>
            <a:r>
              <a:rPr lang="ar-IQ" sz="2000" dirty="0" smtClean="0">
                <a:solidFill>
                  <a:schemeClr val="bg1"/>
                </a:solidFill>
              </a:rPr>
              <a:t>جامعة الموصل </a:t>
            </a:r>
          </a:p>
          <a:p>
            <a:pPr algn="ctr"/>
            <a:r>
              <a:rPr lang="ar-IQ" sz="3600" dirty="0" smtClean="0">
                <a:solidFill>
                  <a:srgbClr val="FF0000"/>
                </a:solidFill>
              </a:rPr>
              <a:t>عنوان المحاضرة</a:t>
            </a:r>
          </a:p>
          <a:p>
            <a:pPr algn="ctr"/>
            <a:r>
              <a:rPr lang="ar-IQ" sz="3600" dirty="0" smtClean="0">
                <a:solidFill>
                  <a:srgbClr val="FF0000"/>
                </a:solidFill>
              </a:rPr>
              <a:t>اشكال عمليات التفريز</a:t>
            </a:r>
          </a:p>
          <a:p>
            <a:pPr algn="ctr"/>
            <a:endParaRPr lang="ar-IQ" sz="2000" dirty="0">
              <a:solidFill>
                <a:srgbClr val="FF0000"/>
              </a:solidFill>
            </a:endParaRPr>
          </a:p>
          <a:p>
            <a:pPr algn="ctr"/>
            <a:endParaRPr lang="ar-IQ" sz="2000" dirty="0" smtClean="0">
              <a:solidFill>
                <a:srgbClr val="FF0000"/>
              </a:solidFill>
            </a:endParaRPr>
          </a:p>
          <a:p>
            <a:pPr algn="r"/>
            <a:endParaRPr lang="ar-IQ" sz="2000" dirty="0" smtClean="0">
              <a:solidFill>
                <a:srgbClr val="FF0000"/>
              </a:solidFill>
            </a:endParaRPr>
          </a:p>
          <a:p>
            <a:pPr algn="r"/>
            <a:endParaRPr lang="ar-IQ" sz="2000" dirty="0">
              <a:solidFill>
                <a:srgbClr val="FF0000"/>
              </a:solidFill>
            </a:endParaRPr>
          </a:p>
          <a:p>
            <a:pPr algn="r"/>
            <a:r>
              <a:rPr lang="ar-IQ" sz="2000" dirty="0" smtClean="0">
                <a:solidFill>
                  <a:schemeClr val="bg1"/>
                </a:solidFill>
              </a:rPr>
              <a:t>م. بشار عزالدين السماك </a:t>
            </a:r>
          </a:p>
          <a:p>
            <a:pPr algn="r"/>
            <a:r>
              <a:rPr lang="ar-IQ" sz="2000" dirty="0" smtClean="0">
                <a:solidFill>
                  <a:schemeClr val="bg1"/>
                </a:solidFill>
              </a:rPr>
              <a:t>قسم الادارة الصناعية </a:t>
            </a:r>
          </a:p>
          <a:p>
            <a:pPr algn="r"/>
            <a:r>
              <a:rPr lang="ar-IQ" sz="2000" dirty="0" smtClean="0">
                <a:solidFill>
                  <a:schemeClr val="bg1"/>
                </a:solidFill>
              </a:rPr>
              <a:t>كلية الادارة والاقتصاد </a:t>
            </a:r>
          </a:p>
          <a:p>
            <a:pPr algn="r"/>
            <a:r>
              <a:rPr lang="ar-IQ" sz="2000" dirty="0" smtClean="0">
                <a:solidFill>
                  <a:schemeClr val="bg1"/>
                </a:solidFill>
              </a:rPr>
              <a:t>جامعة الموصل </a:t>
            </a:r>
            <a:endParaRPr lang="ar-IQ" sz="2000" dirty="0">
              <a:solidFill>
                <a:schemeClr val="bg1"/>
              </a:solidFill>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8236" y="2036710"/>
            <a:ext cx="1706076" cy="2016224"/>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57834"/>
            <a:ext cx="2076088" cy="1476829"/>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51866"/>
            <a:ext cx="1384826" cy="1135098"/>
          </a:xfrm>
          <a:prstGeom prst="rect">
            <a:avLst/>
          </a:prstGeom>
        </p:spPr>
      </p:pic>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7" y="363323"/>
            <a:ext cx="1368152" cy="1165097"/>
          </a:xfrm>
          <a:prstGeom prst="rect">
            <a:avLst/>
          </a:prstGeom>
        </p:spPr>
      </p:pic>
    </p:spTree>
    <p:extLst>
      <p:ext uri="{BB962C8B-B14F-4D97-AF65-F5344CB8AC3E}">
        <p14:creationId xmlns:p14="http://schemas.microsoft.com/office/powerpoint/2010/main" val="3599726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539552" y="980728"/>
            <a:ext cx="8280920" cy="5544616"/>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buNone/>
            </a:pPr>
            <a:r>
              <a:rPr lang="ar-SA" sz="4000" dirty="0">
                <a:solidFill>
                  <a:srgbClr val="000000"/>
                </a:solidFill>
                <a:ea typeface="Calibri"/>
                <a:cs typeface="Simplified Arabic"/>
              </a:rPr>
              <a:t>أما في التفريز لأسفل فيتغلغل سين العدة في المشغولة فورا ولكن الرائش المقطوع يتناحل بالتدريج. كذلك ينضغط هنا شياق مقطع التفريز إلى أعلى وفرش آلة التفريز إلى أسفل. ولكن قوة القطع تضعف بالتدرج كلما زاد تتاحل الرائش حتى تتلاشي تقريبا لحظة خروج سین مقطع التفريز من المشغولة لذا ينعدم هنا النبض العكسي للشياق والفرش مما يعطي سطوحا أنعم مما في التفريز الصاعد</a:t>
            </a:r>
            <a:endParaRPr lang="en-US" sz="3600" dirty="0">
              <a:effectLst/>
              <a:latin typeface="Times New Roman"/>
              <a:ea typeface="Times New Roman"/>
            </a:endParaRPr>
          </a:p>
        </p:txBody>
      </p:sp>
    </p:spTree>
    <p:extLst>
      <p:ext uri="{BB962C8B-B14F-4D97-AF65-F5344CB8AC3E}">
        <p14:creationId xmlns:p14="http://schemas.microsoft.com/office/powerpoint/2010/main" val="694407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539552" y="980728"/>
            <a:ext cx="8280920" cy="5544616"/>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buNone/>
            </a:pPr>
            <a:r>
              <a:rPr lang="ar-SA" sz="4000" dirty="0">
                <a:solidFill>
                  <a:srgbClr val="000000"/>
                </a:solidFill>
                <a:latin typeface="Times New Roman"/>
                <a:ea typeface="Times New Roman"/>
                <a:cs typeface="Simplified Arabic"/>
              </a:rPr>
              <a:t>ويمكن في التفريز الهابط استخدام سرعات قطع أعلى وتغذيات أكبر مما في التفريز الصاعد. مما يؤدي إلى اختصار أزمنة التشغيل وإطالة العمر التشغيلي للعدة وتقليل معدل استهلاك آلة التفريز . وعادة ما يتم التفريز الهابط على الات التفريز والمجهزة بآلية التفريز الهابط حيث يتعين الا يكون بعمود لولب التغذية أي خلوص.</a:t>
            </a:r>
            <a:endParaRPr lang="en-US" sz="3600" dirty="0">
              <a:effectLst/>
              <a:latin typeface="Times New Roman"/>
              <a:ea typeface="Times New Roman"/>
            </a:endParaRPr>
          </a:p>
        </p:txBody>
      </p:sp>
    </p:spTree>
    <p:extLst>
      <p:ext uri="{BB962C8B-B14F-4D97-AF65-F5344CB8AC3E}">
        <p14:creationId xmlns:p14="http://schemas.microsoft.com/office/powerpoint/2010/main" val="3078350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539552" y="980728"/>
            <a:ext cx="8280920" cy="5544616"/>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buNone/>
            </a:pPr>
            <a:r>
              <a:rPr lang="ar-SA" sz="4000" dirty="0">
                <a:solidFill>
                  <a:srgbClr val="000000"/>
                </a:solidFill>
                <a:latin typeface="Times New Roman"/>
                <a:ea typeface="Times New Roman"/>
                <a:cs typeface="Simplified Arabic"/>
              </a:rPr>
              <a:t>ويمكن استخدام آلات التفريز غير المجهزة بألية التفريز إذا كان عمق القطع صغيرة وسرعة تغذية الطاولة كبيرة نسبيا طوال عملية التفريز مع انعدام خلوص لولب التغذية. شكل رقم (10)</a:t>
            </a:r>
            <a:endParaRPr lang="en-US" sz="3600" dirty="0">
              <a:effectLst/>
              <a:latin typeface="Times New Roman"/>
              <a:ea typeface="Times New Roman"/>
            </a:endParaRPr>
          </a:p>
        </p:txBody>
      </p:sp>
    </p:spTree>
    <p:extLst>
      <p:ext uri="{BB962C8B-B14F-4D97-AF65-F5344CB8AC3E}">
        <p14:creationId xmlns:p14="http://schemas.microsoft.com/office/powerpoint/2010/main" val="779682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129185" y="6381328"/>
            <a:ext cx="2635658" cy="369332"/>
          </a:xfrm>
          <a:prstGeom prst="rect">
            <a:avLst/>
          </a:prstGeom>
          <a:noFill/>
        </p:spPr>
        <p:txBody>
          <a:bodyPr wrap="none" rtlCol="1">
            <a:spAutoFit/>
          </a:bodyPr>
          <a:lstStyle/>
          <a:p>
            <a:r>
              <a:rPr lang="ar-IQ" dirty="0"/>
              <a:t>شكل رقم (2) الات التفريز الافقية</a:t>
            </a:r>
          </a:p>
        </p:txBody>
      </p:sp>
      <p:pic>
        <p:nvPicPr>
          <p:cNvPr id="5" name="صورة 4"/>
          <p:cNvPicPr/>
          <p:nvPr/>
        </p:nvPicPr>
        <p:blipFill>
          <a:blip r:embed="rId2">
            <a:extLst>
              <a:ext uri="{28A0092B-C50C-407E-A947-70E740481C1C}">
                <a14:useLocalDpi xmlns:a14="http://schemas.microsoft.com/office/drawing/2010/main" val="0"/>
              </a:ext>
            </a:extLst>
          </a:blip>
          <a:srcRect/>
          <a:stretch>
            <a:fillRect/>
          </a:stretch>
        </p:blipFill>
        <p:spPr bwMode="auto">
          <a:xfrm>
            <a:off x="1187625" y="476672"/>
            <a:ext cx="6624736" cy="4824536"/>
          </a:xfrm>
          <a:prstGeom prst="rect">
            <a:avLst/>
          </a:prstGeom>
          <a:noFill/>
          <a:ln>
            <a:noFill/>
          </a:ln>
        </p:spPr>
      </p:pic>
    </p:spTree>
    <p:extLst>
      <p:ext uri="{BB962C8B-B14F-4D97-AF65-F5344CB8AC3E}">
        <p14:creationId xmlns:p14="http://schemas.microsoft.com/office/powerpoint/2010/main" val="3796936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251520" y="332656"/>
            <a:ext cx="8712968" cy="6408712"/>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lvl="0" indent="0" algn="just">
              <a:spcAft>
                <a:spcPts val="500"/>
              </a:spcAft>
              <a:buNone/>
            </a:pPr>
            <a:r>
              <a:rPr lang="ar-IQ" sz="4000" b="1" dirty="0" smtClean="0">
                <a:solidFill>
                  <a:srgbClr val="002060"/>
                </a:solidFill>
                <a:latin typeface="Times New Roman"/>
                <a:ea typeface="Times New Roman"/>
                <a:cs typeface="Simplified Arabic"/>
              </a:rPr>
              <a:t>2-</a:t>
            </a:r>
            <a:r>
              <a:rPr lang="ar-SA" sz="4000" b="1" dirty="0" smtClean="0">
                <a:solidFill>
                  <a:srgbClr val="002060"/>
                </a:solidFill>
                <a:latin typeface="Times New Roman"/>
                <a:ea typeface="Times New Roman"/>
                <a:cs typeface="Simplified Arabic"/>
              </a:rPr>
              <a:t>التفريز </a:t>
            </a:r>
            <a:r>
              <a:rPr lang="ar-SA" sz="4000" b="1" dirty="0">
                <a:solidFill>
                  <a:srgbClr val="002060"/>
                </a:solidFill>
                <a:latin typeface="Times New Roman"/>
                <a:ea typeface="Times New Roman"/>
                <a:cs typeface="Simplified Arabic"/>
              </a:rPr>
              <a:t>الجبهي</a:t>
            </a:r>
            <a:endParaRPr lang="en-US" sz="3600" dirty="0">
              <a:solidFill>
                <a:srgbClr val="002060"/>
              </a:solidFill>
              <a:latin typeface="Times New Roman"/>
              <a:ea typeface="Times New Roman"/>
            </a:endParaRPr>
          </a:p>
          <a:p>
            <a:pPr marL="0" indent="0" algn="just">
              <a:buNone/>
            </a:pPr>
            <a:r>
              <a:rPr lang="ar-SA" sz="4000" dirty="0">
                <a:solidFill>
                  <a:srgbClr val="000000"/>
                </a:solidFill>
                <a:latin typeface="Times New Roman"/>
                <a:ea typeface="Times New Roman"/>
                <a:cs typeface="Simplified Arabic"/>
              </a:rPr>
              <a:t>وفيه يقع محور مقطع التفريز عموديا على سطح تفريز المشغولة ويكون سمك الرائش متساويا فتعمل الآلة بهدوء نتيجة التحميل المنتظم. وتقطع سكينة التفريز الجبهية بأسنانها المحيطية بالاضافة إلى أسنانها الجبهية هذا ويجب أن يكون محور مقطع التفريز عمودية تماما. وإلا صار سطح المشغولة مقعرة - شكل رقم ( 11)</a:t>
            </a:r>
            <a:endParaRPr lang="en-US" sz="3600" dirty="0">
              <a:latin typeface="Times New Roman"/>
              <a:ea typeface="Times New Roman"/>
            </a:endParaRPr>
          </a:p>
          <a:p>
            <a:pPr marL="0" indent="0" algn="just">
              <a:buNone/>
            </a:pPr>
            <a:endParaRPr lang="en-US" sz="3600" dirty="0">
              <a:effectLst/>
              <a:latin typeface="Times New Roman"/>
              <a:ea typeface="Times New Roman"/>
            </a:endParaRPr>
          </a:p>
        </p:txBody>
      </p:sp>
    </p:spTree>
    <p:extLst>
      <p:ext uri="{BB962C8B-B14F-4D97-AF65-F5344CB8AC3E}">
        <p14:creationId xmlns:p14="http://schemas.microsoft.com/office/powerpoint/2010/main" val="3136545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240428" y="6453336"/>
            <a:ext cx="2164375" cy="369332"/>
          </a:xfrm>
          <a:prstGeom prst="rect">
            <a:avLst/>
          </a:prstGeom>
          <a:noFill/>
        </p:spPr>
        <p:txBody>
          <a:bodyPr wrap="none" rtlCol="1">
            <a:spAutoFit/>
          </a:bodyPr>
          <a:lstStyle/>
          <a:p>
            <a:r>
              <a:rPr lang="ar-IQ" dirty="0"/>
              <a:t>شكل ( 11)التفريز الجبهي </a:t>
            </a:r>
          </a:p>
        </p:txBody>
      </p:sp>
      <p:pic>
        <p:nvPicPr>
          <p:cNvPr id="5" name="صورة 4"/>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7848872" cy="5472608"/>
          </a:xfrm>
          <a:prstGeom prst="rect">
            <a:avLst/>
          </a:prstGeom>
          <a:noFill/>
          <a:ln>
            <a:noFill/>
          </a:ln>
        </p:spPr>
      </p:pic>
    </p:spTree>
    <p:extLst>
      <p:ext uri="{BB962C8B-B14F-4D97-AF65-F5344CB8AC3E}">
        <p14:creationId xmlns:p14="http://schemas.microsoft.com/office/powerpoint/2010/main" val="3762917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3"/>
          <p:cNvGraphicFramePr>
            <a:graphicFrameLocks/>
          </p:cNvGraphicFramePr>
          <p:nvPr>
            <p:extLst>
              <p:ext uri="{D42A27DB-BD31-4B8C-83A1-F6EECF244321}">
                <p14:modId xmlns:p14="http://schemas.microsoft.com/office/powerpoint/2010/main" val="3794814468"/>
              </p:ext>
            </p:extLst>
          </p:nvPr>
        </p:nvGraphicFramePr>
        <p:xfrm>
          <a:off x="1042988" y="1508720"/>
          <a:ext cx="789146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691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372570" y="332656"/>
            <a:ext cx="8280920" cy="6264696"/>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lnSpc>
                <a:spcPct val="115000"/>
              </a:lnSpc>
              <a:spcAft>
                <a:spcPts val="1000"/>
              </a:spcAft>
              <a:buNone/>
            </a:pPr>
            <a:r>
              <a:rPr lang="ar-SA" sz="4000" b="1" dirty="0">
                <a:solidFill>
                  <a:srgbClr val="FF0000"/>
                </a:solidFill>
                <a:latin typeface="Calibri"/>
                <a:ea typeface="Calibri"/>
                <a:cs typeface="Simplified Arabic"/>
              </a:rPr>
              <a:t>خامسا :- عمليات التفريز </a:t>
            </a:r>
            <a:endParaRPr lang="en-US" sz="3200" dirty="0">
              <a:solidFill>
                <a:srgbClr val="FF0000"/>
              </a:solidFill>
              <a:latin typeface="Calibri"/>
              <a:ea typeface="Calibri"/>
              <a:cs typeface="Arial"/>
            </a:endParaRPr>
          </a:p>
          <a:p>
            <a:pPr marL="0" indent="0" algn="just">
              <a:lnSpc>
                <a:spcPct val="115000"/>
              </a:lnSpc>
              <a:spcAft>
                <a:spcPts val="1000"/>
              </a:spcAft>
              <a:buNone/>
            </a:pPr>
            <a:r>
              <a:rPr lang="ar-SA" sz="3600" dirty="0">
                <a:solidFill>
                  <a:srgbClr val="000000"/>
                </a:solidFill>
                <a:latin typeface="Calibri"/>
                <a:ea typeface="Calibri"/>
                <a:cs typeface="Simplified Arabic"/>
              </a:rPr>
              <a:t>يستخدم التفريز لإنتاج الأسطح المستوية والمنحنية وفتح المجاري المستقيمة والحلزونية, ويتفق التفريز مع الخراطة في أن حركة القطع أو الحركة الرئيسية دائرية , وبينما تؤدي المشغولة هذه الحركة عند الخراطة تقوم العدة بها عند التفريز</a:t>
            </a:r>
            <a:r>
              <a:rPr lang="ar-SA" sz="4000" dirty="0">
                <a:solidFill>
                  <a:srgbClr val="000000"/>
                </a:solidFill>
                <a:latin typeface="Calibri"/>
                <a:ea typeface="Calibri"/>
                <a:cs typeface="Simplified Arabic"/>
              </a:rPr>
              <a:t>, </a:t>
            </a:r>
            <a:r>
              <a:rPr lang="ar-SA" sz="3600" dirty="0">
                <a:solidFill>
                  <a:srgbClr val="000000"/>
                </a:solidFill>
                <a:latin typeface="Calibri"/>
                <a:ea typeface="Calibri"/>
                <a:cs typeface="Simplified Arabic"/>
              </a:rPr>
              <a:t>وغالبا ما تؤدي المشغولة حركتي القطع والاقتراب أثناء التفريز, إلا أن العدة قد تقوم بها ايضا, كما يحدث </a:t>
            </a:r>
            <a:r>
              <a:rPr lang="ar-SA" sz="4000" dirty="0">
                <a:solidFill>
                  <a:srgbClr val="000000"/>
                </a:solidFill>
                <a:latin typeface="Calibri"/>
                <a:ea typeface="Calibri"/>
                <a:cs typeface="Simplified Arabic"/>
              </a:rPr>
              <a:t>في ماكينات التفريز الناسخة مثلا, شكل رقم (7).</a:t>
            </a:r>
            <a:endParaRPr lang="en-US" sz="3200" dirty="0">
              <a:effectLst/>
              <a:latin typeface="Calibri"/>
              <a:ea typeface="Calibri"/>
              <a:cs typeface="Arial"/>
            </a:endParaRPr>
          </a:p>
        </p:txBody>
      </p:sp>
    </p:spTree>
    <p:extLst>
      <p:ext uri="{BB962C8B-B14F-4D97-AF65-F5344CB8AC3E}">
        <p14:creationId xmlns:p14="http://schemas.microsoft.com/office/powerpoint/2010/main" val="1603508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oon\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7920880" cy="5760640"/>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4634659" y="6453336"/>
            <a:ext cx="986168" cy="369332"/>
          </a:xfrm>
          <a:prstGeom prst="rect">
            <a:avLst/>
          </a:prstGeom>
          <a:noFill/>
        </p:spPr>
        <p:txBody>
          <a:bodyPr wrap="none" rtlCol="1">
            <a:spAutoFit/>
          </a:bodyPr>
          <a:lstStyle/>
          <a:p>
            <a:r>
              <a:rPr lang="ar-IQ" dirty="0" smtClean="0"/>
              <a:t>الشكل 7- أ</a:t>
            </a:r>
            <a:endParaRPr lang="ar-IQ" dirty="0"/>
          </a:p>
        </p:txBody>
      </p:sp>
    </p:spTree>
    <p:extLst>
      <p:ext uri="{BB962C8B-B14F-4D97-AF65-F5344CB8AC3E}">
        <p14:creationId xmlns:p14="http://schemas.microsoft.com/office/powerpoint/2010/main" val="325311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oon\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332656"/>
            <a:ext cx="8542337"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4309504" y="6381328"/>
            <a:ext cx="1167307" cy="369332"/>
          </a:xfrm>
          <a:prstGeom prst="rect">
            <a:avLst/>
          </a:prstGeom>
          <a:noFill/>
        </p:spPr>
        <p:txBody>
          <a:bodyPr wrap="none" rtlCol="1">
            <a:spAutoFit/>
          </a:bodyPr>
          <a:lstStyle/>
          <a:p>
            <a:r>
              <a:rPr lang="ar-IQ" dirty="0" smtClean="0"/>
              <a:t>الشكل 7-  ب</a:t>
            </a:r>
            <a:endParaRPr lang="ar-IQ" dirty="0"/>
          </a:p>
        </p:txBody>
      </p:sp>
    </p:spTree>
    <p:extLst>
      <p:ext uri="{BB962C8B-B14F-4D97-AF65-F5344CB8AC3E}">
        <p14:creationId xmlns:p14="http://schemas.microsoft.com/office/powerpoint/2010/main" val="310355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372570" y="1628800"/>
            <a:ext cx="8280920" cy="3312368"/>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lnSpc>
                <a:spcPct val="115000"/>
              </a:lnSpc>
              <a:spcAft>
                <a:spcPts val="1000"/>
              </a:spcAft>
              <a:buNone/>
            </a:pPr>
            <a:r>
              <a:rPr lang="ar-SA" sz="3600" dirty="0">
                <a:solidFill>
                  <a:srgbClr val="000000"/>
                </a:solidFill>
                <a:latin typeface="Calibri"/>
                <a:ea typeface="Calibri"/>
                <a:cs typeface="Simplified Arabic"/>
              </a:rPr>
              <a:t>يمكن تقسيم عمليات التفريز إلى نوعين رئيسيين هما التفريز العادي (المحيطي) والتفريز الوجهي (الجانبي) شكل رقم (8</a:t>
            </a:r>
            <a:r>
              <a:rPr lang="en-US" sz="3600" dirty="0">
                <a:solidFill>
                  <a:srgbClr val="000000"/>
                </a:solidFill>
                <a:latin typeface="Simplified Arabic"/>
                <a:ea typeface="Calibri"/>
                <a:cs typeface="Arial"/>
              </a:rPr>
              <a:t>(</a:t>
            </a:r>
            <a:endParaRPr lang="en-US" sz="2800" dirty="0">
              <a:effectLst/>
              <a:latin typeface="Calibri"/>
              <a:ea typeface="Calibri"/>
              <a:cs typeface="Arial"/>
            </a:endParaRPr>
          </a:p>
        </p:txBody>
      </p:sp>
    </p:spTree>
    <p:extLst>
      <p:ext uri="{BB962C8B-B14F-4D97-AF65-F5344CB8AC3E}">
        <p14:creationId xmlns:p14="http://schemas.microsoft.com/office/powerpoint/2010/main" val="104093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1934845" y="1284605"/>
            <a:ext cx="5274310" cy="4288790"/>
          </a:xfrm>
          <a:prstGeom prst="rect">
            <a:avLst/>
          </a:prstGeom>
          <a:noFill/>
          <a:ln>
            <a:noFill/>
          </a:ln>
        </p:spPr>
      </p:pic>
      <p:sp>
        <p:nvSpPr>
          <p:cNvPr id="3" name="مربع نص 2"/>
          <p:cNvSpPr txBox="1"/>
          <p:nvPr/>
        </p:nvSpPr>
        <p:spPr>
          <a:xfrm>
            <a:off x="2339752" y="6165304"/>
            <a:ext cx="4248472" cy="369332"/>
          </a:xfrm>
          <a:prstGeom prst="rect">
            <a:avLst/>
          </a:prstGeom>
          <a:noFill/>
        </p:spPr>
        <p:txBody>
          <a:bodyPr wrap="square" rtlCol="1">
            <a:spAutoFit/>
          </a:bodyPr>
          <a:lstStyle/>
          <a:p>
            <a:r>
              <a:rPr lang="ar-IQ" dirty="0"/>
              <a:t>الشكل (8) التفريز الجبهي والتفريز المحيطي</a:t>
            </a:r>
          </a:p>
        </p:txBody>
      </p:sp>
    </p:spTree>
    <p:extLst>
      <p:ext uri="{BB962C8B-B14F-4D97-AF65-F5344CB8AC3E}">
        <p14:creationId xmlns:p14="http://schemas.microsoft.com/office/powerpoint/2010/main" val="95709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372570" y="332656"/>
            <a:ext cx="8280920" cy="4968552"/>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lvl="0" indent="0" algn="just">
              <a:spcAft>
                <a:spcPts val="500"/>
              </a:spcAft>
              <a:buNone/>
            </a:pPr>
            <a:r>
              <a:rPr lang="ar-IQ" sz="4000" b="1" dirty="0" smtClean="0">
                <a:solidFill>
                  <a:srgbClr val="002060"/>
                </a:solidFill>
                <a:latin typeface="Times New Roman"/>
                <a:ea typeface="Times New Roman"/>
                <a:cs typeface="Simplified Arabic"/>
              </a:rPr>
              <a:t>1- </a:t>
            </a:r>
            <a:r>
              <a:rPr lang="ar-SA" sz="4000" b="1" dirty="0" smtClean="0">
                <a:solidFill>
                  <a:srgbClr val="002060"/>
                </a:solidFill>
                <a:latin typeface="Times New Roman"/>
                <a:ea typeface="Times New Roman"/>
                <a:cs typeface="Simplified Arabic"/>
              </a:rPr>
              <a:t>التفريز </a:t>
            </a:r>
            <a:r>
              <a:rPr lang="ar-SA" sz="4000" b="1" dirty="0">
                <a:solidFill>
                  <a:srgbClr val="002060"/>
                </a:solidFill>
                <a:latin typeface="Times New Roman"/>
                <a:ea typeface="Times New Roman"/>
                <a:cs typeface="Simplified Arabic"/>
              </a:rPr>
              <a:t>المحيطي </a:t>
            </a:r>
            <a:endParaRPr lang="en-US" sz="3600" dirty="0">
              <a:solidFill>
                <a:srgbClr val="002060"/>
              </a:solidFill>
              <a:latin typeface="Times New Roman"/>
              <a:ea typeface="Times New Roman"/>
            </a:endParaRPr>
          </a:p>
          <a:p>
            <a:pPr marL="0" indent="0" algn="just">
              <a:buNone/>
            </a:pPr>
            <a:r>
              <a:rPr lang="ar-SA" sz="4000" dirty="0">
                <a:solidFill>
                  <a:srgbClr val="000000"/>
                </a:solidFill>
                <a:latin typeface="Times New Roman"/>
                <a:ea typeface="Times New Roman"/>
                <a:cs typeface="Simplified Arabic"/>
              </a:rPr>
              <a:t>وفيه يكون محور مقطع التفريز (سكين التفريز) موازيا لسطح تفريز المشغولة ويقوم مقطع التفريز الأسطواني الشكل بإزالة المعدن بأسنانه المتعاقبة على محيطه فقط . ويميز هذه العملية ايضا التفريز الصاعد (لا توافقي) والتفريز الهابط (توافقي) الشكل رقم (9).</a:t>
            </a:r>
            <a:endParaRPr lang="en-US" sz="3600" dirty="0">
              <a:effectLst/>
              <a:latin typeface="Times New Roman"/>
              <a:ea typeface="Times New Roman"/>
            </a:endParaRPr>
          </a:p>
        </p:txBody>
      </p:sp>
    </p:spTree>
    <p:extLst>
      <p:ext uri="{BB962C8B-B14F-4D97-AF65-F5344CB8AC3E}">
        <p14:creationId xmlns:p14="http://schemas.microsoft.com/office/powerpoint/2010/main" val="1219761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2031365" y="2475547"/>
            <a:ext cx="5081270" cy="1906905"/>
          </a:xfrm>
          <a:prstGeom prst="rect">
            <a:avLst/>
          </a:prstGeom>
          <a:noFill/>
          <a:ln>
            <a:noFill/>
          </a:ln>
        </p:spPr>
      </p:pic>
      <p:sp>
        <p:nvSpPr>
          <p:cNvPr id="3" name="مربع نص 2"/>
          <p:cNvSpPr txBox="1"/>
          <p:nvPr/>
        </p:nvSpPr>
        <p:spPr>
          <a:xfrm>
            <a:off x="2843808" y="6158017"/>
            <a:ext cx="3744416" cy="369332"/>
          </a:xfrm>
          <a:prstGeom prst="rect">
            <a:avLst/>
          </a:prstGeom>
          <a:noFill/>
        </p:spPr>
        <p:txBody>
          <a:bodyPr wrap="square" rtlCol="1">
            <a:spAutoFit/>
          </a:bodyPr>
          <a:lstStyle/>
          <a:p>
            <a:r>
              <a:rPr lang="ar-IQ" dirty="0"/>
              <a:t>شكل (9)التفريز لاعلى والتفريز لاسفل</a:t>
            </a:r>
          </a:p>
        </p:txBody>
      </p:sp>
    </p:spTree>
    <p:extLst>
      <p:ext uri="{BB962C8B-B14F-4D97-AF65-F5344CB8AC3E}">
        <p14:creationId xmlns:p14="http://schemas.microsoft.com/office/powerpoint/2010/main" val="91555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539552" y="980728"/>
            <a:ext cx="8280920" cy="4608512"/>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algn="just"/>
            <a:r>
              <a:rPr lang="ar-SA" sz="4000" dirty="0">
                <a:solidFill>
                  <a:srgbClr val="002060"/>
                </a:solidFill>
                <a:latin typeface="Times New Roman"/>
                <a:ea typeface="Times New Roman"/>
                <a:cs typeface="Simplified Arabic"/>
              </a:rPr>
              <a:t>في</a:t>
            </a:r>
            <a:r>
              <a:rPr lang="ar-SA" sz="4000" u="sng" dirty="0">
                <a:solidFill>
                  <a:srgbClr val="002060"/>
                </a:solidFill>
                <a:latin typeface="Times New Roman"/>
                <a:ea typeface="Times New Roman"/>
                <a:cs typeface="Simplified Arabic"/>
              </a:rPr>
              <a:t> التفريز لأعلى وفيه تتم التغذية في الإتجاه المضاد لحركة القطع </a:t>
            </a:r>
            <a:r>
              <a:rPr lang="ar-SA" sz="4000" dirty="0">
                <a:solidFill>
                  <a:srgbClr val="000000"/>
                </a:solidFill>
                <a:latin typeface="Times New Roman"/>
                <a:ea typeface="Times New Roman"/>
                <a:cs typeface="Simplified Arabic"/>
              </a:rPr>
              <a:t>. ويمكن استخدام هذه العمليه في جميع ماكينات التفريز وتتمثل عيوب هذه الطريقه في أن مقطع التفريز ينزلق أولا لمسافه صغيره على سطح قطعه الشغل إلى أنيبدأ في القطع . فتتأكل بذلك حدود القطع سريعا وتكون قدره القطع منخفضه .</a:t>
            </a:r>
            <a:endParaRPr lang="en-US" sz="3600" dirty="0">
              <a:effectLst/>
              <a:latin typeface="Times New Roman"/>
              <a:ea typeface="Times New Roman"/>
            </a:endParaRPr>
          </a:p>
        </p:txBody>
      </p:sp>
    </p:spTree>
    <p:extLst>
      <p:ext uri="{BB962C8B-B14F-4D97-AF65-F5344CB8AC3E}">
        <p14:creationId xmlns:p14="http://schemas.microsoft.com/office/powerpoint/2010/main" val="1597201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104</TotalTime>
  <Words>463</Words>
  <Application>Microsoft Office PowerPoint</Application>
  <PresentationFormat>عرض على الشاشة (3:4)‏</PresentationFormat>
  <Paragraphs>34</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أفق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المستقبل للحاسبات - سنجار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noon</dc:creator>
  <cp:lastModifiedBy>noon</cp:lastModifiedBy>
  <cp:revision>48</cp:revision>
  <dcterms:created xsi:type="dcterms:W3CDTF">2021-04-30T21:09:10Z</dcterms:created>
  <dcterms:modified xsi:type="dcterms:W3CDTF">2021-09-28T15:09:02Z</dcterms:modified>
</cp:coreProperties>
</file>