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3"/>
  </p:notesMasterIdLst>
  <p:sldIdLst>
    <p:sldId id="256" r:id="rId2"/>
    <p:sldId id="257" r:id="rId3"/>
    <p:sldId id="259" r:id="rId4"/>
    <p:sldId id="260" r:id="rId5"/>
    <p:sldId id="261" r:id="rId6"/>
    <p:sldId id="274" r:id="rId7"/>
    <p:sldId id="275" r:id="rId8"/>
    <p:sldId id="276" r:id="rId9"/>
    <p:sldId id="277" r:id="rId10"/>
    <p:sldId id="278" r:id="rId11"/>
    <p:sldId id="279" r:id="rId12"/>
    <p:sldId id="280" r:id="rId13"/>
    <p:sldId id="281" r:id="rId14"/>
    <p:sldId id="282" r:id="rId15"/>
    <p:sldId id="284"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301" r:id="rId30"/>
    <p:sldId id="302" r:id="rId31"/>
    <p:sldId id="303" r:id="rId32"/>
    <p:sldId id="304" r:id="rId33"/>
    <p:sldId id="305" r:id="rId34"/>
    <p:sldId id="306" r:id="rId35"/>
    <p:sldId id="307" r:id="rId36"/>
    <p:sldId id="308" r:id="rId37"/>
    <p:sldId id="309" r:id="rId38"/>
    <p:sldId id="310" r:id="rId39"/>
    <p:sldId id="312" r:id="rId40"/>
    <p:sldId id="313" r:id="rId41"/>
    <p:sldId id="300" r:id="rId4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77580" autoAdjust="0"/>
  </p:normalViewPr>
  <p:slideViewPr>
    <p:cSldViewPr>
      <p:cViewPr varScale="1">
        <p:scale>
          <a:sx n="56" d="100"/>
          <a:sy n="56" d="100"/>
        </p:scale>
        <p:origin x="-17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655BFF2-2DEE-4FFB-B4DA-8C926FB347C1}" type="datetimeFigureOut">
              <a:rPr lang="ar-IQ" smtClean="0"/>
              <a:t>07/03/1443</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A4E0FA2-D76A-4735-BE24-EB289979E882}" type="slidenum">
              <a:rPr lang="ar-IQ" smtClean="0"/>
              <a:t>‹#›</a:t>
            </a:fld>
            <a:endParaRPr lang="ar-IQ"/>
          </a:p>
        </p:txBody>
      </p:sp>
    </p:spTree>
    <p:extLst>
      <p:ext uri="{BB962C8B-B14F-4D97-AF65-F5344CB8AC3E}">
        <p14:creationId xmlns:p14="http://schemas.microsoft.com/office/powerpoint/2010/main" val="9464649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رقم الشريحة 3"/>
          <p:cNvSpPr>
            <a:spLocks noGrp="1"/>
          </p:cNvSpPr>
          <p:nvPr>
            <p:ph type="sldNum" sz="quarter" idx="10"/>
          </p:nvPr>
        </p:nvSpPr>
        <p:spPr/>
        <p:txBody>
          <a:bodyPr/>
          <a:lstStyle/>
          <a:p>
            <a:fld id="{5A4E0FA2-D76A-4735-BE24-EB289979E882}" type="slidenum">
              <a:rPr lang="ar-IQ" smtClean="0"/>
              <a:t>41</a:t>
            </a:fld>
            <a:endParaRPr lang="ar-IQ"/>
          </a:p>
        </p:txBody>
      </p:sp>
    </p:spTree>
    <p:extLst>
      <p:ext uri="{BB962C8B-B14F-4D97-AF65-F5344CB8AC3E}">
        <p14:creationId xmlns:p14="http://schemas.microsoft.com/office/powerpoint/2010/main" val="153277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07/03/1443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07/03/1443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07/03/1443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07/03/1443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07/03/1443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07/03/1443</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07/03/1443</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07/03/1443</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07/03/1443</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07/03/1443</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07/03/1443</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07/03/1443</a:t>
            </a:fld>
            <a:endParaRPr lang="ar-SA"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بيضاوي 6"/>
          <p:cNvSpPr/>
          <p:nvPr/>
        </p:nvSpPr>
        <p:spPr>
          <a:xfrm rot="19902550">
            <a:off x="1333022" y="1620739"/>
            <a:ext cx="6696744" cy="3201240"/>
          </a:xfrm>
          <a:prstGeom prst="ellipse">
            <a:avLst/>
          </a:prstGeom>
          <a:noFill/>
          <a:ln w="76200">
            <a:solidFill>
              <a:srgbClr val="FF00FF"/>
            </a:solidFill>
          </a:ln>
        </p:spPr>
        <p:style>
          <a:lnRef idx="0">
            <a:schemeClr val="accent3"/>
          </a:lnRef>
          <a:fillRef idx="3">
            <a:schemeClr val="accent3"/>
          </a:fillRef>
          <a:effectRef idx="3">
            <a:schemeClr val="accent3"/>
          </a:effectRef>
          <a:fontRef idx="minor">
            <a:schemeClr val="lt1"/>
          </a:fontRef>
        </p:style>
        <p:txBody>
          <a:bodyPr rtlCol="1" anchor="ctr"/>
          <a:lstStyle/>
          <a:p>
            <a:pPr algn="ctr"/>
            <a:endParaRPr lang="ar-IQ" dirty="0"/>
          </a:p>
        </p:txBody>
      </p:sp>
      <p:sp>
        <p:nvSpPr>
          <p:cNvPr id="6" name="شكل بيضاوي 5"/>
          <p:cNvSpPr/>
          <p:nvPr/>
        </p:nvSpPr>
        <p:spPr>
          <a:xfrm rot="19902550">
            <a:off x="1027012" y="1468339"/>
            <a:ext cx="6696744" cy="3201240"/>
          </a:xfrm>
          <a:prstGeom prst="ellipse">
            <a:avLst/>
          </a:prstGeom>
          <a:noFill/>
          <a:ln w="76200">
            <a:solidFill>
              <a:srgbClr val="FF00FF"/>
            </a:solidFill>
          </a:ln>
        </p:spPr>
        <p:style>
          <a:lnRef idx="0">
            <a:schemeClr val="accent3"/>
          </a:lnRef>
          <a:fillRef idx="3">
            <a:schemeClr val="accent3"/>
          </a:fillRef>
          <a:effectRef idx="3">
            <a:schemeClr val="accent3"/>
          </a:effectRef>
          <a:fontRef idx="minor">
            <a:schemeClr val="lt1"/>
          </a:fontRef>
        </p:style>
        <p:txBody>
          <a:bodyPr rtlCol="1" anchor="ctr"/>
          <a:lstStyle/>
          <a:p>
            <a:pPr algn="ctr"/>
            <a:endParaRPr lang="ar-IQ" dirty="0"/>
          </a:p>
        </p:txBody>
      </p:sp>
      <p:sp>
        <p:nvSpPr>
          <p:cNvPr id="4" name="مستطيل 3"/>
          <p:cNvSpPr/>
          <p:nvPr/>
        </p:nvSpPr>
        <p:spPr>
          <a:xfrm>
            <a:off x="1274214" y="1412776"/>
            <a:ext cx="7500772" cy="76944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IQ" sz="4400" b="1" dirty="0"/>
              <a:t>لماذا ندرس مادة تاريخ العلاقات الدولية؟</a:t>
            </a:r>
            <a:endParaRPr lang="en-US" sz="4400" b="1" spc="50" dirty="0">
              <a:ln w="11430"/>
              <a:solidFill>
                <a:sysClr val="windowText" lastClr="000000"/>
              </a:solidFill>
              <a:effectLst>
                <a:outerShdw blurRad="76200" dist="50800" dir="5400000" algn="tl" rotWithShape="0">
                  <a:srgbClr val="000000">
                    <a:alpha val="65000"/>
                  </a:srgbClr>
                </a:outerShdw>
              </a:effectLst>
            </a:endParaRPr>
          </a:p>
        </p:txBody>
      </p:sp>
      <p:sp>
        <p:nvSpPr>
          <p:cNvPr id="5" name="مربع نص 4"/>
          <p:cNvSpPr txBox="1"/>
          <p:nvPr/>
        </p:nvSpPr>
        <p:spPr>
          <a:xfrm>
            <a:off x="1907704" y="3068960"/>
            <a:ext cx="5904656" cy="830997"/>
          </a:xfrm>
          <a:prstGeom prst="rect">
            <a:avLst/>
          </a:prstGeom>
          <a:noFill/>
        </p:spPr>
        <p:txBody>
          <a:bodyPr wrap="square" rtlCol="1">
            <a:spAutoFit/>
          </a:bodyPr>
          <a:lstStyle/>
          <a:p>
            <a:r>
              <a:rPr lang="ar-IQ"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الدكتور محمد صلاح محمود</a:t>
            </a:r>
            <a:endParaRPr lang="ar-IQ"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85481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22229" cy="5632311"/>
          </a:xfrm>
          <a:prstGeom prst="rect">
            <a:avLst/>
          </a:prstGeom>
        </p:spPr>
        <p:txBody>
          <a:bodyPr wrap="square">
            <a:spAutoFit/>
          </a:bodyPr>
          <a:lstStyle/>
          <a:p>
            <a:r>
              <a:rPr lang="ar-IQ" sz="3600" b="1" dirty="0"/>
              <a:t>الفصل الأول: العلاقات الدولية في </a:t>
            </a:r>
            <a:r>
              <a:rPr lang="ar-IQ" sz="3600" b="1" dirty="0" smtClean="0"/>
              <a:t>الإسلام</a:t>
            </a:r>
          </a:p>
          <a:p>
            <a:endParaRPr lang="ar-IQ" sz="3600" b="1" dirty="0"/>
          </a:p>
          <a:p>
            <a:pPr lvl="0"/>
            <a:r>
              <a:rPr lang="ar-IQ" sz="3600" dirty="0" smtClean="0"/>
              <a:t>2- المساواة </a:t>
            </a:r>
            <a:r>
              <a:rPr lang="ar-IQ" sz="3600" dirty="0"/>
              <a:t>وعدم التمييز بين الناس .</a:t>
            </a:r>
            <a:endParaRPr lang="en-US" sz="3600" dirty="0"/>
          </a:p>
          <a:p>
            <a:pPr lvl="0"/>
            <a:r>
              <a:rPr lang="ar-IQ" sz="3600" dirty="0" smtClean="0"/>
              <a:t>3- التعاون </a:t>
            </a:r>
            <a:r>
              <a:rPr lang="ar-IQ" sz="3600" dirty="0"/>
              <a:t>والتعايش الانساني.</a:t>
            </a:r>
            <a:endParaRPr lang="en-US" sz="3600" dirty="0"/>
          </a:p>
          <a:p>
            <a:pPr lvl="0"/>
            <a:r>
              <a:rPr lang="ar-IQ" sz="3600" dirty="0" smtClean="0"/>
              <a:t>4- التسامح </a:t>
            </a:r>
            <a:r>
              <a:rPr lang="ar-IQ" sz="3600" dirty="0"/>
              <a:t>، مع الاعداء خصوصاً.</a:t>
            </a:r>
            <a:endParaRPr lang="en-US" sz="3600" dirty="0"/>
          </a:p>
          <a:p>
            <a:pPr lvl="0"/>
            <a:r>
              <a:rPr lang="ar-IQ" sz="3600" dirty="0" smtClean="0"/>
              <a:t>5- المعاملة بالمثل.</a:t>
            </a:r>
          </a:p>
          <a:p>
            <a:pPr lvl="0"/>
            <a:r>
              <a:rPr lang="ar-IQ" sz="3600" dirty="0" smtClean="0"/>
              <a:t>6- </a:t>
            </a:r>
            <a:r>
              <a:rPr lang="ar-IQ" sz="3600" dirty="0"/>
              <a:t>الوفاء بالعهد ،</a:t>
            </a:r>
            <a:r>
              <a:rPr lang="ar-IQ" sz="3600" dirty="0" smtClean="0"/>
              <a:t>لاسيما </a:t>
            </a:r>
            <a:r>
              <a:rPr lang="ar-IQ" sz="3600" dirty="0"/>
              <a:t>في عقد المعاهدات وعدم الاخلال </a:t>
            </a:r>
            <a:r>
              <a:rPr lang="ar-IQ" sz="3600" dirty="0" smtClean="0"/>
              <a:t>بها </a:t>
            </a:r>
            <a:endParaRPr lang="en-US" sz="3600" dirty="0"/>
          </a:p>
          <a:p>
            <a:r>
              <a:rPr lang="ar-IQ" sz="3600" dirty="0" smtClean="0"/>
              <a:t>7- الشورى.</a:t>
            </a:r>
            <a:endParaRPr lang="en-US" sz="3600" dirty="0"/>
          </a:p>
          <a:p>
            <a:pPr algn="just"/>
            <a:endParaRPr lang="en-US" sz="3600" dirty="0"/>
          </a:p>
          <a:p>
            <a:pPr algn="just"/>
            <a:endParaRPr lang="en-US" sz="3600" dirty="0"/>
          </a:p>
        </p:txBody>
      </p:sp>
    </p:spTree>
    <p:extLst>
      <p:ext uri="{BB962C8B-B14F-4D97-AF65-F5344CB8AC3E}">
        <p14:creationId xmlns:p14="http://schemas.microsoft.com/office/powerpoint/2010/main" val="1971704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22229" cy="6186309"/>
          </a:xfrm>
          <a:prstGeom prst="rect">
            <a:avLst/>
          </a:prstGeom>
        </p:spPr>
        <p:txBody>
          <a:bodyPr wrap="square">
            <a:spAutoFit/>
          </a:bodyPr>
          <a:lstStyle/>
          <a:p>
            <a:r>
              <a:rPr lang="ar-IQ" sz="3600" b="1" dirty="0"/>
              <a:t>المبحث الأول :أسس العلاقات الدولية في </a:t>
            </a:r>
            <a:r>
              <a:rPr lang="ar-IQ" sz="3600" b="1" dirty="0" smtClean="0"/>
              <a:t>الإسلام</a:t>
            </a:r>
          </a:p>
          <a:p>
            <a:endParaRPr lang="ar-IQ" sz="3600" b="1" dirty="0"/>
          </a:p>
          <a:p>
            <a:pPr algn="just"/>
            <a:r>
              <a:rPr lang="ar-IQ" sz="3600" dirty="0" smtClean="0"/>
              <a:t>     كانت </a:t>
            </a:r>
            <a:r>
              <a:rPr lang="ar-IQ" sz="3600" dirty="0"/>
              <a:t>العلاقات الدولية في المنطقة العربية (الجزيرة العربية) قبل بزوغ الاسلام قائمة على القسوة والعنف (علاقات عدائية بالمفهوم الحديث). والشواهد والامثلة كثيرة على ذلك منها: </a:t>
            </a:r>
            <a:endParaRPr lang="ar-IQ" sz="3600" dirty="0" smtClean="0"/>
          </a:p>
          <a:p>
            <a:pPr lvl="0" algn="just"/>
            <a:r>
              <a:rPr lang="ar-IQ" sz="3600" dirty="0" smtClean="0"/>
              <a:t>ما الأصل </a:t>
            </a:r>
            <a:r>
              <a:rPr lang="ar-IQ" sz="3600" dirty="0"/>
              <a:t>الأول في العلاقات الدولية في </a:t>
            </a:r>
            <a:r>
              <a:rPr lang="ar-IQ" sz="3600" dirty="0" smtClean="0"/>
              <a:t>الإسلام؟</a:t>
            </a:r>
          </a:p>
          <a:p>
            <a:pPr lvl="0" algn="just"/>
            <a:r>
              <a:rPr lang="ar-IQ" sz="3600" dirty="0" smtClean="0"/>
              <a:t>     الأصل الأول هو </a:t>
            </a:r>
            <a:r>
              <a:rPr lang="ar-IQ" sz="3600" dirty="0"/>
              <a:t>السلم وليس </a:t>
            </a:r>
            <a:r>
              <a:rPr lang="ar-IQ" sz="3600" dirty="0" smtClean="0"/>
              <a:t>الحرب؛ وان </a:t>
            </a:r>
            <a:r>
              <a:rPr lang="ar-IQ" sz="3600" dirty="0"/>
              <a:t>كان اعلان الحرب يُمثّل جزء من السياسة الخارجية (بالمفهوم الحديث) للدولة الاسلامية </a:t>
            </a:r>
            <a:r>
              <a:rPr lang="ar-IQ" sz="3600" dirty="0" smtClean="0"/>
              <a:t>والجاهزية </a:t>
            </a:r>
            <a:r>
              <a:rPr lang="ar-IQ" sz="3600" dirty="0"/>
              <a:t>لخوض الحرب يتطلب (تدريب وتسليح واستعداد للحرب). </a:t>
            </a:r>
            <a:endParaRPr lang="en-US" sz="3600" dirty="0"/>
          </a:p>
        </p:txBody>
      </p:sp>
    </p:spTree>
    <p:extLst>
      <p:ext uri="{BB962C8B-B14F-4D97-AF65-F5344CB8AC3E}">
        <p14:creationId xmlns:p14="http://schemas.microsoft.com/office/powerpoint/2010/main" val="1800103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22229" cy="6740307"/>
          </a:xfrm>
          <a:prstGeom prst="rect">
            <a:avLst/>
          </a:prstGeom>
        </p:spPr>
        <p:txBody>
          <a:bodyPr wrap="square">
            <a:spAutoFit/>
          </a:bodyPr>
          <a:lstStyle/>
          <a:p>
            <a:r>
              <a:rPr lang="ar-IQ" sz="3600" b="1" dirty="0"/>
              <a:t>المبحث الأول :أسس العلاقات الدولية في </a:t>
            </a:r>
            <a:r>
              <a:rPr lang="ar-IQ" sz="3600" b="1" dirty="0" smtClean="0"/>
              <a:t>الإسلام</a:t>
            </a:r>
          </a:p>
          <a:p>
            <a:endParaRPr lang="ar-IQ" sz="3600" b="1" dirty="0"/>
          </a:p>
          <a:p>
            <a:pPr algn="just"/>
            <a:r>
              <a:rPr lang="ar-IQ" sz="3600" dirty="0" smtClean="0"/>
              <a:t>    ما الدليل </a:t>
            </a:r>
            <a:r>
              <a:rPr lang="ar-IQ" sz="3600" dirty="0"/>
              <a:t>على أصل السلم في العلاقات الدولية في الاسلام </a:t>
            </a:r>
            <a:r>
              <a:rPr lang="ar-IQ" sz="3600" dirty="0" smtClean="0"/>
              <a:t>؟ </a:t>
            </a:r>
          </a:p>
          <a:p>
            <a:pPr algn="just"/>
            <a:endParaRPr lang="ar-IQ" sz="3600" dirty="0"/>
          </a:p>
          <a:p>
            <a:pPr algn="just"/>
            <a:r>
              <a:rPr lang="ar-IQ" sz="3600" dirty="0" smtClean="0"/>
              <a:t>     الدليل </a:t>
            </a:r>
            <a:r>
              <a:rPr lang="ar-IQ" sz="3600" dirty="0"/>
              <a:t>هو الآية القرآنية : "وإن جنحوا للسلم فاجنح لها وتوكّل على الله </a:t>
            </a:r>
            <a:r>
              <a:rPr lang="ar-IQ" sz="3600" dirty="0" smtClean="0"/>
              <a:t>".</a:t>
            </a:r>
            <a:r>
              <a:rPr lang="ar-IQ" sz="3600" dirty="0"/>
              <a:t> </a:t>
            </a:r>
            <a:r>
              <a:rPr lang="ar-IQ" sz="3600" dirty="0" smtClean="0"/>
              <a:t>والمعاهدات </a:t>
            </a:r>
            <a:r>
              <a:rPr lang="ar-IQ" sz="3600" dirty="0"/>
              <a:t>التي وقّعت بين الرسول الكريم محمد (صلى الله عليه وسلّم) ويهود المدينة </a:t>
            </a:r>
            <a:r>
              <a:rPr lang="ar-IQ" sz="3600" dirty="0" smtClean="0"/>
              <a:t>622م أو قريش628م.</a:t>
            </a:r>
          </a:p>
          <a:p>
            <a:pPr algn="just"/>
            <a:r>
              <a:rPr lang="ar-IQ" sz="3600" dirty="0"/>
              <a:t> </a:t>
            </a:r>
            <a:r>
              <a:rPr lang="ar-IQ" sz="3600" dirty="0" smtClean="0"/>
              <a:t>    متى </a:t>
            </a:r>
            <a:r>
              <a:rPr lang="ar-IQ" sz="3600" dirty="0"/>
              <a:t>يحق للدولة الاسلامية الدخول في الحرب</a:t>
            </a:r>
            <a:r>
              <a:rPr lang="ar-IQ" sz="3600" dirty="0" smtClean="0"/>
              <a:t>؟</a:t>
            </a:r>
          </a:p>
          <a:p>
            <a:pPr algn="just"/>
            <a:r>
              <a:rPr lang="ar-IQ" sz="3600" dirty="0"/>
              <a:t>في حالات معينة يحق لها:</a:t>
            </a:r>
            <a:endParaRPr lang="en-US" sz="3600" dirty="0"/>
          </a:p>
          <a:p>
            <a:pPr algn="just"/>
            <a:endParaRPr lang="en-US" sz="3600" dirty="0"/>
          </a:p>
          <a:p>
            <a:pPr algn="just"/>
            <a:endParaRPr lang="en-US" sz="3600" dirty="0"/>
          </a:p>
        </p:txBody>
      </p:sp>
    </p:spTree>
    <p:extLst>
      <p:ext uri="{BB962C8B-B14F-4D97-AF65-F5344CB8AC3E}">
        <p14:creationId xmlns:p14="http://schemas.microsoft.com/office/powerpoint/2010/main" val="1062805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22229" cy="6740307"/>
          </a:xfrm>
          <a:prstGeom prst="rect">
            <a:avLst/>
          </a:prstGeom>
        </p:spPr>
        <p:txBody>
          <a:bodyPr wrap="square">
            <a:spAutoFit/>
          </a:bodyPr>
          <a:lstStyle/>
          <a:p>
            <a:r>
              <a:rPr lang="ar-IQ" sz="3600" b="1" dirty="0"/>
              <a:t>المبحث الأول :أسس العلاقات الدولية في </a:t>
            </a:r>
            <a:r>
              <a:rPr lang="ar-IQ" sz="3600" b="1" dirty="0" smtClean="0"/>
              <a:t>الإسلام</a:t>
            </a:r>
          </a:p>
          <a:p>
            <a:endParaRPr lang="ar-IQ" sz="3600" b="1" dirty="0"/>
          </a:p>
          <a:p>
            <a:pPr lvl="0" algn="just"/>
            <a:r>
              <a:rPr lang="ar-IQ" sz="3600" dirty="0" smtClean="0"/>
              <a:t>1- اذا </a:t>
            </a:r>
            <a:r>
              <a:rPr lang="ar-IQ" sz="3600" dirty="0"/>
              <a:t>وقع اعتداء على الدولة الاسلامية فعلاً.</a:t>
            </a:r>
            <a:endParaRPr lang="en-US" sz="3600" dirty="0"/>
          </a:p>
          <a:p>
            <a:pPr lvl="0" algn="just"/>
            <a:r>
              <a:rPr lang="ar-IQ" sz="3600" dirty="0" smtClean="0"/>
              <a:t>2- لدرء </a:t>
            </a:r>
            <a:r>
              <a:rPr lang="ar-IQ" sz="3600" dirty="0"/>
              <a:t>الفتنة وحماية الدولة الاسلامية (مثل حالات التشكيك بدين الاسلام لأجل اخراج المسلمين من دينهم).</a:t>
            </a:r>
            <a:endParaRPr lang="en-US" sz="3600" dirty="0"/>
          </a:p>
          <a:p>
            <a:pPr lvl="0" algn="just"/>
            <a:r>
              <a:rPr lang="ar-IQ" sz="3600" dirty="0" smtClean="0"/>
              <a:t>3- في </a:t>
            </a:r>
            <a:r>
              <a:rPr lang="ar-IQ" sz="3600" dirty="0"/>
              <a:t>حالة نقض العهود والبدء بالعدوان من الطرف الأخر.</a:t>
            </a:r>
            <a:endParaRPr lang="en-US" sz="3600" dirty="0"/>
          </a:p>
          <a:p>
            <a:pPr algn="just"/>
            <a:endParaRPr lang="en-US" sz="3600" dirty="0"/>
          </a:p>
          <a:p>
            <a:pPr algn="just"/>
            <a:r>
              <a:rPr lang="ar-IQ" sz="3600" dirty="0" smtClean="0"/>
              <a:t>     أمّا </a:t>
            </a:r>
            <a:r>
              <a:rPr lang="ar-SA" sz="3600" dirty="0" smtClean="0"/>
              <a:t>لماذا </a:t>
            </a:r>
            <a:r>
              <a:rPr lang="ar-SA" sz="3600" dirty="0"/>
              <a:t>ندرس العلاقات الدولية في الاسلام؟</a:t>
            </a:r>
            <a:endParaRPr lang="en-US" sz="3600" dirty="0"/>
          </a:p>
          <a:p>
            <a:pPr algn="just"/>
            <a:r>
              <a:rPr lang="ar-IQ" sz="3600" dirty="0" smtClean="0"/>
              <a:t>1- </a:t>
            </a:r>
            <a:r>
              <a:rPr lang="ar-SA" sz="3600" dirty="0"/>
              <a:t>لأن الدعوة الإسلامية رغم كونها عالمية (انسانية)ولكن نجدها تعترف بانقسام العالم الى شعوب ودول ذات سيادة </a:t>
            </a:r>
            <a:r>
              <a:rPr lang="ar-IQ" sz="3600" dirty="0" smtClean="0"/>
              <a:t>.</a:t>
            </a:r>
          </a:p>
          <a:p>
            <a:pPr lvl="0" algn="just"/>
            <a:r>
              <a:rPr lang="ar-IQ" sz="3600" dirty="0" smtClean="0"/>
              <a:t>2- </a:t>
            </a:r>
            <a:r>
              <a:rPr lang="ar-SA" sz="3600" dirty="0"/>
              <a:t>لأن الاسلام لم يمتد الى جميع أنحاء المعمورة(العالم).</a:t>
            </a:r>
            <a:endParaRPr lang="en-US" sz="3600" dirty="0"/>
          </a:p>
          <a:p>
            <a:pPr algn="just"/>
            <a:endParaRPr lang="en-US" sz="3600" dirty="0"/>
          </a:p>
        </p:txBody>
      </p:sp>
    </p:spTree>
    <p:extLst>
      <p:ext uri="{BB962C8B-B14F-4D97-AF65-F5344CB8AC3E}">
        <p14:creationId xmlns:p14="http://schemas.microsoft.com/office/powerpoint/2010/main" val="2141997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22229" cy="7294305"/>
          </a:xfrm>
          <a:prstGeom prst="rect">
            <a:avLst/>
          </a:prstGeom>
        </p:spPr>
        <p:txBody>
          <a:bodyPr wrap="square">
            <a:spAutoFit/>
          </a:bodyPr>
          <a:lstStyle/>
          <a:p>
            <a:r>
              <a:rPr lang="ar-IQ" sz="3600" b="1" dirty="0"/>
              <a:t>المبحث الأول :أسس العلاقات الدولية في </a:t>
            </a:r>
            <a:r>
              <a:rPr lang="ar-IQ" sz="3600" b="1" dirty="0" smtClean="0"/>
              <a:t>الإسلام</a:t>
            </a:r>
          </a:p>
          <a:p>
            <a:endParaRPr lang="ar-IQ" sz="3600" b="1" dirty="0" smtClean="0"/>
          </a:p>
          <a:p>
            <a:pPr lvl="0"/>
            <a:r>
              <a:rPr lang="ar-IQ" sz="3600" dirty="0" smtClean="0"/>
              <a:t>3- </a:t>
            </a:r>
            <a:r>
              <a:rPr lang="ar-SA" sz="3600" dirty="0"/>
              <a:t>دخول الدولة الاسلامية في علاقات ودية(سلمية) مع الامم والشعوب المحيطة بها.</a:t>
            </a:r>
            <a:endParaRPr lang="en-US" sz="3600" dirty="0"/>
          </a:p>
          <a:p>
            <a:endParaRPr lang="ar-IQ" sz="3600" b="1" dirty="0" smtClean="0"/>
          </a:p>
          <a:p>
            <a:endParaRPr lang="ar-IQ" sz="3600" b="1" dirty="0"/>
          </a:p>
          <a:p>
            <a:pPr marL="571500" lvl="0" indent="-571500">
              <a:buFont typeface="Wingdings" panose="05000000000000000000" pitchFamily="2" charset="2"/>
              <a:buChar char="v"/>
            </a:pPr>
            <a:r>
              <a:rPr lang="ar-SA" sz="3600" b="1" dirty="0"/>
              <a:t>تقسيم </a:t>
            </a:r>
            <a:r>
              <a:rPr lang="ar-SA" sz="3600" b="1" dirty="0" smtClean="0"/>
              <a:t>الديار</a:t>
            </a:r>
            <a:endParaRPr lang="ar-IQ" sz="3600" b="1" dirty="0" smtClean="0"/>
          </a:p>
          <a:p>
            <a:r>
              <a:rPr lang="ar-SA" sz="3600" dirty="0"/>
              <a:t>دار الاسلام - دار الحرب- دار </a:t>
            </a:r>
            <a:r>
              <a:rPr lang="ar-SA" sz="3600" dirty="0" smtClean="0"/>
              <a:t>العهد</a:t>
            </a:r>
            <a:endParaRPr lang="en-US" sz="3600" dirty="0"/>
          </a:p>
          <a:p>
            <a:pPr algn="just"/>
            <a:r>
              <a:rPr lang="ar-IQ" sz="3600" b="1" dirty="0" smtClean="0"/>
              <a:t>أولاً: </a:t>
            </a:r>
            <a:r>
              <a:rPr lang="ar-SA" sz="3600" b="1" dirty="0"/>
              <a:t>دار الاسلام </a:t>
            </a:r>
            <a:r>
              <a:rPr lang="ar-IQ" sz="3600" dirty="0" smtClean="0"/>
              <a:t>:</a:t>
            </a:r>
            <a:r>
              <a:rPr lang="ar-SA" sz="3600" dirty="0"/>
              <a:t> ويطلق عليه أيضاً دار العدل عند بعض الفقهاء </a:t>
            </a:r>
            <a:r>
              <a:rPr lang="ar-SA" sz="3600" dirty="0" smtClean="0"/>
              <a:t>،</a:t>
            </a:r>
            <a:r>
              <a:rPr lang="ar-IQ" sz="3600" dirty="0" smtClean="0"/>
              <a:t> </a:t>
            </a:r>
            <a:r>
              <a:rPr lang="ar-SA" sz="3600" dirty="0" smtClean="0"/>
              <a:t>وتضم </a:t>
            </a:r>
            <a:r>
              <a:rPr lang="ar-SA" sz="3600" dirty="0"/>
              <a:t>هذه الدار الحرم المكي وأرض الحجاز وسائر الاراضي الاسلامية.</a:t>
            </a:r>
            <a:endParaRPr lang="en-US" sz="3600" dirty="0"/>
          </a:p>
          <a:p>
            <a:endParaRPr lang="ar-IQ" sz="3600" dirty="0" smtClean="0"/>
          </a:p>
          <a:p>
            <a:endParaRPr lang="ar-IQ" sz="3600" b="1" dirty="0" smtClean="0"/>
          </a:p>
        </p:txBody>
      </p:sp>
    </p:spTree>
    <p:extLst>
      <p:ext uri="{BB962C8B-B14F-4D97-AF65-F5344CB8AC3E}">
        <p14:creationId xmlns:p14="http://schemas.microsoft.com/office/powerpoint/2010/main" val="2341431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22229" cy="5078313"/>
          </a:xfrm>
          <a:prstGeom prst="rect">
            <a:avLst/>
          </a:prstGeom>
        </p:spPr>
        <p:txBody>
          <a:bodyPr wrap="square">
            <a:spAutoFit/>
          </a:bodyPr>
          <a:lstStyle/>
          <a:p>
            <a:r>
              <a:rPr lang="ar-IQ" sz="3600" b="1" dirty="0"/>
              <a:t>المبحث الأول :أسس العلاقات الدولية في </a:t>
            </a:r>
            <a:r>
              <a:rPr lang="ar-IQ" sz="3600" b="1" dirty="0" smtClean="0"/>
              <a:t>الإسلام</a:t>
            </a:r>
          </a:p>
          <a:p>
            <a:endParaRPr lang="ar-IQ" sz="3600" b="1" dirty="0" smtClean="0"/>
          </a:p>
          <a:p>
            <a:r>
              <a:rPr lang="ar-IQ" sz="3600" dirty="0" smtClean="0"/>
              <a:t> </a:t>
            </a:r>
            <a:r>
              <a:rPr lang="ar-SA" sz="3600" b="1" dirty="0"/>
              <a:t>ثانياً: دار </a:t>
            </a:r>
            <a:r>
              <a:rPr lang="ar-SA" sz="3600" b="1" dirty="0" smtClean="0"/>
              <a:t>الحرب</a:t>
            </a:r>
            <a:endParaRPr lang="ar-IQ" sz="3600" b="1" dirty="0" smtClean="0"/>
          </a:p>
          <a:p>
            <a:endParaRPr lang="ar-IQ" sz="3600" b="1" dirty="0" smtClean="0"/>
          </a:p>
          <a:p>
            <a:r>
              <a:rPr lang="ar-IQ" sz="3600" dirty="0" smtClean="0"/>
              <a:t>    سماتها:</a:t>
            </a:r>
            <a:endParaRPr lang="en-US" sz="3600" dirty="0"/>
          </a:p>
          <a:p>
            <a:pPr algn="just"/>
            <a:r>
              <a:rPr lang="ar-SA" sz="3600" dirty="0" smtClean="0"/>
              <a:t>لا </a:t>
            </a:r>
            <a:r>
              <a:rPr lang="ar-SA" sz="3600" dirty="0"/>
              <a:t>يكون فيها السلطان والمنعة والقوة للمسلمين أو للحاكم </a:t>
            </a:r>
            <a:r>
              <a:rPr lang="ar-SA" sz="3600" dirty="0" smtClean="0"/>
              <a:t>المسلم.</a:t>
            </a:r>
            <a:r>
              <a:rPr lang="ar-IQ" sz="3600" dirty="0"/>
              <a:t> </a:t>
            </a:r>
            <a:r>
              <a:rPr lang="ar-IQ" sz="3600" dirty="0" smtClean="0"/>
              <a:t>و</a:t>
            </a:r>
            <a:r>
              <a:rPr lang="ar-SA" sz="3600" dirty="0" smtClean="0"/>
              <a:t>لا </a:t>
            </a:r>
            <a:r>
              <a:rPr lang="ar-SA" sz="3600" dirty="0"/>
              <a:t>وجود للعهد بين أهل هذه البلاد والمسلمين يُحدّد أسس العلاقة بين الطرفين، حيث يُتوقع منها الاعتداء</a:t>
            </a:r>
            <a:r>
              <a:rPr lang="ar-SA" sz="3600" u="sng" dirty="0"/>
              <a:t> دائماً</a:t>
            </a:r>
            <a:r>
              <a:rPr lang="ar-SA" sz="3600" dirty="0"/>
              <a:t>.</a:t>
            </a:r>
            <a:endParaRPr lang="en-US" sz="3600" dirty="0"/>
          </a:p>
          <a:p>
            <a:pPr lvl="0"/>
            <a:endParaRPr lang="ar-IQ" sz="3600" b="1" dirty="0" smtClean="0"/>
          </a:p>
        </p:txBody>
      </p:sp>
    </p:spTree>
    <p:extLst>
      <p:ext uri="{BB962C8B-B14F-4D97-AF65-F5344CB8AC3E}">
        <p14:creationId xmlns:p14="http://schemas.microsoft.com/office/powerpoint/2010/main" val="3052044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22229" cy="7294305"/>
          </a:xfrm>
          <a:prstGeom prst="rect">
            <a:avLst/>
          </a:prstGeom>
        </p:spPr>
        <p:txBody>
          <a:bodyPr wrap="square">
            <a:spAutoFit/>
          </a:bodyPr>
          <a:lstStyle/>
          <a:p>
            <a:r>
              <a:rPr lang="ar-IQ" sz="3600" b="1" dirty="0"/>
              <a:t>المبحث الأول :أسس العلاقات الدولية في </a:t>
            </a:r>
            <a:r>
              <a:rPr lang="ar-IQ" sz="3600" b="1" dirty="0" smtClean="0"/>
              <a:t>الإسلام</a:t>
            </a:r>
          </a:p>
          <a:p>
            <a:endParaRPr lang="ar-IQ" sz="3600" b="1" dirty="0" smtClean="0"/>
          </a:p>
          <a:p>
            <a:r>
              <a:rPr lang="ar-IQ" sz="3600" dirty="0" smtClean="0"/>
              <a:t> </a:t>
            </a:r>
            <a:r>
              <a:rPr lang="ar-SA" sz="3600" b="1" dirty="0"/>
              <a:t>ثانياً: دار </a:t>
            </a:r>
            <a:r>
              <a:rPr lang="ar-SA" sz="3600" b="1" dirty="0" smtClean="0"/>
              <a:t>الحرب</a:t>
            </a:r>
            <a:endParaRPr lang="ar-IQ" sz="3600" b="1" dirty="0" smtClean="0"/>
          </a:p>
          <a:p>
            <a:endParaRPr lang="ar-IQ" sz="3600" b="1" dirty="0" smtClean="0"/>
          </a:p>
          <a:p>
            <a:pPr algn="just"/>
            <a:r>
              <a:rPr lang="ar-IQ" sz="3600" dirty="0" smtClean="0"/>
              <a:t>       </a:t>
            </a:r>
            <a:r>
              <a:rPr lang="ar-SA" sz="3600" dirty="0" smtClean="0"/>
              <a:t>وهناك </a:t>
            </a:r>
            <a:r>
              <a:rPr lang="ar-SA" sz="3600" dirty="0"/>
              <a:t>رأي لبعض الفقهاء ، اذ يرون أن شرط السلطان والمنعة لغير المسلمين لا يكفي لوصف الدار دار حرب، </a:t>
            </a:r>
            <a:r>
              <a:rPr lang="ar-IQ" sz="3600" dirty="0" smtClean="0"/>
              <a:t>  </a:t>
            </a:r>
            <a:r>
              <a:rPr lang="ar-SA" sz="3600" dirty="0" smtClean="0"/>
              <a:t>بل </a:t>
            </a:r>
            <a:r>
              <a:rPr lang="ar-SA" sz="3600" dirty="0"/>
              <a:t>لا بد من تحقق شرطين آخرين، لتصبح الدار دار حرب، وهما:</a:t>
            </a:r>
            <a:endParaRPr lang="en-US" sz="3600" dirty="0"/>
          </a:p>
          <a:p>
            <a:pPr lvl="0" algn="just"/>
            <a:r>
              <a:rPr lang="ar-IQ" sz="3600" b="1" dirty="0" smtClean="0"/>
              <a:t>2- </a:t>
            </a:r>
            <a:r>
              <a:rPr lang="ar-SA" sz="3600" dirty="0"/>
              <a:t>ألاّ يبقى المسلم أو الذمّي مقيماً في هذه الدار؛ بمقتضى الأمان الاسلامي الأول ؛ وهو أمان المسلمين الذي خوّل رعايا المسلمين حق الاقامة فيها (بعد أن خرجت هذه الدار من حماية وسيطرة المسلمين ودخلت في دار الحرب).</a:t>
            </a:r>
            <a:endParaRPr lang="en-US" sz="3600" dirty="0"/>
          </a:p>
          <a:p>
            <a:pPr algn="just"/>
            <a:endParaRPr lang="en-US" sz="3600" dirty="0"/>
          </a:p>
          <a:p>
            <a:pPr algn="just"/>
            <a:endParaRPr lang="ar-IQ" sz="3600" b="1" dirty="0" smtClean="0"/>
          </a:p>
        </p:txBody>
      </p:sp>
    </p:spTree>
    <p:extLst>
      <p:ext uri="{BB962C8B-B14F-4D97-AF65-F5344CB8AC3E}">
        <p14:creationId xmlns:p14="http://schemas.microsoft.com/office/powerpoint/2010/main" val="509681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22229" cy="7294305"/>
          </a:xfrm>
          <a:prstGeom prst="rect">
            <a:avLst/>
          </a:prstGeom>
        </p:spPr>
        <p:txBody>
          <a:bodyPr wrap="square">
            <a:spAutoFit/>
          </a:bodyPr>
          <a:lstStyle/>
          <a:p>
            <a:r>
              <a:rPr lang="ar-IQ" sz="3600" b="1" dirty="0"/>
              <a:t>المبحث الأول :أسس العلاقات الدولية في </a:t>
            </a:r>
            <a:r>
              <a:rPr lang="ar-IQ" sz="3600" b="1" dirty="0" smtClean="0"/>
              <a:t>الإسلام</a:t>
            </a:r>
          </a:p>
          <a:p>
            <a:endParaRPr lang="ar-IQ" sz="3600" b="1" dirty="0" smtClean="0"/>
          </a:p>
          <a:p>
            <a:pPr algn="just"/>
            <a:r>
              <a:rPr lang="ar-IQ" sz="3600" b="1" dirty="0" smtClean="0"/>
              <a:t>    </a:t>
            </a:r>
            <a:r>
              <a:rPr lang="ar-SA" sz="3600" b="1" dirty="0" smtClean="0"/>
              <a:t>ثالثاً</a:t>
            </a:r>
            <a:r>
              <a:rPr lang="ar-SA" sz="3600" b="1" dirty="0"/>
              <a:t>: دار </a:t>
            </a:r>
            <a:r>
              <a:rPr lang="ar-SA" sz="3600" b="1" dirty="0" smtClean="0"/>
              <a:t>العهد</a:t>
            </a:r>
            <a:r>
              <a:rPr lang="ar-SA" sz="3600" b="1" dirty="0"/>
              <a:t>(وتسمى دار المعاهدة أو الصلح أو الموادعة)</a:t>
            </a:r>
            <a:endParaRPr lang="ar-IQ" sz="3600" b="1" dirty="0" smtClean="0"/>
          </a:p>
          <a:p>
            <a:r>
              <a:rPr lang="ar-IQ" sz="3600" dirty="0" smtClean="0"/>
              <a:t>    </a:t>
            </a:r>
            <a:r>
              <a:rPr lang="ar-SA" sz="3600" dirty="0" smtClean="0"/>
              <a:t>سماته</a:t>
            </a:r>
            <a:r>
              <a:rPr lang="ar-SA" sz="3600" dirty="0"/>
              <a:t>:</a:t>
            </a:r>
            <a:endParaRPr lang="en-US" sz="3600" dirty="0"/>
          </a:p>
          <a:p>
            <a:pPr lvl="0" algn="just"/>
            <a:r>
              <a:rPr lang="ar-IQ" sz="3600" dirty="0" smtClean="0"/>
              <a:t>   </a:t>
            </a:r>
            <a:r>
              <a:rPr lang="ar-SA" sz="3600" dirty="0" smtClean="0"/>
              <a:t>دار </a:t>
            </a:r>
            <a:r>
              <a:rPr lang="ar-SA" sz="3600" dirty="0"/>
              <a:t>تقع بين دار الاسلام ودار الحرب</a:t>
            </a:r>
            <a:r>
              <a:rPr lang="ar-SA" sz="3600" dirty="0" smtClean="0"/>
              <a:t>.</a:t>
            </a:r>
            <a:r>
              <a:rPr lang="ar-SA" sz="3600" dirty="0"/>
              <a:t> فلا هي دار اسلام تُطبق فيها أحكام الشريعة الاسلامية، وتخضع خضوعاً تاماً للحاكم المسلم. ولا هي دار حرب لا تقر بشريعة الله. وقد تقع الحرب بينها وبين دار </a:t>
            </a:r>
            <a:r>
              <a:rPr lang="ar-SA" sz="3600" dirty="0" smtClean="0"/>
              <a:t>الاسلام</a:t>
            </a:r>
            <a:r>
              <a:rPr lang="ar-IQ" sz="3600" dirty="0" smtClean="0"/>
              <a:t>.</a:t>
            </a:r>
            <a:r>
              <a:rPr lang="ar-SA" sz="3600" dirty="0"/>
              <a:t> </a:t>
            </a:r>
            <a:r>
              <a:rPr lang="ar-IQ" sz="3600" dirty="0" smtClean="0"/>
              <a:t>ولا</a:t>
            </a:r>
            <a:r>
              <a:rPr lang="ar-SA" sz="3600" dirty="0" smtClean="0"/>
              <a:t> </a:t>
            </a:r>
            <a:r>
              <a:rPr lang="ar-SA" sz="3600" dirty="0"/>
              <a:t>تخضع هذه الدار لحكم الاسلام ، ولها سيادة وسلطان على أرضها.</a:t>
            </a:r>
            <a:endParaRPr lang="en-US" sz="3600" dirty="0"/>
          </a:p>
          <a:p>
            <a:pPr algn="just"/>
            <a:endParaRPr lang="ar-IQ" sz="3600" b="1" dirty="0" smtClean="0"/>
          </a:p>
          <a:p>
            <a:pPr algn="just"/>
            <a:endParaRPr lang="en-US" sz="3600" dirty="0"/>
          </a:p>
          <a:p>
            <a:pPr algn="just"/>
            <a:endParaRPr lang="ar-IQ" sz="3600" b="1" dirty="0" smtClean="0"/>
          </a:p>
        </p:txBody>
      </p:sp>
    </p:spTree>
    <p:extLst>
      <p:ext uri="{BB962C8B-B14F-4D97-AF65-F5344CB8AC3E}">
        <p14:creationId xmlns:p14="http://schemas.microsoft.com/office/powerpoint/2010/main" val="2179070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22229" cy="3970318"/>
          </a:xfrm>
          <a:prstGeom prst="rect">
            <a:avLst/>
          </a:prstGeom>
        </p:spPr>
        <p:txBody>
          <a:bodyPr wrap="square">
            <a:spAutoFit/>
          </a:bodyPr>
          <a:lstStyle/>
          <a:p>
            <a:r>
              <a:rPr lang="ar-IQ" sz="3600" b="1" dirty="0"/>
              <a:t>المبحث الأول :أسس العلاقات الدولية في </a:t>
            </a:r>
            <a:r>
              <a:rPr lang="ar-IQ" sz="3600" b="1" dirty="0" smtClean="0"/>
              <a:t>الإسلام</a:t>
            </a:r>
          </a:p>
          <a:p>
            <a:endParaRPr lang="ar-IQ" sz="3600" b="1" dirty="0" smtClean="0"/>
          </a:p>
          <a:p>
            <a:r>
              <a:rPr lang="ar-IQ" sz="3600" b="1" dirty="0" smtClean="0"/>
              <a:t> </a:t>
            </a:r>
            <a:r>
              <a:rPr lang="ar-SA" sz="3600" dirty="0"/>
              <a:t>س) متى تصبح دار العهد دار اسلام؟ </a:t>
            </a:r>
            <a:endParaRPr lang="en-US" sz="3600" dirty="0"/>
          </a:p>
          <a:p>
            <a:pPr algn="just"/>
            <a:endParaRPr lang="ar-IQ" sz="3600" b="1" dirty="0" smtClean="0"/>
          </a:p>
          <a:p>
            <a:pPr algn="just"/>
            <a:r>
              <a:rPr lang="ar-SA" sz="3600" dirty="0"/>
              <a:t>س) متى تصبح دار العهد دار حرب؟</a:t>
            </a:r>
            <a:endParaRPr lang="en-US" sz="3600" dirty="0"/>
          </a:p>
          <a:p>
            <a:pPr algn="just"/>
            <a:endParaRPr lang="en-US" sz="3600" dirty="0"/>
          </a:p>
          <a:p>
            <a:pPr algn="just"/>
            <a:endParaRPr lang="ar-IQ" sz="3600" b="1" dirty="0" smtClean="0"/>
          </a:p>
        </p:txBody>
      </p:sp>
    </p:spTree>
    <p:extLst>
      <p:ext uri="{BB962C8B-B14F-4D97-AF65-F5344CB8AC3E}">
        <p14:creationId xmlns:p14="http://schemas.microsoft.com/office/powerpoint/2010/main" val="879348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22229" cy="6740307"/>
          </a:xfrm>
          <a:prstGeom prst="rect">
            <a:avLst/>
          </a:prstGeom>
        </p:spPr>
        <p:txBody>
          <a:bodyPr wrap="square">
            <a:spAutoFit/>
          </a:bodyPr>
          <a:lstStyle/>
          <a:p>
            <a:r>
              <a:rPr lang="ar-IQ" sz="3600" b="1" dirty="0" smtClean="0"/>
              <a:t> </a:t>
            </a:r>
            <a:r>
              <a:rPr lang="ar-IQ" sz="3600" b="1" dirty="0"/>
              <a:t>المبحث الثاني :العلاقات الدولية في عهد الرسول (صلى الله عليه وسلم)</a:t>
            </a:r>
            <a:endParaRPr lang="en-US" sz="3600" dirty="0"/>
          </a:p>
          <a:p>
            <a:pPr algn="just"/>
            <a:endParaRPr lang="en-US" sz="3600" dirty="0"/>
          </a:p>
          <a:p>
            <a:pPr algn="just"/>
            <a:r>
              <a:rPr lang="ar-IQ" sz="3600" dirty="0" smtClean="0"/>
              <a:t>622م </a:t>
            </a:r>
            <a:r>
              <a:rPr lang="ar-IQ" sz="3600" dirty="0"/>
              <a:t>/ 1 </a:t>
            </a:r>
            <a:r>
              <a:rPr lang="ar-IQ" sz="3600" dirty="0" smtClean="0"/>
              <a:t>هـ : هجرة </a:t>
            </a:r>
            <a:r>
              <a:rPr lang="ar-IQ" sz="3600" dirty="0"/>
              <a:t>الرسول إلى المدينة المنورة وعرف هذا التاريخ على أنه بداية التقويم </a:t>
            </a:r>
            <a:r>
              <a:rPr lang="ar-IQ" sz="3600" dirty="0" smtClean="0"/>
              <a:t>الهجري . هنا التاريخ الهجري مهم لدى طلبة الدراسات الدولية.</a:t>
            </a:r>
          </a:p>
          <a:p>
            <a:pPr algn="just"/>
            <a:endParaRPr lang="en-US" sz="3600" dirty="0"/>
          </a:p>
          <a:p>
            <a:pPr marL="571500" indent="-571500" algn="just">
              <a:buFont typeface="Wingdings" panose="05000000000000000000" pitchFamily="2" charset="2"/>
              <a:buChar char="q"/>
            </a:pPr>
            <a:r>
              <a:rPr lang="ar-IQ" sz="3600" dirty="0" smtClean="0"/>
              <a:t>أشكال هذه العلاقات الدولية :</a:t>
            </a:r>
          </a:p>
          <a:p>
            <a:pPr algn="just"/>
            <a:r>
              <a:rPr lang="ar-IQ" sz="3600" dirty="0"/>
              <a:t>تجسدت العلاقات الدولية في عهد الرسول (صلى الله عليه وسلم) بين المسلمين وغير </a:t>
            </a:r>
            <a:r>
              <a:rPr lang="ar-IQ" sz="3600" dirty="0" smtClean="0"/>
              <a:t>المسلمين من خلال عقد العديد من الاتفاقات وعهود السلام التي تتّصف في عصرنا الحالي بالدولية.</a:t>
            </a:r>
          </a:p>
        </p:txBody>
      </p:sp>
    </p:spTree>
    <p:extLst>
      <p:ext uri="{BB962C8B-B14F-4D97-AF65-F5344CB8AC3E}">
        <p14:creationId xmlns:p14="http://schemas.microsoft.com/office/powerpoint/2010/main" val="119532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764704"/>
            <a:ext cx="8856984" cy="6924973"/>
          </a:xfrm>
          <a:prstGeom prst="rect">
            <a:avLst/>
          </a:prstGeom>
        </p:spPr>
        <p:txBody>
          <a:bodyPr wrap="square">
            <a:spAutoFit/>
          </a:bodyPr>
          <a:lstStyle/>
          <a:p>
            <a:r>
              <a:rPr lang="ar-IQ" sz="3600" b="1" dirty="0"/>
              <a:t>لماذا ندرس مادة تاريخ العلاقات الدولية</a:t>
            </a:r>
            <a:r>
              <a:rPr lang="ar-IQ" sz="3600" b="1" dirty="0" smtClean="0"/>
              <a:t>؟</a:t>
            </a:r>
          </a:p>
          <a:p>
            <a:pPr algn="just"/>
            <a:r>
              <a:rPr lang="ar-IQ" sz="4400" dirty="0"/>
              <a:t>غالباً ما نكتشف أن الاجابة على سؤال ما، تأتي من </a:t>
            </a:r>
            <a:r>
              <a:rPr lang="ar-IQ" sz="4400" u="sng" dirty="0"/>
              <a:t>التاريخ</a:t>
            </a:r>
            <a:r>
              <a:rPr lang="ar-IQ" sz="4400" dirty="0"/>
              <a:t>، أذ من دون </a:t>
            </a:r>
            <a:r>
              <a:rPr lang="ar-IQ" sz="4400" u="sng" dirty="0"/>
              <a:t>خلفية تاريخية</a:t>
            </a:r>
            <a:r>
              <a:rPr lang="ar-IQ" sz="4400" dirty="0"/>
              <a:t> لا يمكن تفسير أو فهم الكثير من المسائل الرئيسة في وقتنا الحاضر. </a:t>
            </a:r>
            <a:endParaRPr lang="ar-IQ" sz="4400" dirty="0" smtClean="0"/>
          </a:p>
          <a:p>
            <a:pPr marL="571500" lvl="0" indent="-571500" algn="just">
              <a:buFont typeface="Courier New" panose="02070309020205020404" pitchFamily="49" charset="0"/>
              <a:buChar char="o"/>
            </a:pPr>
            <a:r>
              <a:rPr lang="ar-IQ" sz="3600" dirty="0" smtClean="0"/>
              <a:t>التاريخ </a:t>
            </a:r>
            <a:r>
              <a:rPr lang="ar-IQ" sz="3600" dirty="0"/>
              <a:t>يمكن استخدامه لاختبار التعميمات أيضاً. </a:t>
            </a:r>
            <a:endParaRPr lang="ar-IQ" sz="3600" dirty="0" smtClean="0"/>
          </a:p>
          <a:p>
            <a:pPr marL="571500" indent="-571500" algn="just">
              <a:buFont typeface="Courier New" panose="02070309020205020404" pitchFamily="49" charset="0"/>
              <a:buChar char="o"/>
            </a:pPr>
            <a:r>
              <a:rPr lang="ar-IQ" sz="3600" dirty="0" smtClean="0"/>
              <a:t>التاريخ </a:t>
            </a:r>
            <a:r>
              <a:rPr lang="ar-IQ" sz="3600" dirty="0"/>
              <a:t>:علم يبحث في وقائع الزمان من حيث التوقيت والموضوع.</a:t>
            </a:r>
            <a:endParaRPr lang="en-US" sz="3600" dirty="0"/>
          </a:p>
          <a:p>
            <a:pPr marL="571500" lvl="0" indent="-571500" algn="just">
              <a:buFont typeface="Courier New" panose="02070309020205020404" pitchFamily="49" charset="0"/>
              <a:buChar char="o"/>
            </a:pPr>
            <a:endParaRPr lang="en-US" sz="3600" dirty="0"/>
          </a:p>
          <a:p>
            <a:pPr lvl="0"/>
            <a:endParaRPr lang="ar-IQ" sz="4400" dirty="0"/>
          </a:p>
          <a:p>
            <a:pPr lvl="0"/>
            <a:endParaRPr lang="en-US" sz="4400" dirty="0"/>
          </a:p>
        </p:txBody>
      </p:sp>
    </p:spTree>
    <p:extLst>
      <p:ext uri="{BB962C8B-B14F-4D97-AF65-F5344CB8AC3E}">
        <p14:creationId xmlns:p14="http://schemas.microsoft.com/office/powerpoint/2010/main" val="1443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22229" cy="6740307"/>
          </a:xfrm>
          <a:prstGeom prst="rect">
            <a:avLst/>
          </a:prstGeom>
        </p:spPr>
        <p:txBody>
          <a:bodyPr wrap="square">
            <a:spAutoFit/>
          </a:bodyPr>
          <a:lstStyle/>
          <a:p>
            <a:r>
              <a:rPr lang="ar-IQ" sz="3600" b="1" dirty="0" smtClean="0"/>
              <a:t> </a:t>
            </a:r>
            <a:r>
              <a:rPr lang="ar-IQ" sz="3600" b="1" dirty="0"/>
              <a:t>المبحث الثاني :العلاقات الدولية في عهد الرسول (صلى الله عليه وسلم)</a:t>
            </a:r>
            <a:endParaRPr lang="en-US" sz="3600" dirty="0"/>
          </a:p>
          <a:p>
            <a:pPr algn="just"/>
            <a:r>
              <a:rPr lang="ar-IQ" sz="3600" dirty="0" smtClean="0"/>
              <a:t>- </a:t>
            </a:r>
            <a:r>
              <a:rPr lang="ar-IQ" sz="3600" dirty="0"/>
              <a:t>صلح الحديبية سنة 627م( السنة السادسة للهجرة) وسميت بالحديبية نسبة الى مكان الصلح. ويعتبر هذا الصلح أول انتصار دبلوماسي للمسلمين وحدث عظيم لانتشار الاسلام في الجزيرة العربية بعد فتح مكة.</a:t>
            </a:r>
            <a:endParaRPr lang="en-US" sz="3600" dirty="0"/>
          </a:p>
          <a:p>
            <a:pPr marL="571500" indent="-571500" algn="just">
              <a:buFontTx/>
              <a:buChar char="-"/>
            </a:pPr>
            <a:r>
              <a:rPr lang="ar-IQ" sz="3600" dirty="0" smtClean="0"/>
              <a:t>علاقة </a:t>
            </a:r>
            <a:r>
              <a:rPr lang="ar-IQ" sz="3600" dirty="0"/>
              <a:t>الرسول محمد(ص) باليهود في المدينة(دولة المدينة</a:t>
            </a:r>
            <a:r>
              <a:rPr lang="ar-IQ" sz="3600" dirty="0" smtClean="0"/>
              <a:t>)، وتوقيع اتفاق الموادعة.</a:t>
            </a:r>
          </a:p>
          <a:p>
            <a:pPr marL="571500" indent="-571500" algn="just">
              <a:buFontTx/>
              <a:buChar char="-"/>
            </a:pPr>
            <a:r>
              <a:rPr lang="ar-IQ" sz="3600" dirty="0"/>
              <a:t>علاقة الرسول محمد(ص)  بنصارى نجران في </a:t>
            </a:r>
            <a:r>
              <a:rPr lang="ar-IQ" sz="3600" dirty="0" smtClean="0"/>
              <a:t>الحجاز.</a:t>
            </a:r>
          </a:p>
          <a:p>
            <a:pPr marL="571500" indent="-571500" algn="just">
              <a:buFontTx/>
              <a:buChar char="-"/>
            </a:pPr>
            <a:r>
              <a:rPr lang="ar-IQ" sz="3600" dirty="0"/>
              <a:t>علاقة الرسول محمد(ص) بملوك وحكام الدول المحيطة بدار </a:t>
            </a:r>
            <a:r>
              <a:rPr lang="ar-IQ" sz="3600" dirty="0" smtClean="0"/>
              <a:t>الاسلام.</a:t>
            </a:r>
          </a:p>
          <a:p>
            <a:pPr marL="571500" indent="-571500" algn="just">
              <a:buFontTx/>
              <a:buChar char="-"/>
            </a:pPr>
            <a:endParaRPr lang="en-US" sz="3600" dirty="0"/>
          </a:p>
        </p:txBody>
      </p:sp>
    </p:spTree>
    <p:extLst>
      <p:ext uri="{BB962C8B-B14F-4D97-AF65-F5344CB8AC3E}">
        <p14:creationId xmlns:p14="http://schemas.microsoft.com/office/powerpoint/2010/main" val="2475612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22229" cy="2862322"/>
          </a:xfrm>
          <a:prstGeom prst="rect">
            <a:avLst/>
          </a:prstGeom>
        </p:spPr>
        <p:txBody>
          <a:bodyPr wrap="square">
            <a:spAutoFit/>
          </a:bodyPr>
          <a:lstStyle/>
          <a:p>
            <a:r>
              <a:rPr lang="ar-IQ" sz="3600" b="1" dirty="0" smtClean="0"/>
              <a:t> </a:t>
            </a:r>
            <a:r>
              <a:rPr lang="ar-IQ" sz="3600" b="1" dirty="0"/>
              <a:t>المبحث الثاني :العلاقات الدولية في عهد الرسول (صلى الله عليه وسلم)</a:t>
            </a:r>
            <a:endParaRPr lang="en-US" sz="3600" dirty="0"/>
          </a:p>
          <a:p>
            <a:pPr algn="just"/>
            <a:r>
              <a:rPr lang="ar-IQ" sz="3600" dirty="0" smtClean="0"/>
              <a:t>      كما لم تخلو العلاقات الدولية في عهد الرسول من علاقات العداء ونشوب الحروب منها موقعة  بدر وأُحد، كما شهد الرسول غزوة تبوك سنة 630م.</a:t>
            </a:r>
            <a:endParaRPr lang="en-US" sz="3600" dirty="0"/>
          </a:p>
        </p:txBody>
      </p:sp>
    </p:spTree>
    <p:extLst>
      <p:ext uri="{BB962C8B-B14F-4D97-AF65-F5344CB8AC3E}">
        <p14:creationId xmlns:p14="http://schemas.microsoft.com/office/powerpoint/2010/main" val="642807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22229" cy="5078313"/>
          </a:xfrm>
          <a:prstGeom prst="rect">
            <a:avLst/>
          </a:prstGeom>
        </p:spPr>
        <p:txBody>
          <a:bodyPr wrap="square">
            <a:spAutoFit/>
          </a:bodyPr>
          <a:lstStyle/>
          <a:p>
            <a:r>
              <a:rPr lang="ar-IQ" sz="3600" b="1" dirty="0"/>
              <a:t>المبحث الثالث :العلاقات الدولية في عهد الخلفاء </a:t>
            </a:r>
            <a:r>
              <a:rPr lang="ar-IQ" sz="3600" b="1" dirty="0" smtClean="0"/>
              <a:t>الراشدين</a:t>
            </a:r>
          </a:p>
          <a:p>
            <a:endParaRPr lang="ar-IQ" sz="3600" b="1" dirty="0"/>
          </a:p>
          <a:p>
            <a:r>
              <a:rPr lang="ar-IQ" sz="3600" dirty="0"/>
              <a:t> </a:t>
            </a:r>
            <a:r>
              <a:rPr lang="ar-IQ" sz="3600" dirty="0" smtClean="0"/>
              <a:t>  بعد </a:t>
            </a:r>
            <a:r>
              <a:rPr lang="ar-IQ" sz="3600" dirty="0"/>
              <a:t>وفاة الرسول في (</a:t>
            </a:r>
            <a:r>
              <a:rPr lang="ar-IQ" sz="3600" dirty="0" smtClean="0"/>
              <a:t>11ه- </a:t>
            </a:r>
            <a:r>
              <a:rPr lang="ar-IQ" sz="3600" dirty="0"/>
              <a:t>632م)اختير أبو بكر الصديق خليفة للرسول في (سقيفة بني ساعدة</a:t>
            </a:r>
            <a:r>
              <a:rPr lang="ar-IQ" sz="3600" dirty="0" smtClean="0"/>
              <a:t>).</a:t>
            </a:r>
          </a:p>
          <a:p>
            <a:endParaRPr lang="ar-IQ" sz="3600" dirty="0" smtClean="0"/>
          </a:p>
          <a:p>
            <a:pPr algn="just"/>
            <a:r>
              <a:rPr lang="ar-IQ" sz="3600" dirty="0"/>
              <a:t> </a:t>
            </a:r>
            <a:r>
              <a:rPr lang="ar-IQ" sz="3600" dirty="0" smtClean="0"/>
              <a:t>     في </a:t>
            </a:r>
            <a:r>
              <a:rPr lang="ar-IQ" sz="3600" dirty="0"/>
              <a:t>ميدان العلاقات الدولية في الاسلام تواصلت الفتوحات الاسلامية في عهد الخلفاء الراشدين في المنطقة العربية عموماً بالتزامن مع اسلوب الحوار والعمل الدبلوماسي الهادئ </a:t>
            </a:r>
            <a:r>
              <a:rPr lang="ar-IQ" sz="3600" dirty="0" smtClean="0"/>
              <a:t>أيضاً </a:t>
            </a:r>
            <a:r>
              <a:rPr lang="ar-IQ" sz="3600" dirty="0"/>
              <a:t>كبديل عن الحرب .</a:t>
            </a:r>
            <a:endParaRPr lang="en-US" sz="3600" dirty="0"/>
          </a:p>
        </p:txBody>
      </p:sp>
    </p:spTree>
    <p:extLst>
      <p:ext uri="{BB962C8B-B14F-4D97-AF65-F5344CB8AC3E}">
        <p14:creationId xmlns:p14="http://schemas.microsoft.com/office/powerpoint/2010/main" val="3119053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22229" cy="5632311"/>
          </a:xfrm>
          <a:prstGeom prst="rect">
            <a:avLst/>
          </a:prstGeom>
        </p:spPr>
        <p:txBody>
          <a:bodyPr wrap="square">
            <a:spAutoFit/>
          </a:bodyPr>
          <a:lstStyle/>
          <a:p>
            <a:r>
              <a:rPr lang="ar-IQ" sz="3600" b="1" dirty="0"/>
              <a:t>المبحث الثالث :العلاقات الدولية في عهد الخلفاء </a:t>
            </a:r>
            <a:r>
              <a:rPr lang="ar-IQ" sz="3600" b="1" dirty="0" smtClean="0"/>
              <a:t>الراشدين</a:t>
            </a:r>
          </a:p>
          <a:p>
            <a:endParaRPr lang="ar-IQ" sz="3600" b="1" dirty="0"/>
          </a:p>
          <a:p>
            <a:pPr algn="just"/>
            <a:r>
              <a:rPr lang="ar-IQ" sz="3600" dirty="0"/>
              <a:t> </a:t>
            </a:r>
            <a:r>
              <a:rPr lang="ar-IQ" sz="3600" dirty="0" smtClean="0"/>
              <a:t>  مثلاً: </a:t>
            </a:r>
            <a:r>
              <a:rPr lang="ar-IQ" sz="3600" dirty="0"/>
              <a:t>شهد عهد الخليفة الراشدي أبوبكر خوض نوعين من الحروب هما: حروب الردّة وحروب الفتح </a:t>
            </a:r>
            <a:r>
              <a:rPr lang="ar-IQ" sz="3600" dirty="0" smtClean="0"/>
              <a:t>الاسلامي.</a:t>
            </a:r>
          </a:p>
          <a:p>
            <a:pPr algn="just"/>
            <a:endParaRPr lang="ar-IQ" sz="3600" dirty="0" smtClean="0"/>
          </a:p>
          <a:p>
            <a:pPr algn="just"/>
            <a:r>
              <a:rPr lang="ar-IQ" sz="3600" dirty="0" smtClean="0"/>
              <a:t>     - فبعد </a:t>
            </a:r>
            <a:r>
              <a:rPr lang="ar-IQ" sz="3600" dirty="0"/>
              <a:t>قتال لم يستمر طويلاً فتحت عاصمة المناذرة </a:t>
            </a:r>
            <a:r>
              <a:rPr lang="ar-IQ" sz="3600" dirty="0" smtClean="0"/>
              <a:t>(الحيرة) والواقعة </a:t>
            </a:r>
            <a:r>
              <a:rPr lang="ar-IQ" sz="3600" dirty="0"/>
              <a:t>جنوب شرق مدينتي النجف </a:t>
            </a:r>
            <a:r>
              <a:rPr lang="ar-IQ" sz="3600" dirty="0" smtClean="0"/>
              <a:t>والكوفة ، والتي كانت خاضعة </a:t>
            </a:r>
            <a:r>
              <a:rPr lang="ar-IQ" sz="3600" dirty="0"/>
              <a:t>لنفوذ الساسانيين </a:t>
            </a:r>
            <a:r>
              <a:rPr lang="ar-IQ" sz="3600" dirty="0" smtClean="0"/>
              <a:t>صلحاً </a:t>
            </a:r>
            <a:r>
              <a:rPr lang="ar-IQ" sz="3600" dirty="0"/>
              <a:t>في عهد الخليفة أبو بكر الصديق سنة633م وأصبحت من ذلك التاريخ تحت سلطة الخلافة </a:t>
            </a:r>
            <a:r>
              <a:rPr lang="ar-IQ" sz="3600" dirty="0" smtClean="0"/>
              <a:t>الاسلامية.</a:t>
            </a:r>
            <a:endParaRPr lang="en-US" sz="3600" dirty="0"/>
          </a:p>
        </p:txBody>
      </p:sp>
    </p:spTree>
    <p:extLst>
      <p:ext uri="{BB962C8B-B14F-4D97-AF65-F5344CB8AC3E}">
        <p14:creationId xmlns:p14="http://schemas.microsoft.com/office/powerpoint/2010/main" val="3577960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22229" cy="5632311"/>
          </a:xfrm>
          <a:prstGeom prst="rect">
            <a:avLst/>
          </a:prstGeom>
        </p:spPr>
        <p:txBody>
          <a:bodyPr wrap="square">
            <a:spAutoFit/>
          </a:bodyPr>
          <a:lstStyle/>
          <a:p>
            <a:r>
              <a:rPr lang="ar-IQ" sz="3600" b="1" dirty="0"/>
              <a:t>المبحث الثالث :العلاقات الدولية في عهد الخلفاء </a:t>
            </a:r>
            <a:r>
              <a:rPr lang="ar-IQ" sz="3600" b="1" dirty="0" smtClean="0"/>
              <a:t>الراشدين</a:t>
            </a:r>
          </a:p>
          <a:p>
            <a:endParaRPr lang="ar-IQ" sz="3600" b="1" dirty="0"/>
          </a:p>
          <a:p>
            <a:pPr algn="just"/>
            <a:r>
              <a:rPr lang="ar-IQ" sz="3600" dirty="0"/>
              <a:t> </a:t>
            </a:r>
            <a:r>
              <a:rPr lang="ar-IQ" sz="3600" dirty="0" smtClean="0"/>
              <a:t>  - </a:t>
            </a:r>
            <a:r>
              <a:rPr lang="ar-IQ" sz="3600" dirty="0"/>
              <a:t>وفي ميدان حروب الفتح الاسلامي أرسل الخليفة  قواته الى العراق (الخاضعة آنذاك لبلاد فارس- </a:t>
            </a:r>
            <a:r>
              <a:rPr lang="ar-IQ" sz="3600" u="sng" dirty="0"/>
              <a:t>العدو الاول للإسلام</a:t>
            </a:r>
            <a:r>
              <a:rPr lang="ar-IQ" sz="3600" dirty="0"/>
              <a:t>) بقيادة خالد بن الوليد والمثنى بن حارثة الشيباني، ثم أرسل بجيشه الى بلاد الشام وعيّن عليه القائد أبو عبيدة الجراح لقتال الروم </a:t>
            </a:r>
            <a:r>
              <a:rPr lang="ar-IQ" sz="3600" u="sng" dirty="0"/>
              <a:t>العدو الثاني للإسلام</a:t>
            </a:r>
            <a:r>
              <a:rPr lang="ar-IQ" sz="3600" u="sng" dirty="0" smtClean="0"/>
              <a:t>.</a:t>
            </a:r>
          </a:p>
          <a:p>
            <a:pPr algn="just"/>
            <a:endParaRPr lang="ar-IQ" sz="3600" u="sng" dirty="0"/>
          </a:p>
          <a:p>
            <a:pPr algn="just"/>
            <a:r>
              <a:rPr lang="ar-IQ" sz="3600" dirty="0"/>
              <a:t>س) لماذا بدأت الفتوحات الاسلامية بالعراق وبلاد الشام؟ </a:t>
            </a:r>
            <a:endParaRPr lang="en-US" sz="3600" dirty="0"/>
          </a:p>
          <a:p>
            <a:pPr algn="just"/>
            <a:endParaRPr lang="en-US" sz="3600" dirty="0"/>
          </a:p>
        </p:txBody>
      </p:sp>
    </p:spTree>
    <p:extLst>
      <p:ext uri="{BB962C8B-B14F-4D97-AF65-F5344CB8AC3E}">
        <p14:creationId xmlns:p14="http://schemas.microsoft.com/office/powerpoint/2010/main" val="690105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22229" cy="7294305"/>
          </a:xfrm>
          <a:prstGeom prst="rect">
            <a:avLst/>
          </a:prstGeom>
        </p:spPr>
        <p:txBody>
          <a:bodyPr wrap="square">
            <a:spAutoFit/>
          </a:bodyPr>
          <a:lstStyle/>
          <a:p>
            <a:r>
              <a:rPr lang="ar-IQ" sz="3600" b="1" dirty="0"/>
              <a:t>المبحث الثالث :العلاقات الدولية في عهد الخلفاء </a:t>
            </a:r>
            <a:r>
              <a:rPr lang="ar-IQ" sz="3600" b="1" dirty="0" smtClean="0"/>
              <a:t>الراشدين</a:t>
            </a:r>
          </a:p>
          <a:p>
            <a:endParaRPr lang="ar-IQ" sz="3600" b="1" dirty="0"/>
          </a:p>
          <a:p>
            <a:pPr lvl="0" algn="just"/>
            <a:r>
              <a:rPr lang="ar-IQ" sz="3600" dirty="0"/>
              <a:t> </a:t>
            </a:r>
            <a:r>
              <a:rPr lang="ar-IQ" sz="3600" dirty="0" smtClean="0"/>
              <a:t>  مثلاً: كما شهد عهد </a:t>
            </a:r>
            <a:r>
              <a:rPr lang="ar-IQ" sz="3600" dirty="0"/>
              <a:t>الخليفة الثاني عمر بن الخطاب (رضي الله عنه</a:t>
            </a:r>
            <a:r>
              <a:rPr lang="ar-IQ" sz="3600" dirty="0" smtClean="0"/>
              <a:t>) العديد من الحروب.</a:t>
            </a:r>
          </a:p>
          <a:p>
            <a:pPr marL="571500" lvl="0" indent="-571500" algn="just">
              <a:buFontTx/>
              <a:buChar char="-"/>
            </a:pPr>
            <a:r>
              <a:rPr lang="ar-IQ" sz="3600" dirty="0" smtClean="0"/>
              <a:t>فتح </a:t>
            </a:r>
            <a:r>
              <a:rPr lang="ar-IQ" sz="3600" dirty="0"/>
              <a:t>أرض العراق الذي بدأ منذ سنة 633م وانتهى سنة 636م في معركة القادسية </a:t>
            </a:r>
            <a:r>
              <a:rPr lang="ar-IQ" sz="3600" dirty="0" smtClean="0"/>
              <a:t>.</a:t>
            </a:r>
          </a:p>
          <a:p>
            <a:pPr marL="571500" lvl="0" indent="-571500" algn="just">
              <a:buFontTx/>
              <a:buChar char="-"/>
            </a:pPr>
            <a:r>
              <a:rPr lang="ar-IQ" sz="3600" dirty="0"/>
              <a:t>فتح بلاد الشام(ويطلق عليها سورية الرومية - وتضم دمشق وبيت المقدس) سنة </a:t>
            </a:r>
            <a:r>
              <a:rPr lang="ar-IQ" sz="3600" dirty="0" smtClean="0"/>
              <a:t>633-640م.</a:t>
            </a:r>
          </a:p>
          <a:p>
            <a:pPr lvl="0"/>
            <a:r>
              <a:rPr lang="ar-IQ" sz="3600" dirty="0" smtClean="0"/>
              <a:t> - فتح </a:t>
            </a:r>
            <a:r>
              <a:rPr lang="ar-IQ" sz="3600" dirty="0"/>
              <a:t>بلاد </a:t>
            </a:r>
            <a:r>
              <a:rPr lang="ar-IQ" sz="3600" dirty="0" smtClean="0"/>
              <a:t>فارس </a:t>
            </a:r>
            <a:r>
              <a:rPr lang="ar-IQ" sz="3600" dirty="0"/>
              <a:t>سنة 644م.</a:t>
            </a:r>
            <a:endParaRPr lang="en-US" sz="3600" dirty="0"/>
          </a:p>
          <a:p>
            <a:pPr lvl="0" algn="just"/>
            <a:r>
              <a:rPr lang="ar-IQ" sz="3600" dirty="0" smtClean="0"/>
              <a:t>- فتح </a:t>
            </a:r>
            <a:r>
              <a:rPr lang="ar-IQ" sz="3600" dirty="0"/>
              <a:t>مصر سنة 640-642م ، وسقوط الاسكندرية سنة 642م.  </a:t>
            </a:r>
            <a:endParaRPr lang="en-US" sz="3600" dirty="0"/>
          </a:p>
          <a:p>
            <a:endParaRPr lang="en-US" sz="3600" dirty="0"/>
          </a:p>
          <a:p>
            <a:pPr marL="571500" lvl="0" indent="-571500" algn="just">
              <a:buFontTx/>
              <a:buChar char="-"/>
            </a:pPr>
            <a:endParaRPr lang="en-US" sz="3600" dirty="0"/>
          </a:p>
        </p:txBody>
      </p:sp>
    </p:spTree>
    <p:extLst>
      <p:ext uri="{BB962C8B-B14F-4D97-AF65-F5344CB8AC3E}">
        <p14:creationId xmlns:p14="http://schemas.microsoft.com/office/powerpoint/2010/main" val="2643045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22229" cy="7294305"/>
          </a:xfrm>
          <a:prstGeom prst="rect">
            <a:avLst/>
          </a:prstGeom>
        </p:spPr>
        <p:txBody>
          <a:bodyPr wrap="square">
            <a:spAutoFit/>
          </a:bodyPr>
          <a:lstStyle/>
          <a:p>
            <a:r>
              <a:rPr lang="ar-IQ" sz="3600" b="1" dirty="0"/>
              <a:t>المبحث الثالث :العلاقات الدولية في عهد الخلفاء </a:t>
            </a:r>
            <a:r>
              <a:rPr lang="ar-IQ" sz="3600" b="1" dirty="0" smtClean="0"/>
              <a:t>الراشدين</a:t>
            </a:r>
          </a:p>
          <a:p>
            <a:endParaRPr lang="ar-IQ" sz="3600" b="1" dirty="0"/>
          </a:p>
          <a:p>
            <a:pPr algn="just"/>
            <a:r>
              <a:rPr lang="ar-IQ" sz="3600" dirty="0"/>
              <a:t> </a:t>
            </a:r>
            <a:r>
              <a:rPr lang="ar-IQ" sz="3600" dirty="0" smtClean="0"/>
              <a:t>  مثلاً: كما شهد عهد</a:t>
            </a:r>
            <a:r>
              <a:rPr lang="ar-IQ" sz="3600" dirty="0"/>
              <a:t> الخليفة الثالث عثمان بن عفان (رضي الله عنه</a:t>
            </a:r>
            <a:r>
              <a:rPr lang="ar-IQ" sz="3600" dirty="0" smtClean="0"/>
              <a:t>) أشكال متعددة من العلاقات الدولية.</a:t>
            </a:r>
          </a:p>
          <a:p>
            <a:pPr lvl="0" algn="just"/>
            <a:r>
              <a:rPr lang="ar-IQ" sz="3600" dirty="0" smtClean="0"/>
              <a:t>- شهد فترة </a:t>
            </a:r>
            <a:r>
              <a:rPr lang="ar-IQ" sz="3600" dirty="0"/>
              <a:t>حكمه ما يعرف بنقض العهود . فقد واجه  الخليفة عثمان نقض العهود من قبل دولة الروم ، وبعض المقاطعات الفارسية، وأذربيجان(الواقعة شمال ايران وعاصمتها باكو) وأرمينيا(اللتان تم فتحهما في عهد الخليفة عمر بن الخطاب). وعندها تحولت دار العهد الى دار حرب، فأرسل لها الخليفة الجيوش لمحاربتها.</a:t>
            </a:r>
            <a:endParaRPr lang="en-US" sz="3600" dirty="0"/>
          </a:p>
          <a:p>
            <a:pPr algn="just"/>
            <a:endParaRPr lang="en-US" sz="3600" dirty="0"/>
          </a:p>
          <a:p>
            <a:pPr lvl="0" algn="just"/>
            <a:endParaRPr lang="en-US" sz="3600" dirty="0"/>
          </a:p>
          <a:p>
            <a:pPr marL="571500" lvl="0" indent="-571500" algn="just">
              <a:buFontTx/>
              <a:buChar char="-"/>
            </a:pPr>
            <a:endParaRPr lang="en-US" sz="3600" dirty="0"/>
          </a:p>
        </p:txBody>
      </p:sp>
    </p:spTree>
    <p:extLst>
      <p:ext uri="{BB962C8B-B14F-4D97-AF65-F5344CB8AC3E}">
        <p14:creationId xmlns:p14="http://schemas.microsoft.com/office/powerpoint/2010/main" val="713936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22229" cy="6740307"/>
          </a:xfrm>
          <a:prstGeom prst="rect">
            <a:avLst/>
          </a:prstGeom>
        </p:spPr>
        <p:txBody>
          <a:bodyPr wrap="square">
            <a:spAutoFit/>
          </a:bodyPr>
          <a:lstStyle/>
          <a:p>
            <a:r>
              <a:rPr lang="ar-IQ" sz="3600" b="1" dirty="0"/>
              <a:t>المبحث الثالث :العلاقات الدولية في عهد الخلفاء </a:t>
            </a:r>
            <a:r>
              <a:rPr lang="ar-IQ" sz="3600" b="1" dirty="0" smtClean="0"/>
              <a:t>الراشدين</a:t>
            </a:r>
          </a:p>
          <a:p>
            <a:endParaRPr lang="ar-IQ" sz="3600" b="1" dirty="0"/>
          </a:p>
          <a:p>
            <a:pPr lvl="0" algn="just"/>
            <a:r>
              <a:rPr lang="ar-IQ" sz="3600" dirty="0" smtClean="0"/>
              <a:t>- مواجهة </a:t>
            </a:r>
            <a:r>
              <a:rPr lang="ar-IQ" sz="3600" dirty="0"/>
              <a:t>الأسطول البحري الروماني الذي تعرض لمدينة الاسكندرية ، ونجح في القضاء عليه</a:t>
            </a:r>
            <a:r>
              <a:rPr lang="ar-IQ" sz="3600" dirty="0" smtClean="0"/>
              <a:t>.</a:t>
            </a:r>
          </a:p>
          <a:p>
            <a:pPr lvl="0" algn="just"/>
            <a:r>
              <a:rPr lang="ar-IQ" sz="3600" dirty="0" smtClean="0"/>
              <a:t>- القضاء </a:t>
            </a:r>
            <a:r>
              <a:rPr lang="ar-IQ" sz="3600" dirty="0"/>
              <a:t>على تحرشات الروم في بلاد الشام.</a:t>
            </a:r>
            <a:endParaRPr lang="en-US" sz="3600" dirty="0"/>
          </a:p>
          <a:p>
            <a:pPr algn="just"/>
            <a:r>
              <a:rPr lang="ar-IQ" sz="3600" dirty="0" smtClean="0"/>
              <a:t>- خوض </a:t>
            </a:r>
            <a:r>
              <a:rPr lang="ar-IQ" sz="3600" dirty="0"/>
              <a:t>المعركة البحرية ( معركة ذات الصواري) سنة 655م مع البحرية البيزنطية ، وتم الانتصار عليهم، ووقعت المعركة في البحر الابيض المتوسط (الذي يعرف ببحر الروم).</a:t>
            </a:r>
            <a:endParaRPr lang="en-US" sz="3600" dirty="0"/>
          </a:p>
          <a:p>
            <a:pPr algn="just"/>
            <a:endParaRPr lang="en-US" sz="3600" dirty="0"/>
          </a:p>
          <a:p>
            <a:pPr lvl="0" algn="just"/>
            <a:endParaRPr lang="en-US" sz="3600" dirty="0"/>
          </a:p>
          <a:p>
            <a:pPr marL="571500" lvl="0" indent="-571500" algn="just">
              <a:buFontTx/>
              <a:buChar char="-"/>
            </a:pPr>
            <a:endParaRPr lang="en-US" sz="3600" dirty="0"/>
          </a:p>
        </p:txBody>
      </p:sp>
    </p:spTree>
    <p:extLst>
      <p:ext uri="{BB962C8B-B14F-4D97-AF65-F5344CB8AC3E}">
        <p14:creationId xmlns:p14="http://schemas.microsoft.com/office/powerpoint/2010/main" val="1742030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22229" cy="7848302"/>
          </a:xfrm>
          <a:prstGeom prst="rect">
            <a:avLst/>
          </a:prstGeom>
        </p:spPr>
        <p:txBody>
          <a:bodyPr wrap="square">
            <a:spAutoFit/>
          </a:bodyPr>
          <a:lstStyle/>
          <a:p>
            <a:r>
              <a:rPr lang="ar-IQ" sz="3600" b="1" dirty="0"/>
              <a:t>المبحث الثالث :العلاقات الدولية في عهد الخلفاء </a:t>
            </a:r>
            <a:r>
              <a:rPr lang="ar-IQ" sz="3600" b="1" dirty="0" smtClean="0"/>
              <a:t>الراشدين</a:t>
            </a:r>
          </a:p>
          <a:p>
            <a:endParaRPr lang="ar-IQ" sz="3600" b="1" dirty="0"/>
          </a:p>
          <a:p>
            <a:pPr algn="just"/>
            <a:r>
              <a:rPr lang="ar-IQ" sz="3600" dirty="0"/>
              <a:t> </a:t>
            </a:r>
            <a:r>
              <a:rPr lang="ar-IQ" sz="3600" dirty="0" smtClean="0"/>
              <a:t>مثلاً</a:t>
            </a:r>
            <a:r>
              <a:rPr lang="ar-IQ" sz="3600" dirty="0"/>
              <a:t>: </a:t>
            </a:r>
            <a:r>
              <a:rPr lang="ar-IQ" sz="3600" dirty="0" smtClean="0"/>
              <a:t>وفيما يخص عهد </a:t>
            </a:r>
            <a:r>
              <a:rPr lang="ar-IQ" sz="3600" dirty="0"/>
              <a:t>الخليفة الرابع علي بن أبي طالب(رضي الله عنه</a:t>
            </a:r>
            <a:r>
              <a:rPr lang="ar-IQ" sz="3600" dirty="0" smtClean="0"/>
              <a:t>)</a:t>
            </a:r>
          </a:p>
          <a:p>
            <a:pPr algn="just"/>
            <a:r>
              <a:rPr lang="ar-IQ" sz="3600" dirty="0" smtClean="0"/>
              <a:t>   - فقد شهد </a:t>
            </a:r>
            <a:r>
              <a:rPr lang="ar-IQ" sz="3600" dirty="0"/>
              <a:t>الخليفة علي جميع الحروب التي خاضها الرسول الكريم والخلفاء السابقين له، عدا غزوة تبوك حيث خلّفه فيها النبي على </a:t>
            </a:r>
            <a:r>
              <a:rPr lang="ar-IQ" sz="3600" dirty="0" smtClean="0"/>
              <a:t>المدينة.</a:t>
            </a:r>
          </a:p>
          <a:p>
            <a:pPr algn="just"/>
            <a:r>
              <a:rPr lang="ar-IQ" sz="3600" dirty="0"/>
              <a:t> </a:t>
            </a:r>
            <a:r>
              <a:rPr lang="ar-IQ" sz="3600" dirty="0" smtClean="0"/>
              <a:t>- هذا ولم </a:t>
            </a:r>
            <a:r>
              <a:rPr lang="ar-IQ" sz="3600" dirty="0"/>
              <a:t>تشهد فترة حكمه الخمس سنوات حروب ومعارك خارجية ، فقد انشغل بإرساء قواعد الدولة الاسلامية في العاصمة الكوفة التي امتازت بموقعها الاستراتيجي الذي يتوسط أراضي الدولة الاسلامية آنذاك.</a:t>
            </a:r>
            <a:endParaRPr lang="en-US" sz="3600" dirty="0"/>
          </a:p>
          <a:p>
            <a:pPr algn="just"/>
            <a:endParaRPr lang="en-US" sz="3600" dirty="0"/>
          </a:p>
          <a:p>
            <a:pPr lvl="0" algn="just"/>
            <a:endParaRPr lang="en-US" sz="3600" dirty="0"/>
          </a:p>
          <a:p>
            <a:pPr marL="571500" lvl="0" indent="-571500" algn="just">
              <a:buFontTx/>
              <a:buChar char="-"/>
            </a:pPr>
            <a:endParaRPr lang="en-US" sz="3600" dirty="0"/>
          </a:p>
        </p:txBody>
      </p:sp>
    </p:spTree>
    <p:extLst>
      <p:ext uri="{BB962C8B-B14F-4D97-AF65-F5344CB8AC3E}">
        <p14:creationId xmlns:p14="http://schemas.microsoft.com/office/powerpoint/2010/main" val="226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116633"/>
            <a:ext cx="9144000" cy="1138773"/>
          </a:xfrm>
          <a:prstGeom prst="rect">
            <a:avLst/>
          </a:prstGeom>
        </p:spPr>
        <p:txBody>
          <a:bodyPr wrap="square">
            <a:spAutoFit/>
          </a:bodyPr>
          <a:lstStyle/>
          <a:p>
            <a:r>
              <a:rPr lang="ar-IQ" sz="3600" b="1" dirty="0"/>
              <a:t>المبحث الرابع : العلاقات الدولية في عهد الدولة الأموية</a:t>
            </a:r>
            <a:r>
              <a:rPr lang="ar-IQ" sz="3600" dirty="0"/>
              <a:t> </a:t>
            </a:r>
            <a:r>
              <a:rPr lang="ar-IQ" sz="3200" dirty="0"/>
              <a:t>( الدولة الأموية أو الخِلافَةُ الأُمَوِيَّةُ أو ما تعرف بدولة بني أمية). </a:t>
            </a:r>
          </a:p>
        </p:txBody>
      </p:sp>
      <p:sp>
        <p:nvSpPr>
          <p:cNvPr id="6" name="مستطيل 5"/>
          <p:cNvSpPr/>
          <p:nvPr/>
        </p:nvSpPr>
        <p:spPr>
          <a:xfrm>
            <a:off x="0" y="1556792"/>
            <a:ext cx="9144000" cy="2308324"/>
          </a:xfrm>
          <a:prstGeom prst="rect">
            <a:avLst/>
          </a:prstGeom>
        </p:spPr>
        <p:txBody>
          <a:bodyPr wrap="square">
            <a:spAutoFit/>
          </a:bodyPr>
          <a:lstStyle/>
          <a:p>
            <a:pPr algn="just"/>
            <a:r>
              <a:rPr lang="ar-IQ" sz="3600" dirty="0"/>
              <a:t> </a:t>
            </a:r>
            <a:r>
              <a:rPr lang="ar-IQ" sz="3600" dirty="0" smtClean="0"/>
              <a:t>      وهي </a:t>
            </a:r>
            <a:r>
              <a:rPr lang="ar-IQ" sz="3600" dirty="0"/>
              <a:t>ثاني خلافة في تاريخ الإسلام، وأكبر دولة في تاريخ الإسلام ، وواحدةٌ من أكبر الدُّوَلِ الحاكِمة في التاريخ. كان بنو أمية أولى الأسر المسلمة الحاكمة، إذ حكموا من سنة 662 م إلى750 م، وكانت عاصمة الدولة مدينة دمشق.</a:t>
            </a:r>
          </a:p>
        </p:txBody>
      </p:sp>
    </p:spTree>
    <p:extLst>
      <p:ext uri="{BB962C8B-B14F-4D97-AF65-F5344CB8AC3E}">
        <p14:creationId xmlns:p14="http://schemas.microsoft.com/office/powerpoint/2010/main" val="3296190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2550" y="404664"/>
            <a:ext cx="8244408" cy="7971413"/>
          </a:xfrm>
          <a:prstGeom prst="rect">
            <a:avLst/>
          </a:prstGeom>
        </p:spPr>
        <p:txBody>
          <a:bodyPr wrap="square">
            <a:spAutoFit/>
          </a:bodyPr>
          <a:lstStyle/>
          <a:p>
            <a:pPr algn="just"/>
            <a:r>
              <a:rPr lang="en-US" sz="4400" b="1" dirty="0" smtClean="0"/>
              <a:t> </a:t>
            </a:r>
            <a:endParaRPr lang="en-US" sz="4400" b="1" dirty="0"/>
          </a:p>
          <a:p>
            <a:pPr marL="571500" lvl="0" indent="-571500">
              <a:buFont typeface="Wingdings" panose="05000000000000000000" pitchFamily="2" charset="2"/>
              <a:buChar char="v"/>
            </a:pPr>
            <a:r>
              <a:rPr lang="ar-IQ" sz="3600" b="1" dirty="0"/>
              <a:t>لماذا ندرس التاريخ ؟</a:t>
            </a:r>
            <a:endParaRPr lang="en-US" sz="3600" dirty="0"/>
          </a:p>
          <a:p>
            <a:pPr lvl="0" algn="just"/>
            <a:endParaRPr lang="en-US" sz="3600" dirty="0"/>
          </a:p>
          <a:p>
            <a:pPr lvl="0" algn="just"/>
            <a:r>
              <a:rPr lang="ar-IQ" sz="3600" dirty="0" smtClean="0"/>
              <a:t>    - التاريخ </a:t>
            </a:r>
            <a:r>
              <a:rPr lang="ar-IQ" sz="3600" dirty="0"/>
              <a:t>يعتبر مصدر من مصادر المعلومات السياسية يُعيننا على معرفة(فهم) الحاضر والتنبؤ بالمستقبل </a:t>
            </a:r>
            <a:r>
              <a:rPr lang="ar-IQ" sz="3600" dirty="0" smtClean="0"/>
              <a:t>.</a:t>
            </a:r>
          </a:p>
          <a:p>
            <a:pPr lvl="0" algn="just"/>
            <a:endParaRPr lang="en-US" sz="3600" dirty="0"/>
          </a:p>
          <a:p>
            <a:pPr lvl="0" algn="just"/>
            <a:r>
              <a:rPr lang="ar-IQ" sz="3600" dirty="0" smtClean="0"/>
              <a:t>    - التاريخ </a:t>
            </a:r>
            <a:r>
              <a:rPr lang="ar-IQ" sz="3600" dirty="0"/>
              <a:t>يُفيد بالتعرف على الخبرات والتجارب السابقة التي حدثت في الزمن الماضي، والتي مصدرها الدول</a:t>
            </a:r>
            <a:r>
              <a:rPr lang="ar-IQ" sz="3600" dirty="0" smtClean="0"/>
              <a:t>.</a:t>
            </a:r>
          </a:p>
          <a:p>
            <a:pPr lvl="0"/>
            <a:endParaRPr lang="ar-IQ" sz="3600" dirty="0"/>
          </a:p>
          <a:p>
            <a:pPr lvl="0"/>
            <a:endParaRPr lang="ar-IQ" sz="3600" dirty="0" smtClean="0"/>
          </a:p>
          <a:p>
            <a:pPr lvl="0"/>
            <a:endParaRPr lang="ar-IQ" sz="3600" dirty="0"/>
          </a:p>
          <a:p>
            <a:pPr lvl="0"/>
            <a:endParaRPr lang="en-US" sz="3600" dirty="0"/>
          </a:p>
        </p:txBody>
      </p:sp>
    </p:spTree>
    <p:extLst>
      <p:ext uri="{BB962C8B-B14F-4D97-AF65-F5344CB8AC3E}">
        <p14:creationId xmlns:p14="http://schemas.microsoft.com/office/powerpoint/2010/main" val="75859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116633"/>
            <a:ext cx="9144000" cy="1138773"/>
          </a:xfrm>
          <a:prstGeom prst="rect">
            <a:avLst/>
          </a:prstGeom>
        </p:spPr>
        <p:txBody>
          <a:bodyPr wrap="square">
            <a:spAutoFit/>
          </a:bodyPr>
          <a:lstStyle/>
          <a:p>
            <a:r>
              <a:rPr lang="ar-IQ" sz="3600" b="1" dirty="0"/>
              <a:t>المبحث الرابع : العلاقات الدولية في عهد الدولة الأموية</a:t>
            </a:r>
            <a:r>
              <a:rPr lang="ar-IQ" sz="3600" dirty="0"/>
              <a:t> </a:t>
            </a:r>
            <a:r>
              <a:rPr lang="ar-IQ" sz="3200" dirty="0"/>
              <a:t>( الدولة الأموية أو الخِلافَةُ الأُمَوِيَّةُ أو ما تعرف بدولة بني أمية). </a:t>
            </a:r>
          </a:p>
        </p:txBody>
      </p:sp>
      <p:sp>
        <p:nvSpPr>
          <p:cNvPr id="6" name="مستطيل 5"/>
          <p:cNvSpPr/>
          <p:nvPr/>
        </p:nvSpPr>
        <p:spPr>
          <a:xfrm>
            <a:off x="0" y="1556792"/>
            <a:ext cx="9144000" cy="5632311"/>
          </a:xfrm>
          <a:prstGeom prst="rect">
            <a:avLst/>
          </a:prstGeom>
        </p:spPr>
        <p:txBody>
          <a:bodyPr wrap="square">
            <a:spAutoFit/>
          </a:bodyPr>
          <a:lstStyle/>
          <a:p>
            <a:pPr algn="just"/>
            <a:r>
              <a:rPr lang="ar-IQ" sz="3600" dirty="0"/>
              <a:t> </a:t>
            </a:r>
            <a:r>
              <a:rPr lang="ar-IQ" sz="3600" dirty="0" smtClean="0"/>
              <a:t>     وتعد </a:t>
            </a:r>
            <a:r>
              <a:rPr lang="ar-IQ" sz="3600" dirty="0"/>
              <a:t>الفتوحات التي بدأت في عهد معاوية بن أبي سفيان(مؤسس الدولة الأموية) </a:t>
            </a:r>
            <a:r>
              <a:rPr lang="ar-IQ" sz="3600" b="1" dirty="0"/>
              <a:t>الموجة الثانية</a:t>
            </a:r>
            <a:r>
              <a:rPr lang="ar-IQ" sz="3600" dirty="0"/>
              <a:t> لحركة الفتح الاسلامي التي قادها وخطّط لها الخلفاء الراشدون ، واستمرت هذه الفتوحات لتبلغ ذروة توسعها في عهد الخليفة في عهد الخليفة الأموي </a:t>
            </a:r>
            <a:r>
              <a:rPr lang="ar-IQ" sz="3600" b="1" dirty="0"/>
              <a:t>هشام بن عبد </a:t>
            </a:r>
            <a:r>
              <a:rPr lang="ar-IQ" sz="3600" b="1" dirty="0" smtClean="0"/>
              <a:t>الملك</a:t>
            </a:r>
            <a:r>
              <a:rPr lang="ar-IQ" sz="3600" dirty="0" smtClean="0"/>
              <a:t>.</a:t>
            </a:r>
          </a:p>
          <a:p>
            <a:pPr algn="just"/>
            <a:endParaRPr lang="ar-IQ" sz="3600" dirty="0"/>
          </a:p>
          <a:p>
            <a:pPr algn="just"/>
            <a:r>
              <a:rPr lang="ar-IQ" sz="3600" dirty="0" smtClean="0"/>
              <a:t>       ففي </a:t>
            </a:r>
            <a:r>
              <a:rPr lang="ar-IQ" sz="3600" dirty="0"/>
              <a:t>عهد الخليفة العاشر </a:t>
            </a:r>
            <a:r>
              <a:rPr lang="ar-IQ" sz="3600" b="1" dirty="0"/>
              <a:t>هشام بن عبد الملك</a:t>
            </a:r>
            <a:r>
              <a:rPr lang="ar-IQ" sz="3600" dirty="0"/>
              <a:t> امتدت حدود الدولة الاسلامية الأموية من أطراف الصين شرقاً وحتى جنوب فرنسا غرباً (جنوب بلاد الغال).</a:t>
            </a:r>
            <a:endParaRPr lang="en-US" sz="3600" dirty="0"/>
          </a:p>
          <a:p>
            <a:pPr algn="just"/>
            <a:endParaRPr lang="ar-IQ" sz="3600" dirty="0"/>
          </a:p>
        </p:txBody>
      </p:sp>
    </p:spTree>
    <p:extLst>
      <p:ext uri="{BB962C8B-B14F-4D97-AF65-F5344CB8AC3E}">
        <p14:creationId xmlns:p14="http://schemas.microsoft.com/office/powerpoint/2010/main" val="3512888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116633"/>
            <a:ext cx="9144000" cy="6555641"/>
          </a:xfrm>
          <a:prstGeom prst="rect">
            <a:avLst/>
          </a:prstGeom>
        </p:spPr>
        <p:txBody>
          <a:bodyPr wrap="square">
            <a:spAutoFit/>
          </a:bodyPr>
          <a:lstStyle/>
          <a:p>
            <a:r>
              <a:rPr lang="ar-IQ" sz="3600" b="1" dirty="0"/>
              <a:t>المبحث الرابع : العلاقات الدولية في عهد الدولة الأموية</a:t>
            </a:r>
            <a:r>
              <a:rPr lang="ar-IQ" sz="3600" dirty="0"/>
              <a:t> </a:t>
            </a:r>
            <a:r>
              <a:rPr lang="ar-IQ" sz="3200" dirty="0"/>
              <a:t>( الدولة الأموية أو الخِلافَةُ الأُمَوِيَّةُ أو ما تعرف بدولة بني أمية</a:t>
            </a:r>
            <a:r>
              <a:rPr lang="ar-IQ" sz="3200" dirty="0" smtClean="0"/>
              <a:t>).</a:t>
            </a:r>
          </a:p>
          <a:p>
            <a:endParaRPr lang="ar-IQ" sz="3200" dirty="0" smtClean="0"/>
          </a:p>
          <a:p>
            <a:r>
              <a:rPr lang="ar-IQ" sz="3200" dirty="0" smtClean="0"/>
              <a:t>      - حملة القائد قتيبة </a:t>
            </a:r>
            <a:r>
              <a:rPr lang="ar-IQ" sz="3200" dirty="0"/>
              <a:t>بن مسلم </a:t>
            </a:r>
            <a:r>
              <a:rPr lang="ar-IQ" sz="3200" dirty="0" smtClean="0"/>
              <a:t>الباهلي</a:t>
            </a:r>
          </a:p>
          <a:p>
            <a:pPr algn="just"/>
            <a:r>
              <a:rPr lang="ar-IQ" sz="3200" dirty="0" smtClean="0"/>
              <a:t>      قاد قتيبة  </a:t>
            </a:r>
            <a:r>
              <a:rPr lang="ar-IQ" sz="3200" dirty="0"/>
              <a:t>فتح مدينة </a:t>
            </a:r>
            <a:r>
              <a:rPr lang="ar-IQ" sz="3200" dirty="0" err="1"/>
              <a:t>كاشغر</a:t>
            </a:r>
            <a:r>
              <a:rPr lang="ar-IQ" sz="3200" dirty="0"/>
              <a:t> (الواقعة حالياً في الصين وأشهر مدن تركستان الشرقية ويدين أهلها بالإسلام) وهي آخر مدينة وصلت اليها جيوش المسلمين شرقاً. وحتى بلاد الغال(جنوب فرنسا غرباً</a:t>
            </a:r>
            <a:r>
              <a:rPr lang="ar-IQ" sz="3200" dirty="0" smtClean="0"/>
              <a:t>). </a:t>
            </a:r>
          </a:p>
          <a:p>
            <a:pPr algn="just"/>
            <a:r>
              <a:rPr lang="ar-IQ" sz="3200" dirty="0"/>
              <a:t> </a:t>
            </a:r>
            <a:r>
              <a:rPr lang="ar-IQ" sz="3200" dirty="0" smtClean="0"/>
              <a:t>     -  حملة طارق </a:t>
            </a:r>
            <a:r>
              <a:rPr lang="ar-IQ" sz="3200" dirty="0"/>
              <a:t>بن زياد وموسى بن </a:t>
            </a:r>
            <a:r>
              <a:rPr lang="ar-IQ" sz="3200" dirty="0" smtClean="0"/>
              <a:t>نصير</a:t>
            </a:r>
          </a:p>
          <a:p>
            <a:pPr algn="just"/>
            <a:r>
              <a:rPr lang="ar-IQ" sz="3200" dirty="0" smtClean="0"/>
              <a:t> </a:t>
            </a:r>
            <a:r>
              <a:rPr lang="ar-IQ" sz="3200" dirty="0"/>
              <a:t> </a:t>
            </a:r>
            <a:r>
              <a:rPr lang="ar-IQ" sz="3200" dirty="0" smtClean="0"/>
              <a:t>    في </a:t>
            </a:r>
            <a:r>
              <a:rPr lang="ar-IQ" sz="3200" dirty="0"/>
              <a:t>عام 726م تم فتح الاندلس (اسبانيا) </a:t>
            </a:r>
            <a:r>
              <a:rPr lang="ar-IQ" sz="3200" dirty="0" smtClean="0"/>
              <a:t>، وبقي </a:t>
            </a:r>
            <a:r>
              <a:rPr lang="ar-IQ" sz="3200" dirty="0"/>
              <a:t>فيها المسلمون ثلاثة </a:t>
            </a:r>
            <a:r>
              <a:rPr lang="ar-IQ" sz="3200" dirty="0" smtClean="0"/>
              <a:t>قرون حتى عام 1013م.</a:t>
            </a:r>
          </a:p>
          <a:p>
            <a:pPr algn="just"/>
            <a:r>
              <a:rPr lang="ar-IQ" sz="3200" dirty="0"/>
              <a:t> </a:t>
            </a:r>
            <a:r>
              <a:rPr lang="ar-IQ" sz="3200" dirty="0" smtClean="0"/>
              <a:t>    - حملة </a:t>
            </a:r>
            <a:r>
              <a:rPr lang="ar-IQ" sz="3200" dirty="0"/>
              <a:t>محمد بن القاسم الثقفي </a:t>
            </a:r>
            <a:endParaRPr lang="ar-IQ" sz="3200" dirty="0" smtClean="0"/>
          </a:p>
          <a:p>
            <a:pPr algn="just"/>
            <a:r>
              <a:rPr lang="ar-IQ" sz="3200" dirty="0" smtClean="0"/>
              <a:t>     </a:t>
            </a:r>
            <a:r>
              <a:rPr lang="ar-IQ" sz="3200" dirty="0"/>
              <a:t>فتح بلاد السند ( الواقعة في باكستان وشمال شبه القارة الهندية).</a:t>
            </a:r>
            <a:endParaRPr lang="en-US" sz="3200" dirty="0"/>
          </a:p>
          <a:p>
            <a:pPr algn="just"/>
            <a:endParaRPr lang="ar-IQ" sz="3200" dirty="0"/>
          </a:p>
        </p:txBody>
      </p:sp>
      <p:sp>
        <p:nvSpPr>
          <p:cNvPr id="6" name="مستطيل 5"/>
          <p:cNvSpPr/>
          <p:nvPr/>
        </p:nvSpPr>
        <p:spPr>
          <a:xfrm>
            <a:off x="0" y="1556792"/>
            <a:ext cx="9144000" cy="646331"/>
          </a:xfrm>
          <a:prstGeom prst="rect">
            <a:avLst/>
          </a:prstGeom>
        </p:spPr>
        <p:txBody>
          <a:bodyPr wrap="square">
            <a:spAutoFit/>
          </a:bodyPr>
          <a:lstStyle/>
          <a:p>
            <a:pPr algn="just"/>
            <a:r>
              <a:rPr lang="ar-IQ" sz="3600" dirty="0"/>
              <a:t> </a:t>
            </a:r>
            <a:r>
              <a:rPr lang="ar-IQ" sz="3600" dirty="0" smtClean="0"/>
              <a:t>  </a:t>
            </a:r>
            <a:endParaRPr lang="ar-IQ" sz="3600" dirty="0"/>
          </a:p>
        </p:txBody>
      </p:sp>
    </p:spTree>
    <p:extLst>
      <p:ext uri="{BB962C8B-B14F-4D97-AF65-F5344CB8AC3E}">
        <p14:creationId xmlns:p14="http://schemas.microsoft.com/office/powerpoint/2010/main" val="20337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116633"/>
            <a:ext cx="9144000" cy="6063198"/>
          </a:xfrm>
          <a:prstGeom prst="rect">
            <a:avLst/>
          </a:prstGeom>
        </p:spPr>
        <p:txBody>
          <a:bodyPr wrap="square">
            <a:spAutoFit/>
          </a:bodyPr>
          <a:lstStyle/>
          <a:p>
            <a:r>
              <a:rPr lang="ar-IQ" sz="3600" b="1" dirty="0"/>
              <a:t>المبحث الرابع : العلاقات الدولية في عهد الدولة الأموية</a:t>
            </a:r>
            <a:r>
              <a:rPr lang="ar-IQ" sz="3600" dirty="0"/>
              <a:t> </a:t>
            </a:r>
            <a:r>
              <a:rPr lang="ar-IQ" sz="3200" dirty="0"/>
              <a:t>( الدولة الأموية أو الخِلافَةُ الأُمَوِيَّةُ أو ما تعرف بدولة بني أمية</a:t>
            </a:r>
            <a:r>
              <a:rPr lang="ar-IQ" sz="3200" dirty="0" smtClean="0"/>
              <a:t>).</a:t>
            </a:r>
          </a:p>
          <a:p>
            <a:endParaRPr lang="ar-IQ" sz="3200" dirty="0" smtClean="0"/>
          </a:p>
          <a:p>
            <a:r>
              <a:rPr lang="ar-IQ" sz="3200" dirty="0" smtClean="0"/>
              <a:t>      - حملة </a:t>
            </a:r>
            <a:r>
              <a:rPr lang="ar-IQ" sz="3200" dirty="0"/>
              <a:t>المهلب بن أبي </a:t>
            </a:r>
            <a:r>
              <a:rPr lang="ar-IQ" sz="3200" dirty="0" smtClean="0"/>
              <a:t>صفرة</a:t>
            </a:r>
          </a:p>
          <a:p>
            <a:pPr algn="just"/>
            <a:r>
              <a:rPr lang="ar-IQ" sz="3200" dirty="0"/>
              <a:t> </a:t>
            </a:r>
            <a:r>
              <a:rPr lang="ar-IQ" sz="3200" dirty="0" smtClean="0"/>
              <a:t>   </a:t>
            </a:r>
            <a:r>
              <a:rPr lang="ar-IQ" sz="3200" dirty="0"/>
              <a:t>فتح بلاد التركمان ، الواقعة أواسط </a:t>
            </a:r>
            <a:r>
              <a:rPr lang="ar-IQ" sz="3200" dirty="0" smtClean="0"/>
              <a:t>آسيا، </a:t>
            </a:r>
            <a:r>
              <a:rPr lang="ar-IQ" sz="3200" dirty="0"/>
              <a:t>وهي الموطن الأصلي للشعوب التركية </a:t>
            </a:r>
            <a:r>
              <a:rPr lang="ar-IQ" sz="3200" dirty="0" err="1"/>
              <a:t>كالأذر</a:t>
            </a:r>
            <a:r>
              <a:rPr lang="ar-IQ" sz="3200" dirty="0"/>
              <a:t> </a:t>
            </a:r>
            <a:r>
              <a:rPr lang="ar-IQ" sz="3200" dirty="0" err="1"/>
              <a:t>والقرغيز</a:t>
            </a:r>
            <a:r>
              <a:rPr lang="ar-IQ" sz="3200" dirty="0"/>
              <a:t> </a:t>
            </a:r>
            <a:r>
              <a:rPr lang="ar-IQ" sz="3200" dirty="0" err="1"/>
              <a:t>والكازاخ</a:t>
            </a:r>
            <a:r>
              <a:rPr lang="ar-IQ" sz="3200" dirty="0"/>
              <a:t> والاوزبك</a:t>
            </a:r>
            <a:r>
              <a:rPr lang="ar-IQ" sz="3200" dirty="0" smtClean="0"/>
              <a:t>). </a:t>
            </a:r>
            <a:r>
              <a:rPr lang="ar-IQ" sz="3200" dirty="0"/>
              <a:t>وتضم آسيا الوسطى خمس دول </a:t>
            </a:r>
            <a:r>
              <a:rPr lang="ar-IQ" sz="3200" dirty="0" smtClean="0"/>
              <a:t>هي : </a:t>
            </a:r>
            <a:r>
              <a:rPr lang="ar-IQ" sz="3200" dirty="0"/>
              <a:t>أوزبكستان </a:t>
            </a:r>
            <a:r>
              <a:rPr lang="ar-IQ" sz="3200" dirty="0" smtClean="0"/>
              <a:t>– تركمنستان – كازاخستان -</a:t>
            </a:r>
            <a:r>
              <a:rPr lang="ar-IQ" sz="3200" dirty="0"/>
              <a:t>قرغيزستان- </a:t>
            </a:r>
            <a:r>
              <a:rPr lang="ar-IQ" sz="3200" dirty="0" smtClean="0"/>
              <a:t>طاجكستان. وهي </a:t>
            </a:r>
            <a:r>
              <a:rPr lang="ar-IQ" sz="3200" dirty="0"/>
              <a:t>المنطقة الواقعة بين نهري سيحون وجيحون في آسيا الوسطى، ويطلق عليها العرب قديماً اسم بلاد ما وراء </a:t>
            </a:r>
            <a:r>
              <a:rPr lang="ar-IQ" sz="3200" dirty="0" smtClean="0"/>
              <a:t>النهر.</a:t>
            </a:r>
            <a:endParaRPr lang="en-US" sz="3200" dirty="0"/>
          </a:p>
          <a:p>
            <a:endParaRPr lang="ar-IQ" sz="3200" dirty="0" smtClean="0"/>
          </a:p>
          <a:p>
            <a:endParaRPr lang="ar-IQ" sz="3200" dirty="0"/>
          </a:p>
        </p:txBody>
      </p:sp>
      <p:sp>
        <p:nvSpPr>
          <p:cNvPr id="6" name="مستطيل 5"/>
          <p:cNvSpPr/>
          <p:nvPr/>
        </p:nvSpPr>
        <p:spPr>
          <a:xfrm>
            <a:off x="0" y="1556792"/>
            <a:ext cx="9144000" cy="646331"/>
          </a:xfrm>
          <a:prstGeom prst="rect">
            <a:avLst/>
          </a:prstGeom>
        </p:spPr>
        <p:txBody>
          <a:bodyPr wrap="square">
            <a:spAutoFit/>
          </a:bodyPr>
          <a:lstStyle/>
          <a:p>
            <a:pPr algn="just"/>
            <a:r>
              <a:rPr lang="ar-IQ" sz="3600" dirty="0"/>
              <a:t> </a:t>
            </a:r>
            <a:r>
              <a:rPr lang="ar-IQ" sz="3600" dirty="0" smtClean="0"/>
              <a:t>  </a:t>
            </a:r>
            <a:endParaRPr lang="ar-IQ" sz="3600" dirty="0"/>
          </a:p>
        </p:txBody>
      </p:sp>
    </p:spTree>
    <p:extLst>
      <p:ext uri="{BB962C8B-B14F-4D97-AF65-F5344CB8AC3E}">
        <p14:creationId xmlns:p14="http://schemas.microsoft.com/office/powerpoint/2010/main" val="25378423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116633"/>
            <a:ext cx="9144000" cy="6555641"/>
          </a:xfrm>
          <a:prstGeom prst="rect">
            <a:avLst/>
          </a:prstGeom>
        </p:spPr>
        <p:txBody>
          <a:bodyPr wrap="square">
            <a:spAutoFit/>
          </a:bodyPr>
          <a:lstStyle/>
          <a:p>
            <a:r>
              <a:rPr lang="ar-IQ" sz="3600" b="1" dirty="0"/>
              <a:t>المبحث الرابع : العلاقات الدولية في عهد الدولة الأموية</a:t>
            </a:r>
            <a:r>
              <a:rPr lang="ar-IQ" sz="3600" dirty="0"/>
              <a:t> </a:t>
            </a:r>
            <a:r>
              <a:rPr lang="ar-IQ" sz="3200" dirty="0"/>
              <a:t>( الدولة الأموية أو الخِلافَةُ الأُمَوِيَّةُ أو ما تعرف بدولة بني أمية</a:t>
            </a:r>
            <a:r>
              <a:rPr lang="ar-IQ" sz="3200" dirty="0" smtClean="0"/>
              <a:t>).</a:t>
            </a:r>
          </a:p>
          <a:p>
            <a:endParaRPr lang="ar-IQ" sz="3200" dirty="0" smtClean="0"/>
          </a:p>
          <a:p>
            <a:r>
              <a:rPr lang="ar-IQ" sz="3200" dirty="0" smtClean="0"/>
              <a:t>      - حملة </a:t>
            </a:r>
            <a:r>
              <a:rPr lang="ar-IQ" sz="3200" dirty="0"/>
              <a:t>القائد قتيبة بن </a:t>
            </a:r>
            <a:r>
              <a:rPr lang="ar-IQ" sz="3200" dirty="0" smtClean="0"/>
              <a:t>مسلم</a:t>
            </a:r>
          </a:p>
          <a:p>
            <a:r>
              <a:rPr lang="ar-IQ" sz="3200" dirty="0" smtClean="0"/>
              <a:t>    أكمل </a:t>
            </a:r>
            <a:r>
              <a:rPr lang="ar-IQ" sz="3200" dirty="0"/>
              <a:t>عملية الفتح القائد قتيبة بن مسلم </a:t>
            </a:r>
            <a:r>
              <a:rPr lang="ar-IQ" sz="3200" dirty="0" smtClean="0"/>
              <a:t>المناطق التالية:</a:t>
            </a:r>
          </a:p>
          <a:p>
            <a:pPr lvl="0"/>
            <a:r>
              <a:rPr lang="ar-IQ" sz="3200" dirty="0" smtClean="0"/>
              <a:t>    فتح </a:t>
            </a:r>
            <a:r>
              <a:rPr lang="ar-IQ" sz="3200" dirty="0" err="1"/>
              <a:t>بُخارى</a:t>
            </a:r>
            <a:r>
              <a:rPr lang="ar-IQ" sz="3200" dirty="0"/>
              <a:t> وسمرقند </a:t>
            </a:r>
            <a:r>
              <a:rPr lang="ar-IQ" sz="3200" dirty="0" err="1"/>
              <a:t>وفرغانه</a:t>
            </a:r>
            <a:r>
              <a:rPr lang="ar-IQ" sz="3200" dirty="0"/>
              <a:t> (في أوزبكستان).</a:t>
            </a:r>
            <a:endParaRPr lang="en-US" sz="3200" dirty="0"/>
          </a:p>
          <a:p>
            <a:pPr lvl="0"/>
            <a:r>
              <a:rPr lang="ar-IQ" sz="3200" dirty="0" smtClean="0"/>
              <a:t>   فتح </a:t>
            </a:r>
            <a:r>
              <a:rPr lang="ar-IQ" sz="3200" dirty="0" err="1"/>
              <a:t>أقليم</a:t>
            </a:r>
            <a:r>
              <a:rPr lang="ar-IQ" sz="3200" dirty="0"/>
              <a:t> </a:t>
            </a:r>
            <a:r>
              <a:rPr lang="ar-IQ" sz="3200" dirty="0" err="1"/>
              <a:t>كاشغر</a:t>
            </a:r>
            <a:r>
              <a:rPr lang="ar-IQ" sz="3200" dirty="0"/>
              <a:t> (في شرق الصين).</a:t>
            </a:r>
            <a:endParaRPr lang="en-US" sz="3200" dirty="0"/>
          </a:p>
          <a:p>
            <a:pPr lvl="0"/>
            <a:r>
              <a:rPr lang="ar-IQ" sz="3200" dirty="0" smtClean="0"/>
              <a:t>  فتح </a:t>
            </a:r>
            <a:r>
              <a:rPr lang="ar-IQ" sz="3200" dirty="0" err="1"/>
              <a:t>طخارستان</a:t>
            </a:r>
            <a:r>
              <a:rPr lang="ar-IQ" sz="3200" dirty="0"/>
              <a:t> ( الواقعة حالياً جزء منها في أفغانستان وباكستان).</a:t>
            </a:r>
            <a:endParaRPr lang="en-US" sz="3200" dirty="0"/>
          </a:p>
          <a:p>
            <a:pPr lvl="0"/>
            <a:r>
              <a:rPr lang="ar-IQ" sz="3200" dirty="0" smtClean="0"/>
              <a:t>  فتح </a:t>
            </a:r>
            <a:r>
              <a:rPr lang="ar-IQ" sz="3200" dirty="0"/>
              <a:t>طالقان ( الواقعة حالياً في ايران). </a:t>
            </a:r>
            <a:endParaRPr lang="en-US" sz="3200" dirty="0"/>
          </a:p>
          <a:p>
            <a:pPr lvl="0"/>
            <a:r>
              <a:rPr lang="ar-IQ" sz="3200" dirty="0" smtClean="0"/>
              <a:t>  فتح </a:t>
            </a:r>
            <a:r>
              <a:rPr lang="ar-IQ" sz="3200" dirty="0" err="1"/>
              <a:t>صغانيان</a:t>
            </a:r>
            <a:r>
              <a:rPr lang="ar-IQ" sz="3200" dirty="0"/>
              <a:t>(احدى ولايات طاجكستان).</a:t>
            </a:r>
            <a:endParaRPr lang="en-US" sz="3200" dirty="0"/>
          </a:p>
          <a:p>
            <a:r>
              <a:rPr lang="ar-IQ" sz="3200" dirty="0"/>
              <a:t> </a:t>
            </a:r>
            <a:endParaRPr lang="en-US" sz="3200" dirty="0"/>
          </a:p>
          <a:p>
            <a:pPr algn="just"/>
            <a:r>
              <a:rPr lang="ar-IQ" sz="3200" dirty="0" smtClean="0"/>
              <a:t>     والخارطة </a:t>
            </a:r>
            <a:r>
              <a:rPr lang="ar-IQ" sz="3200" dirty="0"/>
              <a:t>توضح المنطقة الواقعة بين نهري سيحون </a:t>
            </a:r>
            <a:r>
              <a:rPr lang="ar-IQ" sz="3200" dirty="0" smtClean="0"/>
              <a:t>وجيحون</a:t>
            </a:r>
            <a:r>
              <a:rPr lang="ar-IQ" sz="3200" dirty="0"/>
              <a:t> </a:t>
            </a:r>
            <a:r>
              <a:rPr lang="ar-IQ" sz="3200" dirty="0" smtClean="0"/>
              <a:t>والتي يطلق </a:t>
            </a:r>
            <a:r>
              <a:rPr lang="ar-IQ" sz="3200" dirty="0"/>
              <a:t>عليها العرب قديماً اسم بلاد ما وراء النهر.</a:t>
            </a:r>
          </a:p>
        </p:txBody>
      </p:sp>
      <p:sp>
        <p:nvSpPr>
          <p:cNvPr id="6" name="مستطيل 5"/>
          <p:cNvSpPr/>
          <p:nvPr/>
        </p:nvSpPr>
        <p:spPr>
          <a:xfrm>
            <a:off x="0" y="1556792"/>
            <a:ext cx="9144000" cy="646331"/>
          </a:xfrm>
          <a:prstGeom prst="rect">
            <a:avLst/>
          </a:prstGeom>
        </p:spPr>
        <p:txBody>
          <a:bodyPr wrap="square">
            <a:spAutoFit/>
          </a:bodyPr>
          <a:lstStyle/>
          <a:p>
            <a:pPr algn="just"/>
            <a:r>
              <a:rPr lang="ar-IQ" sz="3600" dirty="0"/>
              <a:t> </a:t>
            </a:r>
            <a:r>
              <a:rPr lang="ar-IQ" sz="3600" dirty="0" smtClean="0"/>
              <a:t>  </a:t>
            </a:r>
            <a:endParaRPr lang="ar-IQ" sz="3600" dirty="0"/>
          </a:p>
        </p:txBody>
      </p:sp>
    </p:spTree>
    <p:extLst>
      <p:ext uri="{BB962C8B-B14F-4D97-AF65-F5344CB8AC3E}">
        <p14:creationId xmlns:p14="http://schemas.microsoft.com/office/powerpoint/2010/main" val="25953985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0" y="1556792"/>
            <a:ext cx="9144000" cy="646331"/>
          </a:xfrm>
          <a:prstGeom prst="rect">
            <a:avLst/>
          </a:prstGeom>
        </p:spPr>
        <p:txBody>
          <a:bodyPr wrap="square">
            <a:spAutoFit/>
          </a:bodyPr>
          <a:lstStyle/>
          <a:p>
            <a:pPr algn="just"/>
            <a:r>
              <a:rPr lang="ar-IQ" sz="3600" dirty="0"/>
              <a:t> </a:t>
            </a:r>
            <a:r>
              <a:rPr lang="ar-IQ" sz="3600" dirty="0" smtClean="0"/>
              <a:t>  </a:t>
            </a:r>
            <a:endParaRPr lang="ar-IQ" sz="3600" dirty="0"/>
          </a:p>
        </p:txBody>
      </p:sp>
      <p:pic>
        <p:nvPicPr>
          <p:cNvPr id="5" name="صورة 4" descr="C:\Users\Dr.Huda\Desktop\1280px-Transoxiana_8th_century_-_ar.svg.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p:spPr>
      </p:pic>
    </p:spTree>
    <p:extLst>
      <p:ext uri="{BB962C8B-B14F-4D97-AF65-F5344CB8AC3E}">
        <p14:creationId xmlns:p14="http://schemas.microsoft.com/office/powerpoint/2010/main" val="39516867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0" y="1556792"/>
            <a:ext cx="9144000" cy="646331"/>
          </a:xfrm>
          <a:prstGeom prst="rect">
            <a:avLst/>
          </a:prstGeom>
        </p:spPr>
        <p:txBody>
          <a:bodyPr wrap="square">
            <a:spAutoFit/>
          </a:bodyPr>
          <a:lstStyle/>
          <a:p>
            <a:pPr algn="just"/>
            <a:r>
              <a:rPr lang="ar-IQ" sz="3600" dirty="0"/>
              <a:t> </a:t>
            </a:r>
            <a:r>
              <a:rPr lang="ar-IQ" sz="3600" dirty="0" smtClean="0"/>
              <a:t>  </a:t>
            </a:r>
            <a:endParaRPr lang="ar-IQ" sz="3600" dirty="0"/>
          </a:p>
        </p:txBody>
      </p:sp>
      <p:sp>
        <p:nvSpPr>
          <p:cNvPr id="2" name="مستطيل 1"/>
          <p:cNvSpPr/>
          <p:nvPr/>
        </p:nvSpPr>
        <p:spPr>
          <a:xfrm>
            <a:off x="395536" y="188641"/>
            <a:ext cx="8748464" cy="7909858"/>
          </a:xfrm>
          <a:prstGeom prst="rect">
            <a:avLst/>
          </a:prstGeom>
        </p:spPr>
        <p:txBody>
          <a:bodyPr wrap="square">
            <a:spAutoFit/>
          </a:bodyPr>
          <a:lstStyle/>
          <a:p>
            <a:pPr lvl="0" algn="just"/>
            <a:r>
              <a:rPr lang="ar-IQ" sz="3600" dirty="0" smtClean="0"/>
              <a:t>    - العلاقات </a:t>
            </a:r>
            <a:r>
              <a:rPr lang="ar-IQ" sz="3600" dirty="0"/>
              <a:t>العدائية بين الدولة الأموية و الدولة البيزنطية (في عهد الخليفة معاوية بن أبي سفيان</a:t>
            </a:r>
            <a:r>
              <a:rPr lang="ar-IQ" sz="3600" dirty="0" smtClean="0"/>
              <a:t>)</a:t>
            </a:r>
          </a:p>
          <a:p>
            <a:pPr lvl="0" algn="just"/>
            <a:endParaRPr lang="ar-IQ" sz="3600" dirty="0">
              <a:effectLst/>
            </a:endParaRPr>
          </a:p>
          <a:p>
            <a:pPr lvl="0" algn="just"/>
            <a:r>
              <a:rPr lang="ar-IQ" sz="3600" dirty="0"/>
              <a:t> </a:t>
            </a:r>
            <a:r>
              <a:rPr lang="ar-IQ" sz="3600" dirty="0" smtClean="0"/>
              <a:t>    </a:t>
            </a:r>
            <a:r>
              <a:rPr lang="ar-IQ" sz="3200" dirty="0" smtClean="0"/>
              <a:t>من وجهة </a:t>
            </a:r>
            <a:r>
              <a:rPr lang="ar-IQ" sz="3200" dirty="0"/>
              <a:t>نظر الخليفة معاوية تُمثّل</a:t>
            </a:r>
            <a:r>
              <a:rPr lang="ar-IQ" sz="3200" dirty="0" smtClean="0"/>
              <a:t> </a:t>
            </a:r>
            <a:r>
              <a:rPr lang="ar-IQ" sz="3200" dirty="0"/>
              <a:t>الدولة البيزنطية ( تحت حكم </a:t>
            </a:r>
            <a:r>
              <a:rPr lang="ar-IQ" sz="3200" dirty="0" err="1"/>
              <a:t>قسطانز</a:t>
            </a:r>
            <a:r>
              <a:rPr lang="ar-IQ" sz="3200" dirty="0"/>
              <a:t> الثاني امبراطور الروم) تُمثّل مصدر التهديد الرئيسي والخطر الخارجي الأول على الدولة الأموية في الشام </a:t>
            </a:r>
            <a:r>
              <a:rPr lang="ar-IQ" sz="3200" dirty="0" smtClean="0"/>
              <a:t>؛ لقربها </a:t>
            </a:r>
            <a:r>
              <a:rPr lang="ar-IQ" sz="3200" dirty="0"/>
              <a:t>الجغرافي من دمشق(عاصمة الدولة الأموية</a:t>
            </a:r>
            <a:r>
              <a:rPr lang="ar-IQ" sz="3200" dirty="0" smtClean="0"/>
              <a:t>).</a:t>
            </a:r>
          </a:p>
          <a:p>
            <a:pPr lvl="0" algn="just"/>
            <a:endParaRPr lang="ar-IQ" sz="3600" dirty="0"/>
          </a:p>
          <a:p>
            <a:pPr lvl="0" algn="just"/>
            <a:r>
              <a:rPr lang="ar-IQ" sz="3200" dirty="0" smtClean="0"/>
              <a:t>     وبسبب </a:t>
            </a:r>
            <a:r>
              <a:rPr lang="ar-IQ" sz="3200" dirty="0"/>
              <a:t>أنّ بلاد الشام ومصر تُمثّلان خط المواجهة الأول والرئيس مع الدولة البيزنطية ، فضلاً عن أسباب أخرى دفعت بالخليفة معاوية الى وضع الخطط للاستيلاء على العاصمة القسطنطينية ، لأن معاوية يدرك تماماً أنّ اسقاط العاصمة يعني زوال الدولة البيزنطية نهائياً.</a:t>
            </a:r>
            <a:endParaRPr lang="ar-IQ" sz="3200" dirty="0" smtClean="0"/>
          </a:p>
          <a:p>
            <a:pPr lvl="0" algn="just"/>
            <a:endParaRPr lang="ar-IQ" sz="3600" dirty="0">
              <a:effectLst/>
            </a:endParaRPr>
          </a:p>
          <a:p>
            <a:pPr lvl="0" algn="just"/>
            <a:endParaRPr lang="en-US" sz="3600" dirty="0">
              <a:effectLst/>
            </a:endParaRPr>
          </a:p>
        </p:txBody>
      </p:sp>
    </p:spTree>
    <p:extLst>
      <p:ext uri="{BB962C8B-B14F-4D97-AF65-F5344CB8AC3E}">
        <p14:creationId xmlns:p14="http://schemas.microsoft.com/office/powerpoint/2010/main" val="26297387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0" y="1556792"/>
            <a:ext cx="9144000" cy="646331"/>
          </a:xfrm>
          <a:prstGeom prst="rect">
            <a:avLst/>
          </a:prstGeom>
        </p:spPr>
        <p:txBody>
          <a:bodyPr wrap="square">
            <a:spAutoFit/>
          </a:bodyPr>
          <a:lstStyle/>
          <a:p>
            <a:pPr algn="just"/>
            <a:r>
              <a:rPr lang="ar-IQ" sz="3600" dirty="0"/>
              <a:t> </a:t>
            </a:r>
            <a:r>
              <a:rPr lang="ar-IQ" sz="3600" dirty="0" smtClean="0"/>
              <a:t>  </a:t>
            </a:r>
            <a:endParaRPr lang="ar-IQ" sz="3600" dirty="0"/>
          </a:p>
        </p:txBody>
      </p:sp>
      <p:sp>
        <p:nvSpPr>
          <p:cNvPr id="2" name="مستطيل 1"/>
          <p:cNvSpPr/>
          <p:nvPr/>
        </p:nvSpPr>
        <p:spPr>
          <a:xfrm>
            <a:off x="395536" y="188641"/>
            <a:ext cx="8748464" cy="8402300"/>
          </a:xfrm>
          <a:prstGeom prst="rect">
            <a:avLst/>
          </a:prstGeom>
        </p:spPr>
        <p:txBody>
          <a:bodyPr wrap="square">
            <a:spAutoFit/>
          </a:bodyPr>
          <a:lstStyle/>
          <a:p>
            <a:pPr lvl="0" algn="just"/>
            <a:r>
              <a:rPr lang="ar-IQ" sz="3600" dirty="0" smtClean="0"/>
              <a:t>    - العلاقات </a:t>
            </a:r>
            <a:r>
              <a:rPr lang="ar-IQ" sz="3600" dirty="0"/>
              <a:t>العدائية بين الدولة الأموية و الدولة البيزنطية (في عهد الخليفة معاوية بن أبي سفيان</a:t>
            </a:r>
            <a:r>
              <a:rPr lang="ar-IQ" sz="3600" dirty="0" smtClean="0"/>
              <a:t>)</a:t>
            </a:r>
          </a:p>
          <a:p>
            <a:pPr lvl="0" algn="just"/>
            <a:endParaRPr lang="ar-IQ" sz="3600" dirty="0">
              <a:effectLst/>
            </a:endParaRPr>
          </a:p>
          <a:p>
            <a:pPr algn="just"/>
            <a:r>
              <a:rPr lang="ar-IQ" sz="3600" dirty="0"/>
              <a:t> </a:t>
            </a:r>
            <a:r>
              <a:rPr lang="ar-IQ" sz="3600" dirty="0" smtClean="0"/>
              <a:t> س</a:t>
            </a:r>
            <a:r>
              <a:rPr lang="ar-IQ" sz="3600" dirty="0"/>
              <a:t>) ماهي الخطوات التي اتبعها معاوية من أجل اسقاط العاصمة القسطنطينية</a:t>
            </a:r>
            <a:r>
              <a:rPr lang="ar-IQ" sz="3600" dirty="0" smtClean="0"/>
              <a:t>؟</a:t>
            </a:r>
          </a:p>
          <a:p>
            <a:pPr algn="just"/>
            <a:r>
              <a:rPr lang="ar-IQ" sz="3600" dirty="0" smtClean="0"/>
              <a:t> </a:t>
            </a:r>
            <a:r>
              <a:rPr lang="ar-IQ" sz="3600" b="1" dirty="0"/>
              <a:t>أولاً: </a:t>
            </a:r>
            <a:r>
              <a:rPr lang="ar-IQ" sz="3600" dirty="0"/>
              <a:t>تأسيس البحرية </a:t>
            </a:r>
            <a:r>
              <a:rPr lang="ar-IQ" sz="3600" dirty="0" smtClean="0"/>
              <a:t>الاسلامية.</a:t>
            </a:r>
          </a:p>
          <a:p>
            <a:pPr algn="just"/>
            <a:r>
              <a:rPr lang="ar-IQ" sz="3600" b="1" dirty="0"/>
              <a:t>ثانياً: </a:t>
            </a:r>
            <a:r>
              <a:rPr lang="ar-IQ" sz="3600" dirty="0" smtClean="0"/>
              <a:t>القضاء </a:t>
            </a:r>
            <a:r>
              <a:rPr lang="ar-IQ" sz="3600" dirty="0"/>
              <a:t>على حركات (المردة أو </a:t>
            </a:r>
            <a:r>
              <a:rPr lang="ar-IQ" sz="3600" dirty="0" err="1"/>
              <a:t>الجراجمة</a:t>
            </a:r>
            <a:r>
              <a:rPr lang="ar-IQ" sz="3600" dirty="0"/>
              <a:t>)الذين كانوا يعيشون في مرتفعات جبال طوروس (الواقعة جنوب شرق الأناضول التركية) ويدينون أهلها بالنصرانية </a:t>
            </a:r>
            <a:r>
              <a:rPr lang="ar-IQ" sz="3600" dirty="0" smtClean="0"/>
              <a:t>.</a:t>
            </a:r>
          </a:p>
          <a:p>
            <a:pPr algn="just"/>
            <a:r>
              <a:rPr lang="ar-IQ" sz="3600" b="1" dirty="0"/>
              <a:t>ثالثاً: </a:t>
            </a:r>
            <a:r>
              <a:rPr lang="ar-IQ" sz="3600" dirty="0" smtClean="0"/>
              <a:t>إرسال حملات </a:t>
            </a:r>
            <a:r>
              <a:rPr lang="ar-IQ" sz="3600" dirty="0"/>
              <a:t>بحرية استطلاعية لاستحصال المعلومات عن تحركات الروم ومنعهم من استخدام الجزر الواقعة شرقي البحر الابيض المتوسط </a:t>
            </a:r>
            <a:r>
              <a:rPr lang="ar-IQ" sz="3600" dirty="0" smtClean="0"/>
              <a:t>.</a:t>
            </a:r>
          </a:p>
          <a:p>
            <a:pPr algn="just"/>
            <a:endParaRPr lang="en-US" sz="3600" dirty="0"/>
          </a:p>
          <a:p>
            <a:pPr lvl="0" algn="just"/>
            <a:endParaRPr lang="ar-IQ" sz="3600" dirty="0">
              <a:effectLst/>
            </a:endParaRPr>
          </a:p>
          <a:p>
            <a:pPr lvl="0" algn="just"/>
            <a:endParaRPr lang="en-US" sz="3600" dirty="0">
              <a:effectLst/>
            </a:endParaRPr>
          </a:p>
        </p:txBody>
      </p:sp>
    </p:spTree>
    <p:extLst>
      <p:ext uri="{BB962C8B-B14F-4D97-AF65-F5344CB8AC3E}">
        <p14:creationId xmlns:p14="http://schemas.microsoft.com/office/powerpoint/2010/main" val="1429936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0" y="1556792"/>
            <a:ext cx="9144000" cy="646331"/>
          </a:xfrm>
          <a:prstGeom prst="rect">
            <a:avLst/>
          </a:prstGeom>
        </p:spPr>
        <p:txBody>
          <a:bodyPr wrap="square">
            <a:spAutoFit/>
          </a:bodyPr>
          <a:lstStyle/>
          <a:p>
            <a:pPr algn="just"/>
            <a:r>
              <a:rPr lang="ar-IQ" sz="3600" dirty="0"/>
              <a:t> </a:t>
            </a:r>
            <a:r>
              <a:rPr lang="ar-IQ" sz="3600" dirty="0" smtClean="0"/>
              <a:t>  </a:t>
            </a:r>
            <a:endParaRPr lang="ar-IQ" sz="3600" dirty="0"/>
          </a:p>
        </p:txBody>
      </p:sp>
      <p:sp>
        <p:nvSpPr>
          <p:cNvPr id="2" name="مستطيل 1"/>
          <p:cNvSpPr/>
          <p:nvPr/>
        </p:nvSpPr>
        <p:spPr>
          <a:xfrm>
            <a:off x="395536" y="188641"/>
            <a:ext cx="8748464" cy="7848302"/>
          </a:xfrm>
          <a:prstGeom prst="rect">
            <a:avLst/>
          </a:prstGeom>
        </p:spPr>
        <p:txBody>
          <a:bodyPr wrap="square">
            <a:spAutoFit/>
          </a:bodyPr>
          <a:lstStyle/>
          <a:p>
            <a:pPr lvl="0" algn="just"/>
            <a:r>
              <a:rPr lang="ar-IQ" sz="3600" dirty="0" smtClean="0"/>
              <a:t>    - العلاقات </a:t>
            </a:r>
            <a:r>
              <a:rPr lang="ar-IQ" sz="3600" dirty="0"/>
              <a:t>العدائية بين الدولة الأموية و الدولة البيزنطية (في عهد الخليفة معاوية بن أبي سفيان</a:t>
            </a:r>
            <a:r>
              <a:rPr lang="ar-IQ" sz="3600" dirty="0" smtClean="0"/>
              <a:t>)</a:t>
            </a:r>
          </a:p>
          <a:p>
            <a:pPr lvl="0" algn="just"/>
            <a:endParaRPr lang="ar-IQ" sz="3600" dirty="0">
              <a:effectLst/>
            </a:endParaRPr>
          </a:p>
          <a:p>
            <a:pPr algn="just"/>
            <a:r>
              <a:rPr lang="ar-IQ" sz="3600" dirty="0"/>
              <a:t> </a:t>
            </a:r>
            <a:r>
              <a:rPr lang="ar-IQ" sz="3600" dirty="0" smtClean="0"/>
              <a:t> س</a:t>
            </a:r>
            <a:r>
              <a:rPr lang="ar-IQ" sz="3600" dirty="0"/>
              <a:t>) ماهي الخطوات التي اتبعها معاوية من أجل اسقاط العاصمة القسطنطينية</a:t>
            </a:r>
            <a:r>
              <a:rPr lang="ar-IQ" sz="3600" dirty="0" smtClean="0"/>
              <a:t>؟</a:t>
            </a:r>
          </a:p>
          <a:p>
            <a:pPr algn="just"/>
            <a:r>
              <a:rPr lang="ar-IQ" sz="3600" dirty="0" smtClean="0"/>
              <a:t> </a:t>
            </a:r>
            <a:r>
              <a:rPr lang="ar-IQ" sz="3600" b="1" dirty="0"/>
              <a:t>رابعاً: </a:t>
            </a:r>
            <a:r>
              <a:rPr lang="ar-IQ" sz="3600" dirty="0" smtClean="0"/>
              <a:t>تحصين </a:t>
            </a:r>
            <a:r>
              <a:rPr lang="ar-IQ" sz="3600" dirty="0"/>
              <a:t>الطرف الشمالي لبلاد الشام؛ الذّي يُشكّل حدود الدولة الأموية مع الدولة البيزنطية؛ وتقوية الثغور البحرية في بلاد الشام، وتحصين المدن الساحلية في بلاد الشام ومصر.</a:t>
            </a:r>
            <a:endParaRPr lang="en-US" sz="3600" dirty="0"/>
          </a:p>
          <a:p>
            <a:pPr algn="just"/>
            <a:r>
              <a:rPr lang="ar-IQ" sz="3600" b="1" dirty="0"/>
              <a:t>خامساً: </a:t>
            </a:r>
            <a:r>
              <a:rPr lang="ar-IQ" sz="3600" dirty="0"/>
              <a:t>وضع معاوية أمام نصب عينيه هدف الاستيلاء على عاصمة الدولة البيزنطية من </a:t>
            </a:r>
            <a:r>
              <a:rPr lang="ar-IQ" sz="3600" dirty="0" smtClean="0"/>
              <a:t>خلال </a:t>
            </a:r>
            <a:r>
              <a:rPr lang="ar-IQ" sz="3600" dirty="0"/>
              <a:t>فرض الحصار عليها تمهيداً </a:t>
            </a:r>
            <a:r>
              <a:rPr lang="ar-IQ" sz="3600" dirty="0" smtClean="0"/>
              <a:t>لإسقاطها</a:t>
            </a:r>
            <a:r>
              <a:rPr lang="ar-IQ" sz="3600" dirty="0"/>
              <a:t> </a:t>
            </a:r>
            <a:r>
              <a:rPr lang="ar-IQ" sz="3600" dirty="0" smtClean="0"/>
              <a:t>. </a:t>
            </a:r>
            <a:endParaRPr lang="en-US" sz="3600" dirty="0"/>
          </a:p>
          <a:p>
            <a:pPr lvl="0" algn="just"/>
            <a:endParaRPr lang="ar-IQ" sz="3600" dirty="0">
              <a:effectLst/>
            </a:endParaRPr>
          </a:p>
          <a:p>
            <a:pPr lvl="0" algn="just"/>
            <a:endParaRPr lang="en-US" sz="3600" dirty="0">
              <a:effectLst/>
            </a:endParaRPr>
          </a:p>
        </p:txBody>
      </p:sp>
    </p:spTree>
    <p:extLst>
      <p:ext uri="{BB962C8B-B14F-4D97-AF65-F5344CB8AC3E}">
        <p14:creationId xmlns:p14="http://schemas.microsoft.com/office/powerpoint/2010/main" val="20013709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0" y="1556792"/>
            <a:ext cx="9144000" cy="646331"/>
          </a:xfrm>
          <a:prstGeom prst="rect">
            <a:avLst/>
          </a:prstGeom>
        </p:spPr>
        <p:txBody>
          <a:bodyPr wrap="square">
            <a:spAutoFit/>
          </a:bodyPr>
          <a:lstStyle/>
          <a:p>
            <a:pPr algn="just"/>
            <a:r>
              <a:rPr lang="ar-IQ" sz="3600" dirty="0"/>
              <a:t> </a:t>
            </a:r>
            <a:r>
              <a:rPr lang="ar-IQ" sz="3600" dirty="0" smtClean="0"/>
              <a:t>  </a:t>
            </a:r>
            <a:endParaRPr lang="ar-IQ" sz="3600" dirty="0"/>
          </a:p>
        </p:txBody>
      </p:sp>
      <p:sp>
        <p:nvSpPr>
          <p:cNvPr id="2" name="مستطيل 1"/>
          <p:cNvSpPr/>
          <p:nvPr/>
        </p:nvSpPr>
        <p:spPr>
          <a:xfrm>
            <a:off x="395536" y="188641"/>
            <a:ext cx="8748464" cy="6186309"/>
          </a:xfrm>
          <a:prstGeom prst="rect">
            <a:avLst/>
          </a:prstGeom>
        </p:spPr>
        <p:txBody>
          <a:bodyPr wrap="square">
            <a:spAutoFit/>
          </a:bodyPr>
          <a:lstStyle/>
          <a:p>
            <a:pPr lvl="0" algn="just"/>
            <a:r>
              <a:rPr lang="ar-IQ" sz="3600" dirty="0" smtClean="0"/>
              <a:t>    - العلاقات </a:t>
            </a:r>
            <a:r>
              <a:rPr lang="ar-IQ" sz="3600" dirty="0"/>
              <a:t>العدائية بين الدولة الأموية و الدولة البيزنطية (في عهد الخليفة معاوية بن أبي سفيان</a:t>
            </a:r>
            <a:r>
              <a:rPr lang="ar-IQ" sz="3600" dirty="0" smtClean="0"/>
              <a:t>)</a:t>
            </a:r>
          </a:p>
          <a:p>
            <a:pPr lvl="0" algn="just"/>
            <a:endParaRPr lang="ar-IQ" sz="3600" dirty="0">
              <a:effectLst/>
            </a:endParaRPr>
          </a:p>
          <a:p>
            <a:pPr lvl="0" algn="just"/>
            <a:r>
              <a:rPr lang="ar-IQ" sz="3600" dirty="0"/>
              <a:t> </a:t>
            </a:r>
            <a:r>
              <a:rPr lang="ar-IQ" sz="3600" dirty="0" smtClean="0"/>
              <a:t>- الحصار </a:t>
            </a:r>
            <a:r>
              <a:rPr lang="ar-IQ" sz="3600" dirty="0"/>
              <a:t>الأول جاء سنة </a:t>
            </a:r>
            <a:r>
              <a:rPr lang="ar-IQ" sz="3600" b="1" dirty="0"/>
              <a:t>669م  </a:t>
            </a:r>
            <a:r>
              <a:rPr lang="ar-IQ" sz="3600" dirty="0"/>
              <a:t>براً وبحراً لمدينة القسطنطينية وتسبّب بالفشل بفعل حلول فصل الشتاء وانتشار مرض الجدري الذي فتك بجنود المسلمين.</a:t>
            </a:r>
            <a:endParaRPr lang="en-US" sz="3600" dirty="0"/>
          </a:p>
          <a:p>
            <a:pPr algn="just"/>
            <a:r>
              <a:rPr lang="ar-IQ" sz="3600" dirty="0" smtClean="0"/>
              <a:t>- الحصار </a:t>
            </a:r>
            <a:r>
              <a:rPr lang="ar-IQ" sz="3600" dirty="0"/>
              <a:t>الثاني جاء سنة 680م لمدينة القسطنطينية وفشل هو الآخر بسبب استعمال الدولة البيزنطية نار أسموها النار الإغريقية( وهي خليط من النفط والكبريت والقير) والتي أحرقت كثير من المسلمين.</a:t>
            </a:r>
            <a:endParaRPr lang="ar-IQ" sz="3600" dirty="0">
              <a:effectLst/>
            </a:endParaRPr>
          </a:p>
          <a:p>
            <a:pPr lvl="0" algn="just"/>
            <a:endParaRPr lang="en-US" sz="3600" dirty="0">
              <a:effectLst/>
            </a:endParaRPr>
          </a:p>
        </p:txBody>
      </p:sp>
    </p:spTree>
    <p:extLst>
      <p:ext uri="{BB962C8B-B14F-4D97-AF65-F5344CB8AC3E}">
        <p14:creationId xmlns:p14="http://schemas.microsoft.com/office/powerpoint/2010/main" val="27474079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0" y="1556792"/>
            <a:ext cx="9144000" cy="646331"/>
          </a:xfrm>
          <a:prstGeom prst="rect">
            <a:avLst/>
          </a:prstGeom>
        </p:spPr>
        <p:txBody>
          <a:bodyPr wrap="square">
            <a:spAutoFit/>
          </a:bodyPr>
          <a:lstStyle/>
          <a:p>
            <a:pPr algn="just"/>
            <a:r>
              <a:rPr lang="ar-IQ" sz="3600" dirty="0"/>
              <a:t> </a:t>
            </a:r>
            <a:r>
              <a:rPr lang="ar-IQ" sz="3600" dirty="0" smtClean="0"/>
              <a:t>  </a:t>
            </a:r>
            <a:endParaRPr lang="ar-IQ" sz="3600" dirty="0"/>
          </a:p>
        </p:txBody>
      </p:sp>
      <p:sp>
        <p:nvSpPr>
          <p:cNvPr id="2" name="مستطيل 1"/>
          <p:cNvSpPr/>
          <p:nvPr/>
        </p:nvSpPr>
        <p:spPr>
          <a:xfrm>
            <a:off x="395536" y="188641"/>
            <a:ext cx="8748464" cy="3416320"/>
          </a:xfrm>
          <a:prstGeom prst="rect">
            <a:avLst/>
          </a:prstGeom>
        </p:spPr>
        <p:txBody>
          <a:bodyPr wrap="square">
            <a:spAutoFit/>
          </a:bodyPr>
          <a:lstStyle/>
          <a:p>
            <a:pPr lvl="0" algn="just"/>
            <a:r>
              <a:rPr lang="ar-IQ" sz="3600" dirty="0" smtClean="0"/>
              <a:t>    - </a:t>
            </a:r>
            <a:r>
              <a:rPr lang="ar-IQ" sz="3600" dirty="0"/>
              <a:t>العلاقات السلمية بين الدولة الأموية و الدولة البيزنطية (في عهد الخليفة معاوية بن أبي سفيان)</a:t>
            </a:r>
            <a:endParaRPr lang="en-US" sz="3600" dirty="0"/>
          </a:p>
          <a:p>
            <a:pPr lvl="0" algn="just"/>
            <a:endParaRPr lang="en-US" sz="3600" dirty="0"/>
          </a:p>
          <a:p>
            <a:pPr lvl="0" algn="just"/>
            <a:r>
              <a:rPr lang="ar-IQ" sz="3600" dirty="0" smtClean="0"/>
              <a:t>  2- تبادل </a:t>
            </a:r>
            <a:r>
              <a:rPr lang="ar-IQ" sz="3600" dirty="0"/>
              <a:t>الخبرات ، في مجال النهضة </a:t>
            </a:r>
            <a:r>
              <a:rPr lang="ar-IQ" sz="3600" dirty="0" smtClean="0"/>
              <a:t>العمرانية.</a:t>
            </a:r>
          </a:p>
          <a:p>
            <a:pPr lvl="0"/>
            <a:r>
              <a:rPr lang="ar-IQ" sz="3600" dirty="0" smtClean="0"/>
              <a:t>  3- تبادل </a:t>
            </a:r>
            <a:r>
              <a:rPr lang="ar-IQ" sz="3600" dirty="0"/>
              <a:t>الأسرى.</a:t>
            </a:r>
            <a:endParaRPr lang="en-US" sz="3600" dirty="0"/>
          </a:p>
          <a:p>
            <a:r>
              <a:rPr lang="ar-IQ" sz="3600" dirty="0" smtClean="0"/>
              <a:t>   4- تبادل السفراء.</a:t>
            </a:r>
            <a:endParaRPr lang="en-US" sz="3600" dirty="0">
              <a:effectLst/>
            </a:endParaRPr>
          </a:p>
        </p:txBody>
      </p:sp>
    </p:spTree>
    <p:extLst>
      <p:ext uri="{BB962C8B-B14F-4D97-AF65-F5344CB8AC3E}">
        <p14:creationId xmlns:p14="http://schemas.microsoft.com/office/powerpoint/2010/main" val="647030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76672"/>
            <a:ext cx="9144000" cy="6186309"/>
          </a:xfrm>
          <a:prstGeom prst="rect">
            <a:avLst/>
          </a:prstGeom>
        </p:spPr>
        <p:txBody>
          <a:bodyPr wrap="square">
            <a:spAutoFit/>
          </a:bodyPr>
          <a:lstStyle/>
          <a:p>
            <a:pPr marL="571500" lvl="0" indent="-571500" algn="just">
              <a:buFontTx/>
              <a:buChar char="-"/>
            </a:pPr>
            <a:r>
              <a:rPr lang="ar-IQ" sz="3600" dirty="0" smtClean="0"/>
              <a:t>التاريخ </a:t>
            </a:r>
            <a:r>
              <a:rPr lang="ar-IQ" sz="3600" dirty="0"/>
              <a:t>يهتم بتتبع جميع السلوكيات والنشاطات والتفاعلات التي حدثت بين مختلف المجتمعات( علاقات دولية) ، والتعرف على مختلف التأثيرات وردود الفعل التي تتركها على اوضاع المجتمع الدولي</a:t>
            </a:r>
            <a:r>
              <a:rPr lang="ar-IQ" sz="3600" dirty="0" smtClean="0"/>
              <a:t>.</a:t>
            </a:r>
          </a:p>
          <a:p>
            <a:pPr lvl="0" algn="just"/>
            <a:endParaRPr lang="en-US" sz="3600" dirty="0"/>
          </a:p>
          <a:p>
            <a:pPr marL="571500" lvl="0" indent="-571500" algn="just">
              <a:buFontTx/>
              <a:buChar char="-"/>
            </a:pPr>
            <a:r>
              <a:rPr lang="ar-IQ" sz="3600" dirty="0" smtClean="0"/>
              <a:t>التاريخ </a:t>
            </a:r>
            <a:r>
              <a:rPr lang="ar-IQ" sz="3600" dirty="0"/>
              <a:t>يقدم خدمة كمعمل للتجريب واختبار العلاقة بين الأسباب والنتائج في السياسة الدولية على أساس أن لكل موقف دولي طبيعته المتميزة ، وأن مواقف السياسة الدولية لا تتكرر على نفس النحو</a:t>
            </a:r>
            <a:r>
              <a:rPr lang="ar-IQ" sz="3600" dirty="0" smtClean="0"/>
              <a:t>.</a:t>
            </a:r>
          </a:p>
          <a:p>
            <a:pPr marL="571500" lvl="0" indent="-571500" algn="just">
              <a:buFontTx/>
              <a:buChar char="-"/>
            </a:pPr>
            <a:r>
              <a:rPr lang="ar-IQ" sz="3600" dirty="0"/>
              <a:t>الاحداث التاريخية مصدر لوضع نظريات حديثة في العلاقات </a:t>
            </a:r>
            <a:r>
              <a:rPr lang="ar-IQ" sz="3600" dirty="0" smtClean="0"/>
              <a:t>الدولية.</a:t>
            </a:r>
            <a:endParaRPr lang="en-US" sz="3600" dirty="0"/>
          </a:p>
        </p:txBody>
      </p:sp>
    </p:spTree>
    <p:extLst>
      <p:ext uri="{BB962C8B-B14F-4D97-AF65-F5344CB8AC3E}">
        <p14:creationId xmlns:p14="http://schemas.microsoft.com/office/powerpoint/2010/main" val="376153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0" y="1556792"/>
            <a:ext cx="9144000" cy="646331"/>
          </a:xfrm>
          <a:prstGeom prst="rect">
            <a:avLst/>
          </a:prstGeom>
        </p:spPr>
        <p:txBody>
          <a:bodyPr wrap="square">
            <a:spAutoFit/>
          </a:bodyPr>
          <a:lstStyle/>
          <a:p>
            <a:pPr algn="just"/>
            <a:r>
              <a:rPr lang="ar-IQ" sz="3600" dirty="0"/>
              <a:t> </a:t>
            </a:r>
            <a:r>
              <a:rPr lang="ar-IQ" sz="3600" dirty="0" smtClean="0"/>
              <a:t>  </a:t>
            </a:r>
            <a:endParaRPr lang="ar-IQ" sz="3600" dirty="0"/>
          </a:p>
        </p:txBody>
      </p:sp>
      <p:sp>
        <p:nvSpPr>
          <p:cNvPr id="2" name="مستطيل 1"/>
          <p:cNvSpPr/>
          <p:nvPr/>
        </p:nvSpPr>
        <p:spPr>
          <a:xfrm>
            <a:off x="395536" y="188641"/>
            <a:ext cx="8748464" cy="6740307"/>
          </a:xfrm>
          <a:prstGeom prst="rect">
            <a:avLst/>
          </a:prstGeom>
        </p:spPr>
        <p:txBody>
          <a:bodyPr wrap="square">
            <a:spAutoFit/>
          </a:bodyPr>
          <a:lstStyle/>
          <a:p>
            <a:pPr lvl="0" algn="just"/>
            <a:r>
              <a:rPr lang="ar-IQ" sz="3600" dirty="0" smtClean="0"/>
              <a:t>   - الفتوحات </a:t>
            </a:r>
            <a:r>
              <a:rPr lang="ar-IQ" sz="3600" dirty="0"/>
              <a:t>الاسلامية في شمال أفريقيا( في عهد الخليفة معاوية</a:t>
            </a:r>
            <a:r>
              <a:rPr lang="ar-IQ" sz="3600" dirty="0" smtClean="0"/>
              <a:t>).</a:t>
            </a:r>
          </a:p>
          <a:p>
            <a:pPr lvl="0" algn="just"/>
            <a:r>
              <a:rPr lang="ar-IQ" sz="3600" dirty="0" smtClean="0"/>
              <a:t>    س) كانت </a:t>
            </a:r>
            <a:r>
              <a:rPr lang="ar-IQ" sz="3600" dirty="0"/>
              <a:t>جبهة الشمال الأفريقي أُولى اهتمامات الخليفة معاوية لأسباب </a:t>
            </a:r>
            <a:r>
              <a:rPr lang="ar-IQ" sz="3600" dirty="0" smtClean="0"/>
              <a:t>عديدة؟</a:t>
            </a:r>
          </a:p>
          <a:p>
            <a:pPr lvl="0" algn="just"/>
            <a:r>
              <a:rPr lang="ar-IQ" sz="3600" dirty="0" smtClean="0"/>
              <a:t>  1- قربها </a:t>
            </a:r>
            <a:r>
              <a:rPr lang="ar-IQ" sz="3600" dirty="0"/>
              <a:t>من حدود مصر (الإسلامية) من جهة الجبهة الغربية.</a:t>
            </a:r>
            <a:endParaRPr lang="en-US" sz="3600" dirty="0"/>
          </a:p>
          <a:p>
            <a:pPr lvl="0" algn="just"/>
            <a:r>
              <a:rPr lang="ar-IQ" sz="3600" dirty="0" smtClean="0"/>
              <a:t>    2-خضوعها </a:t>
            </a:r>
            <a:r>
              <a:rPr lang="ar-IQ" sz="3600" dirty="0"/>
              <a:t>لنفوذ الدولة البيزنطية ،العدو الأول </a:t>
            </a:r>
            <a:r>
              <a:rPr lang="ar-IQ" sz="3600" dirty="0" smtClean="0"/>
              <a:t>للإسلام.</a:t>
            </a:r>
            <a:endParaRPr lang="en-US" sz="3600" dirty="0"/>
          </a:p>
          <a:p>
            <a:pPr lvl="0" algn="just"/>
            <a:r>
              <a:rPr lang="ar-IQ" sz="3600" dirty="0" smtClean="0"/>
              <a:t>    3- لغرض </a:t>
            </a:r>
            <a:r>
              <a:rPr lang="ar-IQ" sz="3600" dirty="0"/>
              <a:t>تطويق الدولة البيزنطية من جهة الجنوب بحراً(من شواطئ شمال أفريقيا)التي كانت تعتبرها الدولة البيزنطية جزءاً من أملاكها.</a:t>
            </a:r>
            <a:endParaRPr lang="en-US" sz="3600" dirty="0"/>
          </a:p>
          <a:p>
            <a:pPr lvl="0" algn="just"/>
            <a:endParaRPr lang="en-US" sz="3600" dirty="0">
              <a:effectLst/>
            </a:endParaRPr>
          </a:p>
        </p:txBody>
      </p:sp>
    </p:spTree>
    <p:extLst>
      <p:ext uri="{BB962C8B-B14F-4D97-AF65-F5344CB8AC3E}">
        <p14:creationId xmlns:p14="http://schemas.microsoft.com/office/powerpoint/2010/main" val="36021763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2780928"/>
            <a:ext cx="7229864" cy="1200329"/>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7200" b="1" i="1" spc="50" dirty="0">
                <a:ln w="11430"/>
                <a:effectLst>
                  <a:outerShdw blurRad="76200" dist="50800" dir="5400000" algn="tl" rotWithShape="0">
                    <a:srgbClr val="000000">
                      <a:alpha val="65000"/>
                    </a:srgbClr>
                  </a:outerShdw>
                </a:effectLst>
              </a:rPr>
              <a:t>شكراً لحسن اصغائكم...</a:t>
            </a:r>
            <a:endParaRPr lang="en-US" sz="7200" b="1" spc="50" dirty="0">
              <a:ln w="11430"/>
              <a:effectLst>
                <a:outerShdw blurRad="76200" dist="50800" dir="5400000" algn="tl" rotWithShape="0">
                  <a:srgbClr val="000000">
                    <a:alpha val="65000"/>
                  </a:srgbClr>
                </a:outerShdw>
              </a:effectLst>
            </a:endParaRPr>
          </a:p>
        </p:txBody>
      </p:sp>
      <p:sp>
        <p:nvSpPr>
          <p:cNvPr id="3" name="شكل بيضاوي 2"/>
          <p:cNvSpPr/>
          <p:nvPr/>
        </p:nvSpPr>
        <p:spPr>
          <a:xfrm>
            <a:off x="467544" y="1916832"/>
            <a:ext cx="8391266" cy="3201240"/>
          </a:xfrm>
          <a:prstGeom prst="ellipse">
            <a:avLst/>
          </a:prstGeom>
          <a:noFill/>
          <a:ln w="76200">
            <a:solidFill>
              <a:srgbClr val="FF00FF"/>
            </a:solidFill>
          </a:ln>
        </p:spPr>
        <p:style>
          <a:lnRef idx="0">
            <a:schemeClr val="accent3"/>
          </a:lnRef>
          <a:fillRef idx="3">
            <a:schemeClr val="accent3"/>
          </a:fillRef>
          <a:effectRef idx="3">
            <a:schemeClr val="accent3"/>
          </a:effectRef>
          <a:fontRef idx="minor">
            <a:schemeClr val="lt1"/>
          </a:fontRef>
        </p:style>
        <p:txBody>
          <a:bodyPr rtlCol="1" anchor="ctr"/>
          <a:lstStyle/>
          <a:p>
            <a:pPr algn="ctr"/>
            <a:endParaRPr lang="ar-IQ" dirty="0"/>
          </a:p>
        </p:txBody>
      </p:sp>
    </p:spTree>
    <p:extLst>
      <p:ext uri="{BB962C8B-B14F-4D97-AF65-F5344CB8AC3E}">
        <p14:creationId xmlns:p14="http://schemas.microsoft.com/office/powerpoint/2010/main" val="355153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55380"/>
            <a:ext cx="8892480" cy="7294305"/>
          </a:xfrm>
          <a:prstGeom prst="rect">
            <a:avLst/>
          </a:prstGeom>
        </p:spPr>
        <p:txBody>
          <a:bodyPr wrap="square">
            <a:spAutoFit/>
          </a:bodyPr>
          <a:lstStyle/>
          <a:p>
            <a:pPr lvl="0"/>
            <a:r>
              <a:rPr lang="ar-IQ" sz="3600" b="1" dirty="0"/>
              <a:t>أمًا الحديث عن العلاقات الدولية ونشأتها: </a:t>
            </a:r>
            <a:endParaRPr lang="ar-IQ" sz="3600" b="1" dirty="0" smtClean="0"/>
          </a:p>
          <a:p>
            <a:pPr lvl="0"/>
            <a:endParaRPr lang="en-US" sz="3600" b="1" i="1" dirty="0"/>
          </a:p>
          <a:p>
            <a:pPr algn="just"/>
            <a:r>
              <a:rPr lang="ar-IQ" sz="3600" dirty="0"/>
              <a:t>    </a:t>
            </a:r>
            <a:r>
              <a:rPr lang="ar-IQ" sz="3600" dirty="0" smtClean="0"/>
              <a:t>يُعرّف د. سعد حقي توفيق العلاقات الدولية : بانها ظاهرة واسعة من المبادلات المتداخلة التي تجري عبر الحدود الوطنية. العلاقات الدولية ظاهرة وحدث متكرر أما ان لم تتكرر الظاهرة فتبقى حدث.</a:t>
            </a:r>
          </a:p>
          <a:p>
            <a:pPr algn="just"/>
            <a:endParaRPr lang="ar-IQ" sz="3600" dirty="0"/>
          </a:p>
          <a:p>
            <a:pPr algn="just"/>
            <a:r>
              <a:rPr lang="ar-IQ" sz="3600" dirty="0" smtClean="0"/>
              <a:t>      نشأت </a:t>
            </a:r>
            <a:r>
              <a:rPr lang="ar-IQ" sz="3600" dirty="0"/>
              <a:t>العلاقات الدولية على أساس فكرة الحرب ، وكيف يمكن للعالم أن يدرأ خطر وقوع الحرب؟ وكيف يمكن أن نحل فكرة السلم محل الحرب؟</a:t>
            </a:r>
            <a:endParaRPr lang="en-US" sz="3600" dirty="0"/>
          </a:p>
          <a:p>
            <a:pPr algn="just"/>
            <a:r>
              <a:rPr lang="ar-IQ" sz="3600" dirty="0"/>
              <a:t>هذه الثنائية( الحرب والسلم) هي الاساس المنشئ لعلم العلاقات الدولية .</a:t>
            </a:r>
            <a:endParaRPr lang="en-US" sz="3600" dirty="0"/>
          </a:p>
          <a:p>
            <a:r>
              <a:rPr lang="ar-IQ" sz="3600" dirty="0"/>
              <a:t>          </a:t>
            </a:r>
            <a:endParaRPr lang="en-US" sz="3600" dirty="0"/>
          </a:p>
        </p:txBody>
      </p:sp>
    </p:spTree>
    <p:extLst>
      <p:ext uri="{BB962C8B-B14F-4D97-AF65-F5344CB8AC3E}">
        <p14:creationId xmlns:p14="http://schemas.microsoft.com/office/powerpoint/2010/main" val="371732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22229" cy="4524315"/>
          </a:xfrm>
          <a:prstGeom prst="rect">
            <a:avLst/>
          </a:prstGeom>
        </p:spPr>
        <p:txBody>
          <a:bodyPr wrap="square">
            <a:spAutoFit/>
          </a:bodyPr>
          <a:lstStyle/>
          <a:p>
            <a:pPr algn="just"/>
            <a:r>
              <a:rPr lang="ar-IQ" sz="3600" dirty="0" smtClean="0"/>
              <a:t>    أذ </a:t>
            </a:r>
            <a:r>
              <a:rPr lang="ar-IQ" sz="3600" dirty="0" err="1"/>
              <a:t>أفتتحت</a:t>
            </a:r>
            <a:r>
              <a:rPr lang="ar-IQ" sz="3600" dirty="0"/>
              <a:t> </a:t>
            </a:r>
            <a:r>
              <a:rPr lang="ar-SA" sz="3600" dirty="0"/>
              <a:t>ديباجة ميثاق الأمم المتحدة الذي وُقع عليه في مدينة سان فرانسيسكو عام1945</a:t>
            </a:r>
            <a:r>
              <a:rPr lang="en-US" sz="3600" dirty="0"/>
              <a:t>"</a:t>
            </a:r>
            <a:r>
              <a:rPr lang="ar-SA" sz="3600" dirty="0"/>
              <a:t>نحن شعوب الأمم المتحدة وقد آلينا على أنفسنا أن ننقذ الأجيال المقبلة من ويلات </a:t>
            </a:r>
            <a:r>
              <a:rPr lang="ar-SA" sz="3600" u="sng" dirty="0"/>
              <a:t>الحرب</a:t>
            </a:r>
            <a:r>
              <a:rPr lang="ar-SA" sz="3600" dirty="0"/>
              <a:t> التي في خلال جيل واحد جلبت على الإنسانية مرتين أحزاناً يعجز عنها الوصف</a:t>
            </a:r>
            <a:r>
              <a:rPr lang="en-US" sz="3600" dirty="0"/>
              <a:t>"</a:t>
            </a:r>
            <a:r>
              <a:rPr lang="ar-IQ" sz="3600" dirty="0" smtClean="0"/>
              <a:t>.</a:t>
            </a:r>
          </a:p>
          <a:p>
            <a:pPr algn="just"/>
            <a:endParaRPr lang="ar-IQ" sz="3600" dirty="0"/>
          </a:p>
          <a:p>
            <a:pPr algn="just"/>
            <a:r>
              <a:rPr lang="ar-IQ" sz="3600" dirty="0" smtClean="0"/>
              <a:t>    بمعنى </a:t>
            </a:r>
            <a:r>
              <a:rPr lang="ar-IQ" sz="3600" dirty="0"/>
              <a:t>أن </a:t>
            </a:r>
            <a:r>
              <a:rPr lang="ar-IQ" sz="3600" u="sng" dirty="0"/>
              <a:t>الحرب</a:t>
            </a:r>
            <a:r>
              <a:rPr lang="ar-IQ" sz="3600" dirty="0"/>
              <a:t> هو السبب الأول المنشأ للحديث عن العلاقات الدولية باتجاه تقوية السلم ودرء الحرب.</a:t>
            </a:r>
            <a:endParaRPr lang="en-US" sz="3600" dirty="0"/>
          </a:p>
        </p:txBody>
      </p:sp>
    </p:spTree>
    <p:extLst>
      <p:ext uri="{BB962C8B-B14F-4D97-AF65-F5344CB8AC3E}">
        <p14:creationId xmlns:p14="http://schemas.microsoft.com/office/powerpoint/2010/main" val="2819241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22229" cy="6740307"/>
          </a:xfrm>
          <a:prstGeom prst="rect">
            <a:avLst/>
          </a:prstGeom>
        </p:spPr>
        <p:txBody>
          <a:bodyPr wrap="square">
            <a:spAutoFit/>
          </a:bodyPr>
          <a:lstStyle/>
          <a:p>
            <a:pPr marL="571500" lvl="0" indent="-571500" algn="just">
              <a:buFont typeface="Wingdings" panose="05000000000000000000" pitchFamily="2" charset="2"/>
              <a:buChar char="v"/>
            </a:pPr>
            <a:r>
              <a:rPr lang="ar-IQ" sz="3600" dirty="0" smtClean="0"/>
              <a:t>    التقسيم </a:t>
            </a:r>
            <a:r>
              <a:rPr lang="ar-IQ" sz="3600" dirty="0"/>
              <a:t>الاكثر شيوعا للتاريخ الانساني في الوقت الحاضر هو الذي تم تقسيمه الى مراحل تاريخية اربع </a:t>
            </a:r>
            <a:r>
              <a:rPr lang="ar-IQ" sz="3600" dirty="0" smtClean="0"/>
              <a:t>وهي :</a:t>
            </a:r>
          </a:p>
          <a:p>
            <a:pPr lvl="0"/>
            <a:r>
              <a:rPr lang="ar-IQ" sz="3600" dirty="0" smtClean="0"/>
              <a:t>1- انتهاء </a:t>
            </a:r>
            <a:r>
              <a:rPr lang="ar-IQ" sz="3600" dirty="0"/>
              <a:t>التاريخ القديم وبداية التاريخ الوسيط : </a:t>
            </a:r>
            <a:endParaRPr lang="en-US" sz="3600" dirty="0"/>
          </a:p>
          <a:p>
            <a:pPr algn="just"/>
            <a:r>
              <a:rPr lang="ar-IQ" sz="3600" dirty="0"/>
              <a:t>ينتهي تاريخ العصر القديم بسقوط روما (عام 410م من قبل الملك </a:t>
            </a:r>
            <a:r>
              <a:rPr lang="ar-IQ" sz="3600" dirty="0" err="1"/>
              <a:t>ألاريك</a:t>
            </a:r>
            <a:r>
              <a:rPr lang="ar-IQ" sz="3600" dirty="0"/>
              <a:t> قائد </a:t>
            </a:r>
            <a:r>
              <a:rPr lang="ar-IQ" sz="3600" dirty="0" err="1"/>
              <a:t>القوطيين</a:t>
            </a:r>
            <a:r>
              <a:rPr lang="ar-IQ" sz="3600" dirty="0"/>
              <a:t> الغربيين</a:t>
            </a:r>
            <a:r>
              <a:rPr lang="ar-IQ" sz="3600" dirty="0" smtClean="0"/>
              <a:t>)</a:t>
            </a:r>
            <a:r>
              <a:rPr lang="ar-IQ" sz="3600" dirty="0"/>
              <a:t> أو انهيار الإمبراطورية الرومانية (سقوطها على يد القائد الجرماني </a:t>
            </a:r>
            <a:r>
              <a:rPr lang="ar-IQ" sz="3600" dirty="0" err="1"/>
              <a:t>ادوكر</a:t>
            </a:r>
            <a:r>
              <a:rPr lang="ar-IQ" sz="3600" dirty="0"/>
              <a:t>) في عام (476 م</a:t>
            </a:r>
            <a:r>
              <a:rPr lang="ar-IQ" sz="3600" dirty="0" smtClean="0"/>
              <a:t>).</a:t>
            </a:r>
          </a:p>
          <a:p>
            <a:pPr algn="just"/>
            <a:r>
              <a:rPr lang="ar-IQ" sz="3600" dirty="0" smtClean="0"/>
              <a:t>2- التاريخ الوسيط:</a:t>
            </a:r>
          </a:p>
          <a:p>
            <a:pPr algn="just"/>
            <a:r>
              <a:rPr lang="ar-IQ" sz="3600" dirty="0" smtClean="0"/>
              <a:t>يبدأ بسقوط روما أو انهيار </a:t>
            </a:r>
            <a:r>
              <a:rPr lang="ar-IQ" sz="3600" dirty="0"/>
              <a:t>الإمبراطورية </a:t>
            </a:r>
            <a:r>
              <a:rPr lang="ar-IQ" sz="3600" dirty="0" smtClean="0"/>
              <a:t>الرومانية، وينتهي بسقوط </a:t>
            </a:r>
            <a:r>
              <a:rPr lang="ar-IQ" sz="3600" dirty="0"/>
              <a:t>القسطنطينية عام( 1453م</a:t>
            </a:r>
            <a:r>
              <a:rPr lang="ar-IQ" sz="3600" dirty="0" smtClean="0"/>
              <a:t>). </a:t>
            </a:r>
          </a:p>
          <a:p>
            <a:pPr algn="just"/>
            <a:endParaRPr lang="en-US" sz="3600" dirty="0"/>
          </a:p>
        </p:txBody>
      </p:sp>
    </p:spTree>
    <p:extLst>
      <p:ext uri="{BB962C8B-B14F-4D97-AF65-F5344CB8AC3E}">
        <p14:creationId xmlns:p14="http://schemas.microsoft.com/office/powerpoint/2010/main" val="448847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22229" cy="6186309"/>
          </a:xfrm>
          <a:prstGeom prst="rect">
            <a:avLst/>
          </a:prstGeom>
        </p:spPr>
        <p:txBody>
          <a:bodyPr wrap="square">
            <a:spAutoFit/>
          </a:bodyPr>
          <a:lstStyle/>
          <a:p>
            <a:pPr lvl="0" algn="just"/>
            <a:r>
              <a:rPr lang="ar-IQ" sz="3600" dirty="0"/>
              <a:t>3</a:t>
            </a:r>
            <a:r>
              <a:rPr lang="ar-IQ" sz="3600" dirty="0" smtClean="0"/>
              <a:t>- التاريخ الحديث:</a:t>
            </a:r>
            <a:r>
              <a:rPr lang="ar-IQ" sz="3600" dirty="0"/>
              <a:t> هناك فريق يرى أن العصر الحديث يبدأ بسقوط القسطنطينية عام( 1453م) ، في حين يرى فريق اخر ان اكتشاف كولومبس للقارة الأمريكية عام (1492م) بداية للتاريخ المعاصر، وهناك فريق اخر يعتبر عام خروج المصلح الديني مارتن لوثر عام (1517م)على الكنيسة الكاثوليكية بداية للتاريخ المعاصر</a:t>
            </a:r>
            <a:r>
              <a:rPr lang="ar-IQ" sz="3600" dirty="0" smtClean="0"/>
              <a:t>.</a:t>
            </a:r>
          </a:p>
          <a:p>
            <a:pPr algn="just"/>
            <a:r>
              <a:rPr lang="ar-IQ" sz="3600" dirty="0" smtClean="0"/>
              <a:t>4- </a:t>
            </a:r>
            <a:r>
              <a:rPr lang="ar-IQ" sz="3600" dirty="0"/>
              <a:t>التاريخ المعاصر أو الحاضر</a:t>
            </a:r>
            <a:r>
              <a:rPr lang="ar-IQ" sz="3600" dirty="0" smtClean="0"/>
              <a:t>:</a:t>
            </a:r>
            <a:r>
              <a:rPr lang="en-US" sz="3600" b="1" dirty="0"/>
              <a:t> </a:t>
            </a:r>
            <a:r>
              <a:rPr lang="ar-IQ" sz="3600" dirty="0"/>
              <a:t>يكاد يتفق المؤرخون جميعا على ان نهاية الحرب العالمية الاولى عام (1918م) هو بداية العصر الحديث والمعاصر .</a:t>
            </a:r>
            <a:endParaRPr lang="en-US" sz="3600" dirty="0"/>
          </a:p>
          <a:p>
            <a:pPr algn="just"/>
            <a:endParaRPr lang="en-US" sz="3600" dirty="0"/>
          </a:p>
          <a:p>
            <a:pPr lvl="0" algn="just"/>
            <a:endParaRPr lang="en-US" sz="3600" dirty="0"/>
          </a:p>
        </p:txBody>
      </p:sp>
    </p:spTree>
    <p:extLst>
      <p:ext uri="{BB962C8B-B14F-4D97-AF65-F5344CB8AC3E}">
        <p14:creationId xmlns:p14="http://schemas.microsoft.com/office/powerpoint/2010/main" val="1443767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22229" cy="7171194"/>
          </a:xfrm>
          <a:prstGeom prst="rect">
            <a:avLst/>
          </a:prstGeom>
        </p:spPr>
        <p:txBody>
          <a:bodyPr wrap="square">
            <a:spAutoFit/>
          </a:bodyPr>
          <a:lstStyle/>
          <a:p>
            <a:r>
              <a:rPr lang="ar-IQ" sz="3600" b="1" dirty="0"/>
              <a:t>الفصل الأول: العلاقات الدولية في </a:t>
            </a:r>
            <a:r>
              <a:rPr lang="ar-IQ" sz="3600" b="1" dirty="0" smtClean="0"/>
              <a:t>الإسلام</a:t>
            </a:r>
          </a:p>
          <a:p>
            <a:endParaRPr lang="ar-IQ" sz="3600" b="1" dirty="0"/>
          </a:p>
          <a:p>
            <a:pPr algn="just"/>
            <a:r>
              <a:rPr lang="ar-IQ" sz="3600" b="1" dirty="0" smtClean="0"/>
              <a:t>     </a:t>
            </a:r>
            <a:r>
              <a:rPr lang="ar-IQ" sz="3600" dirty="0" smtClean="0"/>
              <a:t>العلاقات </a:t>
            </a:r>
            <a:r>
              <a:rPr lang="ar-IQ" sz="3600" dirty="0"/>
              <a:t>الدولية قديمة قدم التاريخ الانساني نظراً لحاجة الجماعات البشرية وعدم قدرتها على العيش بمفردها بعيدا عن الاتصال والتعارف مع بعضها البعض الاخر</a:t>
            </a:r>
            <a:r>
              <a:rPr lang="ar-IQ" sz="3600" dirty="0" smtClean="0"/>
              <a:t>.</a:t>
            </a:r>
          </a:p>
          <a:p>
            <a:pPr algn="just"/>
            <a:r>
              <a:rPr lang="ar-IQ" sz="3600" dirty="0" smtClean="0"/>
              <a:t>      ففي </a:t>
            </a:r>
            <a:r>
              <a:rPr lang="ar-IQ" sz="3600" dirty="0"/>
              <a:t>أوائل القرن السابع الميلادي ( سنة 622م) وضع الاسلام نظامه في العلاقات الدولية الذي يقوم على </a:t>
            </a:r>
            <a:r>
              <a:rPr lang="ar-IQ" sz="3600" u="sng" dirty="0"/>
              <a:t>مجموعة أسس هي </a:t>
            </a:r>
            <a:r>
              <a:rPr lang="ar-IQ" sz="3600" u="sng" dirty="0" smtClean="0"/>
              <a:t>:</a:t>
            </a:r>
          </a:p>
          <a:p>
            <a:pPr lvl="0" algn="just"/>
            <a:r>
              <a:rPr lang="ar-IQ" sz="3600" dirty="0" smtClean="0"/>
              <a:t>1- </a:t>
            </a:r>
            <a:r>
              <a:rPr lang="ar-IQ" sz="3200" dirty="0"/>
              <a:t>الكرامة الانسانية. فالشريعة الاسلامية سبقت غيرها من التشريعات الوضعية والقوانين الدولية في حفظ كرامة الانسان وحقوقه بغض النظر عن لونه أو جنسه أو معتقده ، وعدم تجويع أو قتل الأسرى.</a:t>
            </a:r>
            <a:endParaRPr lang="en-US" sz="3200" dirty="0"/>
          </a:p>
          <a:p>
            <a:pPr algn="just"/>
            <a:endParaRPr lang="en-US" sz="3600" dirty="0"/>
          </a:p>
          <a:p>
            <a:pPr algn="just"/>
            <a:endParaRPr lang="en-US" sz="3600" dirty="0"/>
          </a:p>
        </p:txBody>
      </p:sp>
    </p:spTree>
    <p:extLst>
      <p:ext uri="{BB962C8B-B14F-4D97-AF65-F5344CB8AC3E}">
        <p14:creationId xmlns:p14="http://schemas.microsoft.com/office/powerpoint/2010/main" val="3285122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TotalTime>
  <Words>2785</Words>
  <Application>Microsoft Office PowerPoint</Application>
  <PresentationFormat>عرض على الشاشة (3:4)‏</PresentationFormat>
  <Paragraphs>225</Paragraphs>
  <Slides>41</Slides>
  <Notes>1</Notes>
  <HiddenSlides>0</HiddenSlides>
  <MMClips>0</MMClips>
  <ScaleCrop>false</ScaleCrop>
  <HeadingPairs>
    <vt:vector size="4" baseType="variant">
      <vt:variant>
        <vt:lpstr>نسق</vt:lpstr>
      </vt:variant>
      <vt:variant>
        <vt:i4>1</vt:i4>
      </vt:variant>
      <vt:variant>
        <vt:lpstr>عناوين الشرائح</vt:lpstr>
      </vt:variant>
      <vt:variant>
        <vt:i4>41</vt:i4>
      </vt:variant>
    </vt:vector>
  </HeadingPairs>
  <TitlesOfParts>
    <vt:vector size="42" baseType="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Dr.Huda</dc:creator>
  <cp:lastModifiedBy>Windows User</cp:lastModifiedBy>
  <cp:revision>153</cp:revision>
  <dcterms:created xsi:type="dcterms:W3CDTF">2020-01-13T06:20:05Z</dcterms:created>
  <dcterms:modified xsi:type="dcterms:W3CDTF">2021-10-13T04:42:30Z</dcterms:modified>
</cp:coreProperties>
</file>