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FADD0-08AE-458B-8972-1499B59F3CC2}" type="datetimeFigureOut">
              <a:rPr lang="en-GB" smtClean="0"/>
              <a:t>21/04/2020</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DD0A48-4916-4E6F-93EA-E753731D8BDF}" type="slidenum">
              <a:rPr lang="en-GB" smtClean="0"/>
              <a:t>‹#›</a:t>
            </a:fld>
            <a:endParaRPr lang="en-GB"/>
          </a:p>
        </p:txBody>
      </p:sp>
    </p:spTree>
    <p:extLst>
      <p:ext uri="{BB962C8B-B14F-4D97-AF65-F5344CB8AC3E}">
        <p14:creationId xmlns:p14="http://schemas.microsoft.com/office/powerpoint/2010/main" val="167634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ED2E33C6-4AD9-4D23-B97A-BFFE4D27E91F}" type="datetime1">
              <a:rPr lang="ar-SA" smtClean="0"/>
              <a:t>28/08/1441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0B729-CD54-4FE0-8A4D-49920B579F24}" type="datetime1">
              <a:rPr lang="ar-SA" smtClean="0"/>
              <a:t>28/08/1441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FE89646-13B7-439F-97D7-1D911EA6A880}" type="datetime1">
              <a:rPr lang="ar-SA" smtClean="0"/>
              <a:t>28/08/1441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D481837-7E06-447C-AD28-27BF5728D9FD}" type="datetime1">
              <a:rPr lang="ar-SA" smtClean="0"/>
              <a:t>28/08/1441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C7E3A45-3281-46CA-9F11-1B0C542E7333}" type="datetime1">
              <a:rPr lang="ar-SA" smtClean="0"/>
              <a:t>28/08/1441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3234676-2269-4925-A873-555E732E1564}" type="datetime1">
              <a:rPr lang="ar-SA" smtClean="0"/>
              <a:t>28/08/1441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B930AEE-B28B-4F1D-958E-B3411376C86E}" type="datetime1">
              <a:rPr lang="ar-SA" smtClean="0"/>
              <a:t>28/08/1441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BB8D0B2E-DE8F-4265-868F-0019FDD8E490}" type="datetime1">
              <a:rPr lang="ar-SA" smtClean="0"/>
              <a:t>28/08/1441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97C33FBA-8292-4F83-AAC9-DAAD19840A4C}" type="datetime1">
              <a:rPr lang="ar-SA" smtClean="0"/>
              <a:t>28/08/1441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A0506F45-BAE3-4AC5-AA99-244D918FE6DB}" type="datetime1">
              <a:rPr lang="ar-SA" smtClean="0"/>
              <a:t>28/08/1441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D5CF0DB-01E4-4BEA-9B83-816569AFB289}" type="datetime1">
              <a:rPr lang="ar-SA" smtClean="0"/>
              <a:t>28/08/1441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0EFC5C-CE91-41B5-A82B-F8207470DC58}" type="datetime1">
              <a:rPr lang="ar-SA" smtClean="0"/>
              <a:t>28/08/1441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nSpc>
                <a:spcPct val="115000"/>
              </a:lnSpc>
              <a:spcAft>
                <a:spcPts val="1000"/>
              </a:spcAft>
            </a:pPr>
            <a:r>
              <a:rPr lang="ar-SA" dirty="0" smtClean="0">
                <a:solidFill>
                  <a:srgbClr val="464646"/>
                </a:solidFill>
                <a:ea typeface="Calibri"/>
                <a:cs typeface="Arial"/>
              </a:rPr>
              <a:t>)</a:t>
            </a:r>
            <a:r>
              <a:rPr lang="en-GB" dirty="0" smtClean="0">
                <a:solidFill>
                  <a:srgbClr val="464646"/>
                </a:solidFill>
                <a:ea typeface="Calibri"/>
                <a:cs typeface="Arial"/>
              </a:rPr>
              <a:t>IMF </a:t>
            </a:r>
            <a:r>
              <a:rPr lang="ar-SA" b="1" dirty="0" smtClean="0">
                <a:ea typeface="Calibri"/>
                <a:cs typeface="Arial"/>
              </a:rPr>
              <a:t>صندوق </a:t>
            </a:r>
            <a:r>
              <a:rPr lang="ar-SA" b="1" dirty="0">
                <a:ea typeface="Calibri"/>
                <a:cs typeface="Arial"/>
              </a:rPr>
              <a:t>النقد الدولي </a:t>
            </a:r>
            <a:r>
              <a:rPr lang="ar-SA" b="1" dirty="0" smtClean="0">
                <a:ea typeface="Calibri"/>
                <a:cs typeface="Arial"/>
              </a:rPr>
              <a:t>(</a:t>
            </a:r>
            <a:r>
              <a:rPr lang="en-GB" sz="3600" dirty="0">
                <a:ea typeface="Calibri"/>
                <a:cs typeface="Arial"/>
              </a:rPr>
              <a:t/>
            </a:r>
            <a:br>
              <a:rPr lang="en-GB" sz="3600" dirty="0">
                <a:ea typeface="Calibri"/>
                <a:cs typeface="Arial"/>
              </a:rPr>
            </a:br>
            <a:endParaRPr lang="en-GB" dirty="0"/>
          </a:p>
        </p:txBody>
      </p:sp>
      <p:sp>
        <p:nvSpPr>
          <p:cNvPr id="3" name="عنوان فرعي 2"/>
          <p:cNvSpPr>
            <a:spLocks noGrp="1"/>
          </p:cNvSpPr>
          <p:nvPr>
            <p:ph type="subTitle" idx="1"/>
          </p:nvPr>
        </p:nvSpPr>
        <p:spPr/>
        <p:txBody>
          <a:bodyPr>
            <a:normAutofit fontScale="92500" lnSpcReduction="20000"/>
          </a:bodyPr>
          <a:lstStyle/>
          <a:p>
            <a:pPr algn="ctr"/>
            <a:r>
              <a:rPr lang="ar-SA" b="1" dirty="0" err="1" smtClean="0"/>
              <a:t>أ.م.د.حازم</a:t>
            </a:r>
            <a:r>
              <a:rPr lang="ar-SA" b="1" dirty="0" smtClean="0"/>
              <a:t> حمد موسى</a:t>
            </a:r>
          </a:p>
          <a:p>
            <a:pPr algn="ctr"/>
            <a:r>
              <a:rPr lang="ar-SA" b="1" dirty="0" smtClean="0"/>
              <a:t>العلاقات الاقتصادية الدولية </a:t>
            </a:r>
          </a:p>
          <a:p>
            <a:pPr algn="ctr"/>
            <a:r>
              <a:rPr lang="ar-SA" b="1" dirty="0" smtClean="0"/>
              <a:t>المرحلة الثالثة </a:t>
            </a:r>
            <a:endParaRPr lang="en-GB"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1</a:t>
            </a:fld>
            <a:endParaRPr lang="ar-SA" dirty="0"/>
          </a:p>
        </p:txBody>
      </p:sp>
    </p:spTree>
    <p:extLst>
      <p:ext uri="{BB962C8B-B14F-4D97-AF65-F5344CB8AC3E}">
        <p14:creationId xmlns:p14="http://schemas.microsoft.com/office/powerpoint/2010/main" val="66575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r" rtl="1">
              <a:lnSpc>
                <a:spcPct val="115000"/>
              </a:lnSpc>
              <a:spcAft>
                <a:spcPts val="1000"/>
              </a:spcAft>
            </a:pPr>
            <a:r>
              <a:rPr lang="ar-SA" b="1" dirty="0">
                <a:ea typeface="Calibri"/>
              </a:rPr>
              <a:t>صندوق النقد الدولي (</a:t>
            </a:r>
            <a:r>
              <a:rPr lang="en-GB" b="1" dirty="0">
                <a:ea typeface="Calibri"/>
                <a:cs typeface="Arial"/>
              </a:rPr>
              <a:t>IMF</a:t>
            </a:r>
            <a:r>
              <a:rPr lang="ar-SA" b="1" dirty="0">
                <a:ea typeface="Calibri"/>
              </a:rPr>
              <a:t>):</a:t>
            </a:r>
            <a:r>
              <a:rPr lang="ar-SA" dirty="0">
                <a:ea typeface="Calibri"/>
              </a:rPr>
              <a:t> هو منظمة دولية اقتصادية أُعلن عنها عام 1944 في مؤتمر </a:t>
            </a:r>
            <a:r>
              <a:rPr lang="ar-SA" dirty="0" err="1">
                <a:ea typeface="Calibri"/>
              </a:rPr>
              <a:t>برتون</a:t>
            </a:r>
            <a:r>
              <a:rPr lang="ar-SA" dirty="0">
                <a:ea typeface="Calibri"/>
              </a:rPr>
              <a:t> </a:t>
            </a:r>
            <a:r>
              <a:rPr lang="ar-SA" dirty="0" err="1">
                <a:ea typeface="Calibri"/>
              </a:rPr>
              <a:t>وودز</a:t>
            </a:r>
            <a:r>
              <a:rPr lang="ar-SA" dirty="0">
                <a:ea typeface="Calibri"/>
              </a:rPr>
              <a:t> وتأسست رسمياً عام 1945 بعضوية 29 بلد، للعمل على تعزيز سلامة الاقتصاد العالمي، ويقع مقر الصندوق في واشنطن دي سي، ويديره أعضاؤه الذين يشملون جميع بلدان العالم تقريباً بعددهم البالغ 185 بلداً، وجرى العرف أن يرأسه فرنسي.</a:t>
            </a:r>
            <a:endParaRPr lang="en-GB" sz="2400" dirty="0">
              <a:ea typeface="Calibri"/>
              <a:cs typeface="Arial"/>
            </a:endParaRPr>
          </a:p>
          <a:p>
            <a:endParaRPr lang="en-GB"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2</a:t>
            </a:fld>
            <a:endParaRPr lang="ar-SA"/>
          </a:p>
        </p:txBody>
      </p:sp>
      <p:sp>
        <p:nvSpPr>
          <p:cNvPr id="2" name="عنوان 1"/>
          <p:cNvSpPr>
            <a:spLocks noGrp="1"/>
          </p:cNvSpPr>
          <p:nvPr>
            <p:ph type="title"/>
          </p:nvPr>
        </p:nvSpPr>
        <p:spPr>
          <a:xfrm>
            <a:off x="467544" y="476672"/>
            <a:ext cx="8229600" cy="1143000"/>
          </a:xfrm>
        </p:spPr>
        <p:txBody>
          <a:bodyPr>
            <a:normAutofit fontScale="90000"/>
          </a:bodyPr>
          <a:lstStyle/>
          <a:p>
            <a:pPr algn="ctr">
              <a:lnSpc>
                <a:spcPct val="115000"/>
              </a:lnSpc>
              <a:spcAft>
                <a:spcPts val="1000"/>
              </a:spcAft>
            </a:pPr>
            <a:r>
              <a:rPr lang="ar-SA" b="1" dirty="0">
                <a:ea typeface="Calibri"/>
                <a:cs typeface="Arial"/>
              </a:rPr>
              <a:t>التعريف</a:t>
            </a:r>
            <a:r>
              <a:rPr lang="en-GB" sz="3600" dirty="0">
                <a:ea typeface="Calibri"/>
                <a:cs typeface="Arial"/>
              </a:rPr>
              <a:t/>
            </a:r>
            <a:br>
              <a:rPr lang="en-GB" sz="3600" dirty="0">
                <a:ea typeface="Calibri"/>
                <a:cs typeface="Arial"/>
              </a:rPr>
            </a:br>
            <a:endParaRPr lang="en-GB" dirty="0"/>
          </a:p>
        </p:txBody>
      </p:sp>
    </p:spTree>
    <p:extLst>
      <p:ext uri="{BB962C8B-B14F-4D97-AF65-F5344CB8AC3E}">
        <p14:creationId xmlns:p14="http://schemas.microsoft.com/office/powerpoint/2010/main" val="143522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098571"/>
          </a:xfrm>
        </p:spPr>
        <p:txBody>
          <a:bodyPr>
            <a:normAutofit fontScale="85000" lnSpcReduction="20000"/>
          </a:bodyPr>
          <a:lstStyle/>
          <a:p>
            <a:pPr algn="r" rtl="1">
              <a:lnSpc>
                <a:spcPct val="115000"/>
              </a:lnSpc>
              <a:spcAft>
                <a:spcPts val="1000"/>
              </a:spcAft>
            </a:pPr>
            <a:r>
              <a:rPr lang="ar-SA" dirty="0">
                <a:ea typeface="Calibri"/>
              </a:rPr>
              <a:t>صندوق النقد الدولي هو المؤسسة المركزية في النظام النقدي الدولي - أي نظام المدفوعات الدولية وأسعار صرف العملات الذي يسمح بإجراء المعاملات التجارية بين البلدان المختلفة</a:t>
            </a:r>
            <a:r>
              <a:rPr lang="en-GB" dirty="0">
                <a:ea typeface="Calibri"/>
                <a:cs typeface="Arial"/>
              </a:rPr>
              <a:t>.</a:t>
            </a:r>
            <a:endParaRPr lang="en-GB" sz="2400" dirty="0">
              <a:ea typeface="Calibri"/>
              <a:cs typeface="Arial"/>
            </a:endParaRPr>
          </a:p>
          <a:p>
            <a:pPr indent="457200" algn="r" rtl="1">
              <a:lnSpc>
                <a:spcPct val="115000"/>
              </a:lnSpc>
              <a:spcAft>
                <a:spcPts val="1000"/>
              </a:spcAft>
            </a:pPr>
            <a:r>
              <a:rPr lang="ar-SA" dirty="0">
                <a:ea typeface="Calibri"/>
              </a:rPr>
              <a:t>ويستهدف الصندوق منع وقوع الأزمات في النظام عن طريق تشجيع البلدان المختلفة على اعتماد سياسات اقتصادية سليمة، كما يمكن أن يستفيد من موارده الأعضاء الذين يحتاجون إلى التمويل المؤقت لمعالجة ما يتعرضون له من مشكلات في ميزان </a:t>
            </a:r>
            <a:r>
              <a:rPr lang="ar-SA" dirty="0" smtClean="0">
                <a:ea typeface="Calibri"/>
              </a:rPr>
              <a:t>المدفوعات.</a:t>
            </a:r>
            <a:endParaRPr lang="en-GB" sz="2400" dirty="0">
              <a:ea typeface="Calibri"/>
              <a:cs typeface="Arial"/>
            </a:endParaRPr>
          </a:p>
          <a:p>
            <a:pPr indent="457200" algn="r" rtl="1">
              <a:lnSpc>
                <a:spcPct val="115000"/>
              </a:lnSpc>
              <a:spcAft>
                <a:spcPts val="1000"/>
              </a:spcAft>
            </a:pPr>
            <a:r>
              <a:rPr lang="ar-SA" dirty="0">
                <a:ea typeface="Calibri"/>
              </a:rPr>
              <a:t>يهتم صندوق النقد الدولي في إشرافه على السياسات الاقتصادية للبلدان الأعضاء بأداء الاقتصاد </a:t>
            </a:r>
            <a:r>
              <a:rPr lang="ar-SA" dirty="0" smtClean="0">
                <a:ea typeface="Calibri"/>
              </a:rPr>
              <a:t>ككل</a:t>
            </a:r>
            <a:r>
              <a:rPr lang="en-GB" dirty="0" smtClean="0">
                <a:ea typeface="Calibri"/>
                <a:cs typeface="Arial"/>
              </a:rPr>
              <a:t>.</a:t>
            </a:r>
            <a:endParaRPr lang="en-GB" sz="2400" dirty="0">
              <a:ea typeface="Calibri"/>
              <a:cs typeface="Arial"/>
            </a:endParaRPr>
          </a:p>
          <a:p>
            <a:pPr indent="457200" algn="r" rtl="1">
              <a:lnSpc>
                <a:spcPct val="115000"/>
              </a:lnSpc>
              <a:spcAft>
                <a:spcPts val="1000"/>
              </a:spcAft>
            </a:pPr>
            <a:r>
              <a:rPr lang="ar-SA" dirty="0">
                <a:ea typeface="Calibri"/>
              </a:rPr>
              <a:t>ويركز الصندوق أساساً على السياسات الاقتصادية الكلية للبلدان - أي السياسات المتعلقة بميزان الحكومة، وإدارة النقد والائتمان وسعر الصرف - وسياسات القطاع المالي بما في ذلك تنظيم البنوك والمؤسسات المالية الأخرى والرقابة </a:t>
            </a:r>
            <a:r>
              <a:rPr lang="ar-SA" dirty="0" smtClean="0">
                <a:ea typeface="Calibri"/>
              </a:rPr>
              <a:t>عليها.</a:t>
            </a:r>
            <a:endParaRPr lang="en-GB" sz="2400" dirty="0">
              <a:ea typeface="Calibri"/>
              <a:cs typeface="Arial"/>
            </a:endParaRPr>
          </a:p>
          <a:p>
            <a:endParaRPr lang="en-GB"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3</a:t>
            </a:fld>
            <a:endParaRPr lang="ar-SA"/>
          </a:p>
        </p:txBody>
      </p:sp>
      <p:sp>
        <p:nvSpPr>
          <p:cNvPr id="2" name="عنوان 1"/>
          <p:cNvSpPr>
            <a:spLocks noGrp="1"/>
          </p:cNvSpPr>
          <p:nvPr>
            <p:ph type="title"/>
          </p:nvPr>
        </p:nvSpPr>
        <p:spPr/>
        <p:txBody>
          <a:bodyPr>
            <a:normAutofit fontScale="90000"/>
          </a:bodyPr>
          <a:lstStyle/>
          <a:p>
            <a:pPr algn="ctr">
              <a:lnSpc>
                <a:spcPct val="115000"/>
              </a:lnSpc>
              <a:spcAft>
                <a:spcPts val="1000"/>
              </a:spcAft>
            </a:pPr>
            <a:r>
              <a:rPr lang="ar-SA" b="1" dirty="0">
                <a:ea typeface="Calibri"/>
                <a:cs typeface="Arial"/>
              </a:rPr>
              <a:t>الدور والاهتمامات</a:t>
            </a:r>
            <a:r>
              <a:rPr lang="en-GB" sz="3600" dirty="0">
                <a:ea typeface="Calibri"/>
                <a:cs typeface="Arial"/>
              </a:rPr>
              <a:t/>
            </a:r>
            <a:br>
              <a:rPr lang="en-GB" sz="3600" dirty="0">
                <a:ea typeface="Calibri"/>
                <a:cs typeface="Arial"/>
              </a:rPr>
            </a:br>
            <a:endParaRPr lang="en-GB" dirty="0"/>
          </a:p>
        </p:txBody>
      </p:sp>
    </p:spTree>
    <p:extLst>
      <p:ext uri="{BB962C8B-B14F-4D97-AF65-F5344CB8AC3E}">
        <p14:creationId xmlns:p14="http://schemas.microsoft.com/office/powerpoint/2010/main" val="339276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256584"/>
          </a:xfrm>
        </p:spPr>
        <p:txBody>
          <a:bodyPr>
            <a:normAutofit fontScale="77500" lnSpcReduction="20000"/>
          </a:bodyPr>
          <a:lstStyle/>
          <a:p>
            <a:pPr lvl="0" algn="r" rtl="1">
              <a:lnSpc>
                <a:spcPct val="115000"/>
              </a:lnSpc>
              <a:spcAft>
                <a:spcPts val="1000"/>
              </a:spcAft>
              <a:buFont typeface="+mj-lt"/>
              <a:buAutoNum type="arabicPeriod"/>
            </a:pPr>
            <a:r>
              <a:rPr lang="ar-SA" dirty="0">
                <a:ea typeface="Calibri"/>
              </a:rPr>
              <a:t>مراقبة التطورات والسياسات الاقتصادية والمالية في البلدان الأعضاء وعلى المستوى العالمي، وتقديم المشورة بشأن السياسات لأعضائه استناداً إلى الخبرة التي اكتسبها مند تأسيسه</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إقراض البلدان الأعضاء التي تمر بمشكلات في موازين </a:t>
            </a:r>
            <a:r>
              <a:rPr lang="ar-SA" dirty="0" err="1">
                <a:ea typeface="Calibri"/>
              </a:rPr>
              <a:t>مدفوعاتها</a:t>
            </a:r>
            <a:r>
              <a:rPr lang="ar-SA" dirty="0">
                <a:ea typeface="Calibri"/>
              </a:rPr>
              <a:t>، ليس فقط لإمدادها بالتمويل المؤقت وإنما أيضاً لدعم سياسات التصحيح والإصلاح الرامية إلى حل مشكلاتها الأساسية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تقديم المساعدة الفنية والتدريب في مجالات خبرة الصندوق إلى حكومات البلدان الأعضاء وبنوكها المركزية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ويقدم الصندوق في اجتماعاته مع خبراء الدول منبراً لبحث السياسات الوطنية التي لها علاقة بعمله، ويعمل، وفق رأيه، على جعل العولمة تخدم الجميع</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يركز الصندوق على السياسات الاقتصادية الكلية المتعلقة بالموازنة وإدارة النقد والاعتماد وأسعار الصرف وتنظيم القطاع المالي المتعلق بالرقابة على المصارف والمؤسسات المالية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كما يركز الصندوق على السياسات الهيكلية القطاعية التي تؤثر في السياسات الكلية</a:t>
            </a:r>
            <a:r>
              <a:rPr lang="en-GB" dirty="0">
                <a:ea typeface="Calibri"/>
                <a:cs typeface="Arial"/>
              </a:rPr>
              <a:t>.</a:t>
            </a:r>
            <a:endParaRPr lang="en-GB" sz="2400" dirty="0">
              <a:ea typeface="Calibri"/>
              <a:cs typeface="Arial"/>
            </a:endParaRPr>
          </a:p>
          <a:p>
            <a:endParaRPr lang="en-GB"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4</a:t>
            </a:fld>
            <a:endParaRPr lang="ar-SA"/>
          </a:p>
        </p:txBody>
      </p:sp>
      <p:sp>
        <p:nvSpPr>
          <p:cNvPr id="2" name="عنوان 1"/>
          <p:cNvSpPr>
            <a:spLocks noGrp="1"/>
          </p:cNvSpPr>
          <p:nvPr>
            <p:ph type="title"/>
          </p:nvPr>
        </p:nvSpPr>
        <p:spPr/>
        <p:txBody>
          <a:bodyPr>
            <a:normAutofit fontScale="90000"/>
          </a:bodyPr>
          <a:lstStyle/>
          <a:p>
            <a:pPr algn="ctr" rtl="1">
              <a:lnSpc>
                <a:spcPct val="115000"/>
              </a:lnSpc>
              <a:spcAft>
                <a:spcPts val="1000"/>
              </a:spcAft>
            </a:pPr>
            <a:r>
              <a:rPr lang="ar-SA" b="1" dirty="0">
                <a:ea typeface="Calibri"/>
                <a:cs typeface="Arial"/>
              </a:rPr>
              <a:t>الوظائف</a:t>
            </a:r>
            <a:r>
              <a:rPr lang="en-GB" sz="3600" dirty="0">
                <a:ea typeface="Calibri"/>
                <a:cs typeface="Arial"/>
              </a:rPr>
              <a:t/>
            </a:r>
            <a:br>
              <a:rPr lang="en-GB" sz="3600" dirty="0">
                <a:ea typeface="Calibri"/>
                <a:cs typeface="Arial"/>
              </a:rPr>
            </a:br>
            <a:endParaRPr lang="en-GB" dirty="0"/>
          </a:p>
        </p:txBody>
      </p:sp>
    </p:spTree>
    <p:extLst>
      <p:ext uri="{BB962C8B-B14F-4D97-AF65-F5344CB8AC3E}">
        <p14:creationId xmlns:p14="http://schemas.microsoft.com/office/powerpoint/2010/main" val="2403923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00600"/>
          </a:xfrm>
        </p:spPr>
        <p:txBody>
          <a:bodyPr>
            <a:normAutofit fontScale="70000" lnSpcReduction="20000"/>
          </a:bodyPr>
          <a:lstStyle/>
          <a:p>
            <a:pPr algn="r" rtl="1">
              <a:lnSpc>
                <a:spcPct val="115000"/>
              </a:lnSpc>
              <a:spcAft>
                <a:spcPts val="1000"/>
              </a:spcAft>
            </a:pPr>
            <a:r>
              <a:rPr lang="ar-SA" dirty="0">
                <a:ea typeface="Calibri"/>
              </a:rPr>
              <a:t>تتمثل أهداف صندوق النقد الدولي فيما يلي</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تشجيع التعاون الدولي في الميدان النقدي بواسطة هيئة دائمة تهيئ سبل التشاور والتآزر فيما يتعلق بالمشكلات النقدية الدولية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تيسير التوسع والنمو المتوازن في التجارة الدولية، وبالتالي الإسهام في تحقيق مستويات مرتفعة من العمالة والدخل الحقيقي والمحافظة عليها، وفي تنمية الموارد الإنتاجية لجميع البلدان الأعضاء، على أن يكون ذلك من الأهداف الأساسية لسياستها الاقتصادية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العمل على تحقيق الاستقرار في أسعار الصرف والمحافظة على ترتيبات صرف منتظمة بين البلدان الأعضاء، وتجنب التخفيض التنافسي في قيم العملات</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المساعدة على إقامة نظام مدفوعات متعدد الأطراف فيما يتعلق بالمعاملات الجارية بين البلدان الأعضاء، وعلى إلغاء القيود المفروضة على عمليات الصرف والمعرقلة نمو التجارة العالمية</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تدعيم الثقة لدى البلدان الأعضاء، متيحاً لها استخدام موارده العامة مؤقتاً بضمانات كافية، كي تتمكن من تصحيح الاختلالات في موازين </a:t>
            </a:r>
            <a:r>
              <a:rPr lang="ar-SA" dirty="0" err="1">
                <a:ea typeface="Calibri"/>
              </a:rPr>
              <a:t>مدفوعاتها</a:t>
            </a:r>
            <a:r>
              <a:rPr lang="ar-SA" dirty="0">
                <a:ea typeface="Calibri"/>
              </a:rPr>
              <a:t> دون اللجوء إلى إجراءات مضرة بالرخاء الوطني أو الدولي</a:t>
            </a:r>
            <a:r>
              <a:rPr lang="en-GB" dirty="0">
                <a:ea typeface="Calibri"/>
                <a:cs typeface="Arial"/>
              </a:rPr>
              <a:t>.</a:t>
            </a:r>
            <a:endParaRPr lang="en-GB" sz="2400" dirty="0">
              <a:ea typeface="Calibri"/>
              <a:cs typeface="Arial"/>
            </a:endParaRPr>
          </a:p>
          <a:p>
            <a:pPr lvl="0" algn="r" rtl="1">
              <a:lnSpc>
                <a:spcPct val="115000"/>
              </a:lnSpc>
              <a:spcAft>
                <a:spcPts val="1000"/>
              </a:spcAft>
              <a:buFont typeface="+mj-lt"/>
              <a:buAutoNum type="arabicPeriod"/>
            </a:pPr>
            <a:r>
              <a:rPr lang="ar-SA" dirty="0">
                <a:ea typeface="Calibri"/>
              </a:rPr>
              <a:t>العمل وفق الأهداف المذكورة آنفا ، على تقصير مدة الاختلال في ميزان مدفوعات البلد العضو والتخفيف من حدته</a:t>
            </a:r>
            <a:r>
              <a:rPr lang="en-GB" dirty="0" smtClean="0">
                <a:ea typeface="Calibri"/>
                <a:cs typeface="Arial"/>
              </a:rPr>
              <a:t>.</a:t>
            </a:r>
            <a:endParaRPr lang="en-GB" sz="2400" dirty="0">
              <a:ea typeface="Calibri"/>
              <a:cs typeface="Aria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2" name="عنوان 1"/>
          <p:cNvSpPr>
            <a:spLocks noGrp="1"/>
          </p:cNvSpPr>
          <p:nvPr>
            <p:ph type="title"/>
          </p:nvPr>
        </p:nvSpPr>
        <p:spPr/>
        <p:txBody>
          <a:bodyPr>
            <a:normAutofit fontScale="90000"/>
          </a:bodyPr>
          <a:lstStyle/>
          <a:p>
            <a:pPr algn="ctr" rtl="1">
              <a:lnSpc>
                <a:spcPct val="115000"/>
              </a:lnSpc>
              <a:spcAft>
                <a:spcPts val="1000"/>
              </a:spcAft>
            </a:pPr>
            <a:r>
              <a:rPr lang="ar-SA" b="1" dirty="0">
                <a:ea typeface="Calibri"/>
                <a:cs typeface="Arial"/>
              </a:rPr>
              <a:t>الأهداف</a:t>
            </a:r>
            <a:r>
              <a:rPr lang="en-GB" sz="3600" dirty="0">
                <a:ea typeface="Calibri"/>
                <a:cs typeface="Arial"/>
              </a:rPr>
              <a:t/>
            </a:r>
            <a:br>
              <a:rPr lang="en-GB" sz="3600" dirty="0">
                <a:ea typeface="Calibri"/>
                <a:cs typeface="Arial"/>
              </a:rPr>
            </a:br>
            <a:endParaRPr lang="en-GB" dirty="0"/>
          </a:p>
        </p:txBody>
      </p:sp>
    </p:spTree>
    <p:extLst>
      <p:ext uri="{BB962C8B-B14F-4D97-AF65-F5344CB8AC3E}">
        <p14:creationId xmlns:p14="http://schemas.microsoft.com/office/powerpoint/2010/main" val="538892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499</Words>
  <Application>Microsoft Office PowerPoint</Application>
  <PresentationFormat>عرض على الشاشة (3:4)‏</PresentationFormat>
  <Paragraphs>31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ملتقى</vt:lpstr>
      <vt:lpstr>)IMF صندوق النقد الدولي ( </vt:lpstr>
      <vt:lpstr>التعريف </vt:lpstr>
      <vt:lpstr>الدور والاهتمامات </vt:lpstr>
      <vt:lpstr>الوظائف </vt:lpstr>
      <vt:lpstr>الأهداف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صندوق النقد الدولي (IMF) </dc:title>
  <dc:creator>د.حازم حمد موسى الجنايي</dc:creator>
  <cp:lastModifiedBy>د.حازم حمد موسى الجنايي</cp:lastModifiedBy>
  <cp:revision>3</cp:revision>
  <dcterms:created xsi:type="dcterms:W3CDTF">2020-04-21T10:13:38Z</dcterms:created>
  <dcterms:modified xsi:type="dcterms:W3CDTF">2020-04-21T10:30:45Z</dcterms:modified>
</cp:coreProperties>
</file>