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>
      <p:cViewPr varScale="1">
        <p:scale>
          <a:sx n="74" d="100"/>
          <a:sy n="74" d="100"/>
        </p:scale>
        <p:origin x="6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4CFE060-F427-4AF3-B973-961CF89F8546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BC6571-72BC-4A5B-B350-48E2EAA5CF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9503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107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353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881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2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972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98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895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703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862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187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687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A120B-A3A2-4BAB-A24F-AB37A72B0DC5}" type="datetimeFigureOut">
              <a:rPr lang="ar-IQ" smtClean="0"/>
              <a:t>27/03/1443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75CF-FDCC-4589-9E00-9ABFC2A8D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55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ar-IQ" dirty="0"/>
              <a:t>الفصل الثامن عشر 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اجراءات السياسة النقدية : الهدف والمستهدف.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272808" cy="3960440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اهداف السياسة النقدية :</a:t>
            </a:r>
          </a:p>
          <a:p>
            <a:pPr algn="r"/>
            <a:r>
              <a:rPr lang="ar-IQ" dirty="0" smtClean="0"/>
              <a:t>هناك عدة اهداف للسياسة النقدية :</a:t>
            </a:r>
          </a:p>
          <a:p>
            <a:pPr algn="r"/>
            <a:r>
              <a:rPr lang="ar-IQ" dirty="0" smtClean="0"/>
              <a:t>1- تهدف الى تحقيق الاستخدام الكامل للموارد الاقتصادية والذي يتمثل بالحد الأدنى للبطالة.</a:t>
            </a:r>
          </a:p>
          <a:p>
            <a:pPr algn="r"/>
            <a:r>
              <a:rPr lang="ar-IQ" dirty="0" smtClean="0"/>
              <a:t>2-تحقيق الاستقرار في الأسعار </a:t>
            </a:r>
          </a:p>
          <a:p>
            <a:pPr algn="r"/>
            <a:r>
              <a:rPr lang="ar-IQ" dirty="0" smtClean="0"/>
              <a:t>3-المحافظة على التوازن في ميزان المدفوعات.</a:t>
            </a:r>
          </a:p>
          <a:p>
            <a:pPr algn="r"/>
            <a:r>
              <a:rPr lang="ar-IQ" dirty="0" smtClean="0"/>
              <a:t>4- توفير المتطلبات النقدية اللازمة للنمو الاقتصادي.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61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هناك </a:t>
            </a:r>
            <a:r>
              <a:rPr lang="ar-IQ" dirty="0"/>
              <a:t>نوعين من الادوات لتحقيق الاهداف المتغيرة : سعر الفائدة و(عرض النقد الكلي والاحتياطيات النقدية الكلية )</a:t>
            </a:r>
            <a:endParaRPr lang="en-US" dirty="0"/>
          </a:p>
          <a:p>
            <a:pPr lvl="0"/>
            <a:r>
              <a:rPr lang="ar-IQ" dirty="0"/>
              <a:t>في مثالنا للحفاظ على معدل نمو قدره </a:t>
            </a:r>
            <a:r>
              <a:rPr lang="en-US" dirty="0"/>
              <a:t>5%</a:t>
            </a:r>
            <a:r>
              <a:rPr lang="ar-IQ" dirty="0"/>
              <a:t> في الناتج المحلي الاسمي فعلى البنك المركزي ان يستهدف احد المتغيرين : </a:t>
            </a:r>
          </a:p>
          <a:p>
            <a:pPr lvl="0"/>
            <a:r>
              <a:rPr lang="ar-IQ" dirty="0"/>
              <a:t>الحفاظ على معدل نمو </a:t>
            </a:r>
            <a:r>
              <a:rPr lang="ar-IQ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عرض النقود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u="sng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IQ" u="sng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/>
              <a:t>قدره </a:t>
            </a:r>
            <a:r>
              <a:rPr lang="en-US" dirty="0"/>
              <a:t>4%</a:t>
            </a:r>
          </a:p>
          <a:p>
            <a:pPr lvl="0"/>
            <a:r>
              <a:rPr lang="ar-IQ" dirty="0"/>
              <a:t>او يمكن استخدام تخفيض سعر الفائدة </a:t>
            </a:r>
            <a:r>
              <a:rPr lang="en-US" dirty="0"/>
              <a:t>3%</a:t>
            </a:r>
            <a:r>
              <a:rPr lang="ar-IQ" dirty="0"/>
              <a:t> لثلاثة اشهر في سندات الخزينة لتحقيق الهدف السابق .</a:t>
            </a:r>
          </a:p>
          <a:p>
            <a:pPr lvl="0"/>
            <a:r>
              <a:rPr lang="ar-IQ" dirty="0"/>
              <a:t>اي يمكن استخدام عرض النقود او سعر الفائدة لتحقيق الاهداف الاقتصادية .</a:t>
            </a:r>
            <a:endParaRPr lang="en-US" dirty="0"/>
          </a:p>
          <a:p>
            <a:r>
              <a:rPr lang="ar-IQ" dirty="0"/>
              <a:t>هل يمكن للسياسية النقدية اختيار كلا الهدفين معا ؟ الجواب هو كلا </a:t>
            </a:r>
            <a:endParaRPr lang="en-US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4280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ar-IQ" sz="3200" dirty="0"/>
              <a:t>بدا يجب ان نلاحظ لماذا عند استخدام هدف عرض النقود الكلي المستهدف نفقد السيطرة على سعر الفائدة ؟؟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61" y="1268760"/>
            <a:ext cx="8579296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5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ar-IQ" sz="2400" dirty="0"/>
              <a:t>من الشكل (2) السابق </a:t>
            </a:r>
            <a:r>
              <a:rPr lang="ar-IQ" sz="2400" dirty="0" smtClean="0"/>
              <a:t>يحتوي </a:t>
            </a:r>
            <a:r>
              <a:rPr lang="ar-IQ" sz="2400" dirty="0"/>
              <a:t>على العرض الكلي والطلب الكلي في سوق </a:t>
            </a:r>
            <a:r>
              <a:rPr lang="ar-IQ" sz="2400" dirty="0" smtClean="0"/>
              <a:t>النقود</a:t>
            </a:r>
            <a:br>
              <a:rPr lang="ar-IQ" sz="2400" dirty="0" smtClean="0"/>
            </a:br>
            <a:r>
              <a:rPr lang="ar-IQ" sz="2400" dirty="0" smtClean="0"/>
              <a:t>والهدف هنا تثبت عرض النقود.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ar-IQ" sz="2000" dirty="0" smtClean="0"/>
                  <a:t>حيث يتوقع البنك المركزي ان يكون </a:t>
                </a:r>
                <a:r>
                  <a:rPr lang="ar-IQ" sz="2000" u="sng" dirty="0" smtClean="0"/>
                  <a:t>الطلب الكلي على النقود </a:t>
                </a:r>
                <a:r>
                  <a:rPr lang="ar-IQ" sz="2000" dirty="0" smtClean="0"/>
                  <a:t>عند </a:t>
                </a:r>
                <a:r>
                  <a:rPr lang="en-US" sz="2000" dirty="0" err="1"/>
                  <a:t>M</a:t>
                </a:r>
                <a:r>
                  <a:rPr lang="en-US" sz="2000" baseline="30000" dirty="0" err="1"/>
                  <a:t>d</a:t>
                </a:r>
                <a:r>
                  <a:rPr lang="en-US" sz="2000" baseline="30000" dirty="0"/>
                  <a:t>* </a:t>
                </a:r>
                <a:r>
                  <a:rPr lang="ar-IQ" sz="2000" dirty="0"/>
                  <a:t> .</a:t>
                </a:r>
                <a:endParaRPr lang="en-US" sz="2000" dirty="0"/>
              </a:p>
              <a:p>
                <a:r>
                  <a:rPr lang="ar-IQ" sz="2000" dirty="0"/>
                  <a:t>هناك تذبذب نحو الاعلى او الاسفل </a:t>
                </a:r>
                <a:r>
                  <a:rPr lang="ar-IQ" sz="2000" dirty="0" smtClean="0"/>
                  <a:t>لعدة أسباب:</a:t>
                </a:r>
              </a:p>
              <a:p>
                <a:r>
                  <a:rPr lang="ar-IQ" sz="2000" dirty="0" smtClean="0"/>
                  <a:t>1- تغيرات غير متوقعة بالزيادة </a:t>
                </a:r>
                <a:r>
                  <a:rPr lang="ar-IQ" sz="2000" dirty="0"/>
                  <a:t>او الانخفاض في كل من الناتج الكلي </a:t>
                </a:r>
                <a:r>
                  <a:rPr lang="ar-IQ" sz="2000" dirty="0" smtClean="0"/>
                  <a:t>او</a:t>
                </a:r>
              </a:p>
              <a:p>
                <a:r>
                  <a:rPr lang="ar-IQ" sz="2000" dirty="0" smtClean="0"/>
                  <a:t>2- تغيرات </a:t>
                </a:r>
                <a:r>
                  <a:rPr lang="ar-IQ" sz="2000" dirty="0"/>
                  <a:t>في مستوى الاسعار </a:t>
                </a:r>
                <a:r>
                  <a:rPr lang="ar-IQ" sz="2000" dirty="0" smtClean="0"/>
                  <a:t> او</a:t>
                </a:r>
              </a:p>
              <a:p>
                <a:r>
                  <a:rPr lang="ar-IQ" sz="2000" dirty="0" smtClean="0"/>
                  <a:t>3- تغيرات في تفضيلات الجمهور للاحتفاظ بين نقود او سندات.</a:t>
                </a:r>
                <a:endParaRPr lang="en-US" sz="2000" dirty="0"/>
              </a:p>
              <a:p>
                <a:r>
                  <a:rPr lang="ar-IQ" sz="2000" dirty="0" smtClean="0"/>
                  <a:t>وعليه يتوقع البنك المركزي ان يكون الطلب على النقود عند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𝑀𝑑</m:t>
                        </m:r>
                      </m:e>
                      <m:sup>
                        <m:r>
                          <a:rPr lang="ar-IQ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ar-IQ" sz="2000" dirty="0" smtClean="0"/>
                  <a:t> الا انه منحنى </a:t>
                </a:r>
                <a:r>
                  <a:rPr lang="ar-IQ" sz="2000" dirty="0"/>
                  <a:t>الطلب على النقود غير مستقر يمكن ان ينتقل بصورة غير متوقعة </a:t>
                </a:r>
                <a:r>
                  <a:rPr lang="ar-IQ" sz="2000" dirty="0" smtClean="0"/>
                  <a:t>ارتفاعا او انخفاضا نتيجة للأسباب السابقة الذكر.</a:t>
                </a:r>
                <a:endParaRPr lang="en-US" sz="2000" dirty="0"/>
              </a:p>
              <a:p>
                <a:r>
                  <a:rPr lang="ar-IQ" sz="2000" dirty="0"/>
                  <a:t>اذا قرر </a:t>
                </a:r>
                <a:r>
                  <a:rPr lang="ar-IQ" sz="2000" dirty="0" err="1"/>
                  <a:t>االبنك</a:t>
                </a:r>
                <a:r>
                  <a:rPr lang="ar-IQ" sz="2000" dirty="0"/>
                  <a:t> المركزي ان يكون المستهدف </a:t>
                </a:r>
                <a:r>
                  <a:rPr lang="ar-IQ" sz="2000" dirty="0" smtClean="0"/>
                  <a:t>هو </a:t>
                </a:r>
                <a:r>
                  <a:rPr lang="ar-IQ" sz="2000" dirty="0"/>
                  <a:t>عرض النقود عند معدل نمو </a:t>
                </a:r>
                <a:r>
                  <a:rPr lang="en-US" sz="2000" dirty="0"/>
                  <a:t>4%</a:t>
                </a:r>
                <a:r>
                  <a:rPr lang="ar-IQ" sz="2000" dirty="0"/>
                  <a:t> </a:t>
                </a:r>
                <a:r>
                  <a:rPr lang="ar-IQ" sz="2000" dirty="0" smtClean="0"/>
                  <a:t>لـ </a:t>
                </a:r>
                <a:r>
                  <a:rPr lang="en-US" sz="2000" dirty="0"/>
                  <a:t>M2 </a:t>
                </a:r>
                <a:r>
                  <a:rPr lang="ar-IQ" sz="2000" dirty="0" smtClean="0"/>
                  <a:t>للوصول الى مستوى توازني </a:t>
                </a:r>
                <a:r>
                  <a:rPr lang="en-US" sz="2000" dirty="0" smtClean="0"/>
                  <a:t>M</a:t>
                </a:r>
                <a:r>
                  <a:rPr lang="en-US" sz="2000" baseline="30000" dirty="0"/>
                  <a:t>* </a:t>
                </a:r>
                <a:r>
                  <a:rPr lang="ar-IQ" sz="2000" dirty="0"/>
                  <a:t>.</a:t>
                </a:r>
                <a:endParaRPr lang="en-US" sz="2000" dirty="0"/>
              </a:p>
              <a:p>
                <a:r>
                  <a:rPr lang="ar-IQ" sz="2000" dirty="0"/>
                  <a:t>عندها سوف يكون سعر الفائدة المتوقع </a:t>
                </a:r>
                <a:r>
                  <a:rPr lang="en-US" sz="2000" dirty="0" err="1"/>
                  <a:t>i</a:t>
                </a:r>
                <a:r>
                  <a:rPr lang="en-US" sz="2000" baseline="30000" dirty="0"/>
                  <a:t>*</a:t>
                </a:r>
                <a:r>
                  <a:rPr lang="ar-IQ" sz="2000" dirty="0"/>
                  <a:t> .</a:t>
                </a:r>
                <a:endParaRPr lang="en-US" sz="2000" dirty="0"/>
              </a:p>
              <a:p>
                <a:r>
                  <a:rPr lang="ar-IQ" sz="2000" dirty="0"/>
                  <a:t>التذبذب في الطلب على النقود سوف يؤدي الى تذبذب في سعر الفائدة بين </a:t>
                </a:r>
                <a:r>
                  <a:rPr lang="en-US" sz="2000" dirty="0" err="1"/>
                  <a:t>i</a:t>
                </a:r>
                <a:r>
                  <a:rPr lang="en-US" sz="2000" baseline="30000" dirty="0"/>
                  <a:t>*</a:t>
                </a:r>
                <a:r>
                  <a:rPr lang="ar-IQ" sz="2000" dirty="0"/>
                  <a:t> و</a:t>
                </a:r>
                <a:r>
                  <a:rPr lang="en-US" sz="2000" dirty="0" err="1"/>
                  <a:t>i</a:t>
                </a:r>
                <a:r>
                  <a:rPr lang="en-US" sz="2000" baseline="30000" dirty="0"/>
                  <a:t>** </a:t>
                </a:r>
                <a:r>
                  <a:rPr lang="ar-IQ" sz="2000" dirty="0"/>
                  <a:t> .</a:t>
                </a:r>
                <a:endParaRPr lang="en-US" sz="2000" dirty="0"/>
              </a:p>
              <a:p>
                <a:endParaRPr lang="ar-IQ" sz="2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943" r="-74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4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الخلاصة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>
            <a:normAutofit fontScale="85000" lnSpcReduction="20000"/>
          </a:bodyPr>
          <a:lstStyle/>
          <a:p>
            <a:r>
              <a:rPr lang="ar-IQ" dirty="0"/>
              <a:t>في تحليل العرض الكلي والطلب الكلي فان استهداف كل من سعر الفائدة </a:t>
            </a:r>
            <a:r>
              <a:rPr lang="ar-IQ" dirty="0" smtClean="0"/>
              <a:t>او العرض الكلي للنقود </a:t>
            </a:r>
            <a:r>
              <a:rPr lang="ar-IQ" u="sng" dirty="0" smtClean="0"/>
              <a:t>غير </a:t>
            </a:r>
            <a:r>
              <a:rPr lang="ar-IQ" u="sng" dirty="0"/>
              <a:t>متوافقة</a:t>
            </a:r>
            <a:r>
              <a:rPr lang="ar-IQ" dirty="0"/>
              <a:t>   فالبنك البنك المركزي يمكن ان يحقق احداهما ولكن ليس كلاهما وعليه يجب اختيار احدهما في تنفيذ السياسات .</a:t>
            </a:r>
            <a:endParaRPr lang="en-US" dirty="0"/>
          </a:p>
          <a:p>
            <a:r>
              <a:rPr lang="ar-IQ" dirty="0"/>
              <a:t>نحتاج ان نحدد ماهية المعايير التي يجب اعتمادها للتحديد واحد من الاهداف .</a:t>
            </a:r>
            <a:endParaRPr lang="en-US" dirty="0"/>
          </a:p>
          <a:p>
            <a:r>
              <a:rPr lang="ar-IQ" dirty="0" err="1"/>
              <a:t>الستراتيجية</a:t>
            </a:r>
            <a:r>
              <a:rPr lang="ar-IQ" dirty="0"/>
              <a:t> الرشيدة للبنك المركزي  في استخدامها للسياسات تقترح ثلاث معايير للاختيار بين تلك الاهداف وهي :</a:t>
            </a:r>
            <a:endParaRPr lang="en-US" dirty="0"/>
          </a:p>
          <a:p>
            <a:pPr lvl="0"/>
            <a:r>
              <a:rPr lang="ar-IQ" dirty="0" smtClean="0"/>
              <a:t>1-القابلية </a:t>
            </a:r>
            <a:r>
              <a:rPr lang="ar-IQ" dirty="0"/>
              <a:t>على القياس</a:t>
            </a:r>
            <a:endParaRPr lang="en-US" dirty="0"/>
          </a:p>
          <a:p>
            <a:pPr lvl="0"/>
            <a:r>
              <a:rPr lang="ar-IQ" dirty="0" smtClean="0"/>
              <a:t>2-السيطرة </a:t>
            </a:r>
            <a:r>
              <a:rPr lang="ar-IQ" dirty="0"/>
              <a:t>عليها من قبل البنك المركزي </a:t>
            </a:r>
            <a:endParaRPr lang="en-US" dirty="0"/>
          </a:p>
          <a:p>
            <a:pPr lvl="0"/>
            <a:r>
              <a:rPr lang="ar-IQ" dirty="0" smtClean="0"/>
              <a:t>3-التنبؤ </a:t>
            </a:r>
            <a:r>
              <a:rPr lang="ar-IQ" dirty="0"/>
              <a:t>في </a:t>
            </a:r>
            <a:r>
              <a:rPr lang="ar-IQ" dirty="0" err="1"/>
              <a:t>تاثيراتها</a:t>
            </a:r>
            <a:r>
              <a:rPr lang="ar-IQ" dirty="0"/>
              <a:t> على الاهداف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575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الشكل (</a:t>
            </a:r>
            <a:r>
              <a:rPr lang="en-US" dirty="0"/>
              <a:t>3</a:t>
            </a:r>
            <a:r>
              <a:rPr lang="ar-IQ" dirty="0"/>
              <a:t>) عندما يكون المستهدف استقرار سعر الفائدة عند (</a:t>
            </a:r>
            <a:r>
              <a:rPr lang="en-US" dirty="0" err="1"/>
              <a:t>i</a:t>
            </a:r>
            <a:r>
              <a:rPr lang="en-US" baseline="30000" dirty="0"/>
              <a:t>*</a:t>
            </a:r>
            <a:r>
              <a:rPr lang="ar-IQ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6712"/>
            <a:ext cx="8435279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mtClean="0"/>
              <a:t>مجددا سوف يعتقد البنك المركزي ان الطلب الكلي على النفود يكون عند </a:t>
            </a:r>
            <a:r>
              <a:rPr lang="en-US" smtClean="0"/>
              <a:t>Md*</a:t>
            </a:r>
            <a:r>
              <a:rPr lang="ar-IQ" smtClean="0"/>
              <a:t>. </a:t>
            </a:r>
            <a:endParaRPr lang="en-US" smtClean="0"/>
          </a:p>
          <a:p>
            <a:r>
              <a:rPr lang="ar-IQ" smtClean="0"/>
              <a:t>يحدث تذبذب في الطلب الكلي بين </a:t>
            </a:r>
            <a:r>
              <a:rPr lang="en-US" smtClean="0"/>
              <a:t>Md1</a:t>
            </a:r>
            <a:r>
              <a:rPr lang="ar-IQ" smtClean="0"/>
              <a:t> و </a:t>
            </a:r>
            <a:r>
              <a:rPr lang="en-US" smtClean="0"/>
              <a:t>Md2</a:t>
            </a:r>
            <a:r>
              <a:rPr lang="ar-IQ" smtClean="0"/>
              <a:t> كنتيجة لعدم استقرار الناتج الكلي ، او مستوى الاسعار او تفضيلات الجمهور .</a:t>
            </a:r>
            <a:endParaRPr lang="en-US" smtClean="0"/>
          </a:p>
          <a:p>
            <a:r>
              <a:rPr lang="ar-IQ" smtClean="0"/>
              <a:t>في حالة انخفاض  (الطلب على النقود </a:t>
            </a:r>
            <a:r>
              <a:rPr lang="en-US" smtClean="0"/>
              <a:t>Md</a:t>
            </a:r>
            <a:r>
              <a:rPr lang="en-US" smtClean="0">
                <a:sym typeface="Wingdings"/>
              </a:rPr>
              <a:t></a:t>
            </a:r>
            <a:r>
              <a:rPr lang="ar-IQ" smtClean="0"/>
              <a:t>)</a:t>
            </a:r>
            <a:r>
              <a:rPr lang="en-US" smtClean="0">
                <a:sym typeface="Wingdings"/>
              </a:rPr>
              <a:t></a:t>
            </a:r>
            <a:r>
              <a:rPr lang="en-US" smtClean="0"/>
              <a:t>  </a:t>
            </a:r>
            <a:r>
              <a:rPr lang="ar-IQ" smtClean="0"/>
              <a:t>(</a:t>
            </a:r>
            <a:r>
              <a:rPr lang="en-US" smtClean="0">
                <a:sym typeface="Wingdings"/>
              </a:rPr>
              <a:t></a:t>
            </a:r>
            <a:r>
              <a:rPr lang="ar-IQ" smtClean="0"/>
              <a:t>سعر الفائدة)</a:t>
            </a:r>
            <a:r>
              <a:rPr lang="en-US" smtClean="0">
                <a:sym typeface="Wingdings"/>
              </a:rPr>
              <a:t></a:t>
            </a:r>
            <a:r>
              <a:rPr lang="ar-IQ" smtClean="0"/>
              <a:t>تدخل البنك المركزي </a:t>
            </a:r>
            <a:r>
              <a:rPr lang="en-US" smtClean="0">
                <a:sym typeface="Wingdings"/>
              </a:rPr>
              <a:t></a:t>
            </a:r>
            <a:r>
              <a:rPr lang="ar-IQ" smtClean="0"/>
              <a:t>بيع السندات من خلال عمليات السوق المفتوحةحتى ينخفض العرض الكلي للنقود ليصل </a:t>
            </a:r>
            <a:r>
              <a:rPr lang="en-US" smtClean="0"/>
              <a:t>MS1 </a:t>
            </a:r>
            <a:r>
              <a:rPr lang="en-US" smtClean="0">
                <a:sym typeface="Wingdings"/>
              </a:rPr>
              <a:t></a:t>
            </a:r>
            <a:r>
              <a:rPr lang="ar-IQ" smtClean="0"/>
              <a:t>(</a:t>
            </a:r>
            <a:r>
              <a:rPr lang="en-US" smtClean="0">
                <a:sym typeface="Wingdings"/>
              </a:rPr>
              <a:t></a:t>
            </a:r>
            <a:r>
              <a:rPr lang="ar-IQ" smtClean="0"/>
              <a:t>سعر السندات) </a:t>
            </a:r>
            <a:r>
              <a:rPr lang="en-US" smtClean="0">
                <a:sym typeface="Wingdings"/>
              </a:rPr>
              <a:t></a:t>
            </a:r>
            <a:r>
              <a:rPr lang="ar-IQ" smtClean="0"/>
              <a:t>(سعر الفائدة</a:t>
            </a:r>
            <a:r>
              <a:rPr lang="en-US" smtClean="0">
                <a:sym typeface="Wingdings"/>
              </a:rPr>
              <a:t></a:t>
            </a:r>
            <a:r>
              <a:rPr lang="ar-IQ" smtClean="0"/>
              <a:t>). </a:t>
            </a:r>
            <a:endParaRPr lang="en-US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931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412</Words>
  <Application>Microsoft Office PowerPoint</Application>
  <PresentationFormat>عرض على الشاشة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Wingdings</vt:lpstr>
      <vt:lpstr>نسق Office</vt:lpstr>
      <vt:lpstr>الفصل الثامن عشر  اجراءات السياسة النقدية : الهدف والمستهدف. </vt:lpstr>
      <vt:lpstr>.</vt:lpstr>
      <vt:lpstr>بدا يجب ان نلاحظ لماذا عند استخدام هدف عرض النقود الكلي المستهدف نفقد السيطرة على سعر الفائدة ؟؟ </vt:lpstr>
      <vt:lpstr>من الشكل (2) السابق يحتوي على العرض الكلي والطلب الكلي في سوق النقود والهدف هنا تثبت عرض النقود. </vt:lpstr>
      <vt:lpstr>الخلاصة : </vt:lpstr>
      <vt:lpstr>الشكل (3) عندما يكون المستهدف استقرار سعر الفائدة عند (i*)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الثامن عشر  اجراءات السياسة النقدية : الهدف والمستهدف. </dc:title>
  <dc:creator>Lenovo</dc:creator>
  <cp:lastModifiedBy>HP</cp:lastModifiedBy>
  <cp:revision>22</cp:revision>
  <dcterms:created xsi:type="dcterms:W3CDTF">2019-03-19T02:25:58Z</dcterms:created>
  <dcterms:modified xsi:type="dcterms:W3CDTF">2021-11-02T06:54:13Z</dcterms:modified>
</cp:coreProperties>
</file>