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4" r:id="rId3"/>
    <p:sldId id="275" r:id="rId4"/>
    <p:sldId id="273" r:id="rId5"/>
    <p:sldId id="281" r:id="rId6"/>
    <p:sldId id="276" r:id="rId7"/>
    <p:sldId id="277" r:id="rId8"/>
    <p:sldId id="257" r:id="rId9"/>
    <p:sldId id="258" r:id="rId10"/>
    <p:sldId id="278" r:id="rId11"/>
    <p:sldId id="259" r:id="rId12"/>
    <p:sldId id="260" r:id="rId13"/>
    <p:sldId id="261" r:id="rId14"/>
    <p:sldId id="283" r:id="rId15"/>
    <p:sldId id="284" r:id="rId16"/>
    <p:sldId id="282" r:id="rId17"/>
    <p:sldId id="262" r:id="rId18"/>
    <p:sldId id="280" r:id="rId19"/>
    <p:sldId id="285" r:id="rId20"/>
    <p:sldId id="286" r:id="rId21"/>
    <p:sldId id="287" r:id="rId22"/>
    <p:sldId id="288" r:id="rId23"/>
    <p:sldId id="289" r:id="rId24"/>
    <p:sldId id="290" r:id="rId25"/>
    <p:sldId id="291" r:id="rId26"/>
    <p:sldId id="292" r:id="rId27"/>
    <p:sldId id="297" r:id="rId28"/>
    <p:sldId id="293" r:id="rId29"/>
    <p:sldId id="294" r:id="rId30"/>
    <p:sldId id="295" r:id="rId31"/>
    <p:sldId id="296" r:id="rId32"/>
    <p:sldId id="263" r:id="rId33"/>
    <p:sldId id="279" r:id="rId34"/>
    <p:sldId id="266" r:id="rId35"/>
    <p:sldId id="299" r:id="rId36"/>
    <p:sldId id="267" r:id="rId37"/>
    <p:sldId id="268" r:id="rId38"/>
    <p:sldId id="270" r:id="rId39"/>
    <p:sldId id="300" r:id="rId40"/>
    <p:sldId id="301" r:id="rId41"/>
    <p:sldId id="271" r:id="rId42"/>
    <p:sldId id="272" r:id="rId4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852AEC1-7901-4883-AB8A-D543A10B25F6}" type="datetimeFigureOut">
              <a:rPr lang="ar-IQ" smtClean="0"/>
              <a:t>27/03/1443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98755D2-F139-4362-BC9A-7D1DEAE060AE}" type="slidenum">
              <a:rPr lang="ar-IQ" smtClean="0"/>
              <a:t>‹#›</a:t>
            </a:fld>
            <a:endParaRPr lang="ar-IQ"/>
          </a:p>
        </p:txBody>
      </p:sp>
    </p:spTree>
    <p:extLst>
      <p:ext uri="{BB962C8B-B14F-4D97-AF65-F5344CB8AC3E}">
        <p14:creationId xmlns:p14="http://schemas.microsoft.com/office/powerpoint/2010/main" val="1868129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852AEC1-7901-4883-AB8A-D543A10B25F6}" type="datetimeFigureOut">
              <a:rPr lang="ar-IQ" smtClean="0"/>
              <a:t>27/03/1443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98755D2-F139-4362-BC9A-7D1DEAE060AE}" type="slidenum">
              <a:rPr lang="ar-IQ" smtClean="0"/>
              <a:t>‹#›</a:t>
            </a:fld>
            <a:endParaRPr lang="ar-IQ"/>
          </a:p>
        </p:txBody>
      </p:sp>
    </p:spTree>
    <p:extLst>
      <p:ext uri="{BB962C8B-B14F-4D97-AF65-F5344CB8AC3E}">
        <p14:creationId xmlns:p14="http://schemas.microsoft.com/office/powerpoint/2010/main" val="971590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852AEC1-7901-4883-AB8A-D543A10B25F6}" type="datetimeFigureOut">
              <a:rPr lang="ar-IQ" smtClean="0"/>
              <a:t>27/03/1443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98755D2-F139-4362-BC9A-7D1DEAE060AE}" type="slidenum">
              <a:rPr lang="ar-IQ" smtClean="0"/>
              <a:t>‹#›</a:t>
            </a:fld>
            <a:endParaRPr lang="ar-IQ"/>
          </a:p>
        </p:txBody>
      </p:sp>
    </p:spTree>
    <p:extLst>
      <p:ext uri="{BB962C8B-B14F-4D97-AF65-F5344CB8AC3E}">
        <p14:creationId xmlns:p14="http://schemas.microsoft.com/office/powerpoint/2010/main" val="1037192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852AEC1-7901-4883-AB8A-D543A10B25F6}" type="datetimeFigureOut">
              <a:rPr lang="ar-IQ" smtClean="0"/>
              <a:t>27/03/1443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98755D2-F139-4362-BC9A-7D1DEAE060AE}" type="slidenum">
              <a:rPr lang="ar-IQ" smtClean="0"/>
              <a:t>‹#›</a:t>
            </a:fld>
            <a:endParaRPr lang="ar-IQ"/>
          </a:p>
        </p:txBody>
      </p:sp>
    </p:spTree>
    <p:extLst>
      <p:ext uri="{BB962C8B-B14F-4D97-AF65-F5344CB8AC3E}">
        <p14:creationId xmlns:p14="http://schemas.microsoft.com/office/powerpoint/2010/main" val="3438325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852AEC1-7901-4883-AB8A-D543A10B25F6}" type="datetimeFigureOut">
              <a:rPr lang="ar-IQ" smtClean="0"/>
              <a:t>27/03/1443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98755D2-F139-4362-BC9A-7D1DEAE060AE}" type="slidenum">
              <a:rPr lang="ar-IQ" smtClean="0"/>
              <a:t>‹#›</a:t>
            </a:fld>
            <a:endParaRPr lang="ar-IQ"/>
          </a:p>
        </p:txBody>
      </p:sp>
    </p:spTree>
    <p:extLst>
      <p:ext uri="{BB962C8B-B14F-4D97-AF65-F5344CB8AC3E}">
        <p14:creationId xmlns:p14="http://schemas.microsoft.com/office/powerpoint/2010/main" val="1640935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852AEC1-7901-4883-AB8A-D543A10B25F6}" type="datetimeFigureOut">
              <a:rPr lang="ar-IQ" smtClean="0"/>
              <a:t>27/03/1443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98755D2-F139-4362-BC9A-7D1DEAE060AE}" type="slidenum">
              <a:rPr lang="ar-IQ" smtClean="0"/>
              <a:t>‹#›</a:t>
            </a:fld>
            <a:endParaRPr lang="ar-IQ"/>
          </a:p>
        </p:txBody>
      </p:sp>
    </p:spTree>
    <p:extLst>
      <p:ext uri="{BB962C8B-B14F-4D97-AF65-F5344CB8AC3E}">
        <p14:creationId xmlns:p14="http://schemas.microsoft.com/office/powerpoint/2010/main" val="1869396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852AEC1-7901-4883-AB8A-D543A10B25F6}" type="datetimeFigureOut">
              <a:rPr lang="ar-IQ" smtClean="0"/>
              <a:t>27/03/1443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98755D2-F139-4362-BC9A-7D1DEAE060AE}" type="slidenum">
              <a:rPr lang="ar-IQ" smtClean="0"/>
              <a:t>‹#›</a:t>
            </a:fld>
            <a:endParaRPr lang="ar-IQ"/>
          </a:p>
        </p:txBody>
      </p:sp>
    </p:spTree>
    <p:extLst>
      <p:ext uri="{BB962C8B-B14F-4D97-AF65-F5344CB8AC3E}">
        <p14:creationId xmlns:p14="http://schemas.microsoft.com/office/powerpoint/2010/main" val="3241067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852AEC1-7901-4883-AB8A-D543A10B25F6}" type="datetimeFigureOut">
              <a:rPr lang="ar-IQ" smtClean="0"/>
              <a:t>27/03/1443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98755D2-F139-4362-BC9A-7D1DEAE060AE}" type="slidenum">
              <a:rPr lang="ar-IQ" smtClean="0"/>
              <a:t>‹#›</a:t>
            </a:fld>
            <a:endParaRPr lang="ar-IQ"/>
          </a:p>
        </p:txBody>
      </p:sp>
    </p:spTree>
    <p:extLst>
      <p:ext uri="{BB962C8B-B14F-4D97-AF65-F5344CB8AC3E}">
        <p14:creationId xmlns:p14="http://schemas.microsoft.com/office/powerpoint/2010/main" val="3390982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852AEC1-7901-4883-AB8A-D543A10B25F6}" type="datetimeFigureOut">
              <a:rPr lang="ar-IQ" smtClean="0"/>
              <a:t>27/03/1443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98755D2-F139-4362-BC9A-7D1DEAE060AE}" type="slidenum">
              <a:rPr lang="ar-IQ" smtClean="0"/>
              <a:t>‹#›</a:t>
            </a:fld>
            <a:endParaRPr lang="ar-IQ"/>
          </a:p>
        </p:txBody>
      </p:sp>
    </p:spTree>
    <p:extLst>
      <p:ext uri="{BB962C8B-B14F-4D97-AF65-F5344CB8AC3E}">
        <p14:creationId xmlns:p14="http://schemas.microsoft.com/office/powerpoint/2010/main" val="3842599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852AEC1-7901-4883-AB8A-D543A10B25F6}" type="datetimeFigureOut">
              <a:rPr lang="ar-IQ" smtClean="0"/>
              <a:t>27/03/1443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98755D2-F139-4362-BC9A-7D1DEAE060AE}" type="slidenum">
              <a:rPr lang="ar-IQ" smtClean="0"/>
              <a:t>‹#›</a:t>
            </a:fld>
            <a:endParaRPr lang="ar-IQ"/>
          </a:p>
        </p:txBody>
      </p:sp>
    </p:spTree>
    <p:extLst>
      <p:ext uri="{BB962C8B-B14F-4D97-AF65-F5344CB8AC3E}">
        <p14:creationId xmlns:p14="http://schemas.microsoft.com/office/powerpoint/2010/main" val="1310904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852AEC1-7901-4883-AB8A-D543A10B25F6}" type="datetimeFigureOut">
              <a:rPr lang="ar-IQ" smtClean="0"/>
              <a:t>27/03/1443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98755D2-F139-4362-BC9A-7D1DEAE060AE}" type="slidenum">
              <a:rPr lang="ar-IQ" smtClean="0"/>
              <a:t>‹#›</a:t>
            </a:fld>
            <a:endParaRPr lang="ar-IQ"/>
          </a:p>
        </p:txBody>
      </p:sp>
    </p:spTree>
    <p:extLst>
      <p:ext uri="{BB962C8B-B14F-4D97-AF65-F5344CB8AC3E}">
        <p14:creationId xmlns:p14="http://schemas.microsoft.com/office/powerpoint/2010/main" val="134289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852AEC1-7901-4883-AB8A-D543A10B25F6}" type="datetimeFigureOut">
              <a:rPr lang="ar-IQ" smtClean="0"/>
              <a:t>27/03/1443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98755D2-F139-4362-BC9A-7D1DEAE060AE}" type="slidenum">
              <a:rPr lang="ar-IQ" smtClean="0"/>
              <a:t>‹#›</a:t>
            </a:fld>
            <a:endParaRPr lang="ar-IQ"/>
          </a:p>
        </p:txBody>
      </p:sp>
    </p:spTree>
    <p:extLst>
      <p:ext uri="{BB962C8B-B14F-4D97-AF65-F5344CB8AC3E}">
        <p14:creationId xmlns:p14="http://schemas.microsoft.com/office/powerpoint/2010/main" val="3697810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556793"/>
            <a:ext cx="7772400" cy="1080119"/>
          </a:xfrm>
        </p:spPr>
        <p:txBody>
          <a:bodyPr>
            <a:normAutofit fontScale="90000"/>
          </a:bodyPr>
          <a:lstStyle/>
          <a:p>
            <a:r>
              <a:rPr lang="ar-IQ" b="1" dirty="0"/>
              <a:t>الفصل السابع </a:t>
            </a:r>
            <a:r>
              <a:rPr lang="ar-IQ" b="1" dirty="0" smtClean="0"/>
              <a:t>عشر</a:t>
            </a:r>
            <a:r>
              <a:rPr lang="en-US" b="1" dirty="0" smtClean="0"/>
              <a:t/>
            </a:r>
            <a:br>
              <a:rPr lang="en-US" b="1" dirty="0" smtClean="0"/>
            </a:br>
            <a:r>
              <a:rPr lang="ar-IQ" b="1" dirty="0" smtClean="0"/>
              <a:t>أدوات السياسة النقدية</a:t>
            </a:r>
            <a:r>
              <a:rPr lang="en-US" dirty="0"/>
              <a:t/>
            </a:r>
            <a:br>
              <a:rPr lang="en-US" dirty="0"/>
            </a:br>
            <a:endParaRPr lang="ar-IQ" dirty="0"/>
          </a:p>
        </p:txBody>
      </p:sp>
      <p:sp>
        <p:nvSpPr>
          <p:cNvPr id="3" name="عنوان فرعي 2"/>
          <p:cNvSpPr>
            <a:spLocks noGrp="1"/>
          </p:cNvSpPr>
          <p:nvPr>
            <p:ph type="subTitle" idx="1"/>
          </p:nvPr>
        </p:nvSpPr>
        <p:spPr>
          <a:xfrm>
            <a:off x="611560" y="2420888"/>
            <a:ext cx="7848872" cy="3600400"/>
          </a:xfrm>
        </p:spPr>
        <p:txBody>
          <a:bodyPr>
            <a:normAutofit fontScale="85000" lnSpcReduction="10000"/>
          </a:bodyPr>
          <a:lstStyle/>
          <a:p>
            <a:r>
              <a:rPr lang="ar-IQ" dirty="0" err="1" smtClean="0"/>
              <a:t>السياسةالنقدية</a:t>
            </a:r>
            <a:r>
              <a:rPr lang="ar-IQ" dirty="0" smtClean="0"/>
              <a:t>: جميع القرارات والإجراءات النقدية بصرف النظر عما اذا كانت أهدافها نقدية او غير نقدية ،وكذلك جميع الإجراءات النقدية التي تهدف الى </a:t>
            </a:r>
            <a:r>
              <a:rPr lang="ar-IQ" dirty="0" err="1" smtClean="0"/>
              <a:t>التاثير</a:t>
            </a:r>
            <a:r>
              <a:rPr lang="ar-IQ" dirty="0" smtClean="0"/>
              <a:t> في النظام النقدي.</a:t>
            </a:r>
          </a:p>
          <a:p>
            <a:r>
              <a:rPr lang="ar-IQ" dirty="0" smtClean="0"/>
              <a:t>وبذلك يمكن القول ان السياسة النقدية ذات علاقة بالنقد نفسه والجهاز النقدي كله وخاصة الجهاز المصرفي وبسياسة الائتمان ،وكذلك بذلك الجزء من السياسة المالية للحكومة حيث يتعلق الامر بالدين العام على وجه الخصوص ،والمركز النقدي للحكومة على وجه العموم .</a:t>
            </a:r>
          </a:p>
          <a:p>
            <a:r>
              <a:rPr lang="ar-IQ" dirty="0" smtClean="0"/>
              <a:t>وباختصار كل </a:t>
            </a:r>
            <a:r>
              <a:rPr lang="ar-IQ" dirty="0" err="1" smtClean="0"/>
              <a:t>مايتعلق</a:t>
            </a:r>
            <a:r>
              <a:rPr lang="ar-IQ" dirty="0" smtClean="0"/>
              <a:t> بسيولة الجهاز المصرفي والقطاع غير المصرفي وكذلك القطاع الحكومي .</a:t>
            </a:r>
          </a:p>
          <a:p>
            <a:endParaRPr lang="ar-IQ" dirty="0" smtClean="0"/>
          </a:p>
          <a:p>
            <a:endParaRPr lang="ar-IQ" dirty="0"/>
          </a:p>
        </p:txBody>
      </p:sp>
    </p:spTree>
    <p:extLst>
      <p:ext uri="{BB962C8B-B14F-4D97-AF65-F5344CB8AC3E}">
        <p14:creationId xmlns:p14="http://schemas.microsoft.com/office/powerpoint/2010/main" val="1422545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عنصر نائب للمحتوى 3"/>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979713" y="476672"/>
            <a:ext cx="6552728" cy="3456383"/>
          </a:xfrm>
          <a:prstGeom prst="rect">
            <a:avLst/>
          </a:prstGeom>
          <a:noFill/>
          <a:ln>
            <a:solidFill>
              <a:schemeClr val="tx1"/>
            </a:solidFill>
          </a:ln>
        </p:spPr>
      </p:pic>
      <p:sp>
        <p:nvSpPr>
          <p:cNvPr id="4" name="مستطيل 3"/>
          <p:cNvSpPr/>
          <p:nvPr/>
        </p:nvSpPr>
        <p:spPr>
          <a:xfrm>
            <a:off x="1259631" y="4121944"/>
            <a:ext cx="7272809" cy="1631216"/>
          </a:xfrm>
          <a:prstGeom prst="rect">
            <a:avLst/>
          </a:prstGeom>
        </p:spPr>
        <p:txBody>
          <a:bodyPr wrap="square">
            <a:spAutoFit/>
          </a:bodyPr>
          <a:lstStyle/>
          <a:p>
            <a:r>
              <a:rPr lang="ar-IQ" sz="2000" dirty="0"/>
              <a:t>اذا كان(سعر الفائدة </a:t>
            </a:r>
            <a:r>
              <a:rPr lang="en-US" sz="2000" dirty="0" err="1"/>
              <a:t>I</a:t>
            </a:r>
            <a:r>
              <a:rPr lang="en-US" sz="2000" baseline="-25000" dirty="0" err="1"/>
              <a:t>ff</a:t>
            </a:r>
            <a:r>
              <a:rPr lang="ar-IQ" sz="2000" dirty="0"/>
              <a:t>)اقل من </a:t>
            </a:r>
            <a:r>
              <a:rPr lang="en-US" sz="2000" dirty="0"/>
              <a:t>id)</a:t>
            </a:r>
            <a:r>
              <a:rPr lang="ar-IQ" sz="2000" dirty="0"/>
              <a:t> سعر الخصم)  فان المصارف التجارية </a:t>
            </a:r>
            <a:r>
              <a:rPr lang="ar-IQ" sz="2000" dirty="0" err="1"/>
              <a:t>لاتقترض</a:t>
            </a:r>
            <a:r>
              <a:rPr lang="ar-IQ" sz="2000" dirty="0"/>
              <a:t> من البنك المركزي على اعتبار ان الاقتراض من الاسواق المالية اقل كلفة وعندها تكون القروض المخصومة تساوي </a:t>
            </a:r>
            <a:r>
              <a:rPr lang="ar-IQ" sz="2000" dirty="0" smtClean="0"/>
              <a:t>صفر(</a:t>
            </a:r>
            <a:r>
              <a:rPr lang="en-US" sz="2000" dirty="0" smtClean="0"/>
              <a:t>BR=0</a:t>
            </a:r>
            <a:r>
              <a:rPr lang="ar-IQ" sz="2000" dirty="0" smtClean="0"/>
              <a:t>) </a:t>
            </a:r>
            <a:r>
              <a:rPr lang="ar-IQ" sz="2000" dirty="0"/>
              <a:t>، فضلا عن كون الاموال المعروضة تتكون من الاحتياطيات غير المقترضة </a:t>
            </a:r>
            <a:r>
              <a:rPr lang="en-US" sz="2000" dirty="0"/>
              <a:t>NBR</a:t>
            </a:r>
            <a:r>
              <a:rPr lang="ar-IQ" sz="2000" dirty="0"/>
              <a:t> </a:t>
            </a:r>
            <a:r>
              <a:rPr lang="ar-IQ" sz="2000" dirty="0" smtClean="0"/>
              <a:t> فقط ويكون </a:t>
            </a:r>
            <a:r>
              <a:rPr lang="ar-IQ" sz="2000" dirty="0"/>
              <a:t>منحنى العرض عمودي كما موضح من الشكل (1) السابق</a:t>
            </a:r>
            <a:r>
              <a:rPr lang="ar-IQ" dirty="0"/>
              <a:t>.</a:t>
            </a:r>
          </a:p>
        </p:txBody>
      </p:sp>
    </p:spTree>
    <p:extLst>
      <p:ext uri="{BB962C8B-B14F-4D97-AF65-F5344CB8AC3E}">
        <p14:creationId xmlns:p14="http://schemas.microsoft.com/office/powerpoint/2010/main" val="2056625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dirty="0" smtClean="0">
                <a:solidFill>
                  <a:srgbClr val="C00000"/>
                </a:solidFill>
              </a:rPr>
              <a:t> </a:t>
            </a:r>
            <a:endParaRPr lang="ar-IQ" sz="2400" dirty="0">
              <a:solidFill>
                <a:srgbClr val="C00000"/>
              </a:solidFill>
            </a:endParaRPr>
          </a:p>
        </p:txBody>
      </p:sp>
      <p:sp>
        <p:nvSpPr>
          <p:cNvPr id="3" name="عنصر نائب للمحتوى 2"/>
          <p:cNvSpPr>
            <a:spLocks noGrp="1"/>
          </p:cNvSpPr>
          <p:nvPr>
            <p:ph idx="1"/>
          </p:nvPr>
        </p:nvSpPr>
        <p:spPr>
          <a:xfrm>
            <a:off x="457200" y="4077072"/>
            <a:ext cx="8229600" cy="2049091"/>
          </a:xfrm>
        </p:spPr>
        <p:txBody>
          <a:bodyPr>
            <a:normAutofit fontScale="85000" lnSpcReduction="10000"/>
          </a:bodyPr>
          <a:lstStyle/>
          <a:p>
            <a:pPr lvl="0"/>
            <a:endParaRPr lang="en-US" dirty="0"/>
          </a:p>
          <a:p>
            <a:pPr lvl="0"/>
            <a:r>
              <a:rPr lang="ar-IQ" dirty="0"/>
              <a:t>عندما يبدا سعر الفائدة </a:t>
            </a:r>
            <a:r>
              <a:rPr lang="en-US" dirty="0" smtClean="0"/>
              <a:t> </a:t>
            </a:r>
            <a:r>
              <a:rPr lang="en-US" dirty="0" err="1" smtClean="0"/>
              <a:t>I</a:t>
            </a:r>
            <a:r>
              <a:rPr lang="en-US" baseline="-25000" dirty="0" err="1" smtClean="0"/>
              <a:t>ff</a:t>
            </a:r>
            <a:r>
              <a:rPr lang="en-US" baseline="-25000" dirty="0" smtClean="0"/>
              <a:t>   </a:t>
            </a:r>
            <a:r>
              <a:rPr lang="ar-IQ" dirty="0"/>
              <a:t>بالارتفاع اعلى من معدل الخصم </a:t>
            </a:r>
            <a:r>
              <a:rPr lang="en-US" dirty="0"/>
              <a:t>id</a:t>
            </a:r>
            <a:r>
              <a:rPr lang="ar-IQ" dirty="0"/>
              <a:t> عندها تستمر المصارف في الاقتراض بمعدل </a:t>
            </a:r>
            <a:r>
              <a:rPr lang="en-US" dirty="0"/>
              <a:t>id </a:t>
            </a:r>
            <a:r>
              <a:rPr lang="ar-IQ" dirty="0"/>
              <a:t> واقراضها في الاسواق المالية بسعر اعلى عند </a:t>
            </a:r>
            <a:r>
              <a:rPr lang="en-US" dirty="0" err="1"/>
              <a:t>I</a:t>
            </a:r>
            <a:r>
              <a:rPr lang="en-US" baseline="-25000" dirty="0" err="1"/>
              <a:t>ff</a:t>
            </a:r>
            <a:r>
              <a:rPr lang="en-US" baseline="-25000" dirty="0"/>
              <a:t>   </a:t>
            </a:r>
            <a:r>
              <a:rPr lang="ar-IQ" dirty="0"/>
              <a:t>، وعندها يكون منحنى عرض الاحتياطيات لانهائي المرونة عند المعدل </a:t>
            </a:r>
            <a:r>
              <a:rPr lang="en-US" dirty="0"/>
              <a:t>id </a:t>
            </a:r>
            <a:r>
              <a:rPr lang="ar-IQ" dirty="0"/>
              <a:t> وكما موضح من الرسم السابق.</a:t>
            </a:r>
            <a:endParaRPr lang="en-US" dirty="0"/>
          </a:p>
        </p:txBody>
      </p:sp>
      <p:pic>
        <p:nvPicPr>
          <p:cNvPr id="4" name="عنصر نائب للمحتوى 3"/>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76672"/>
            <a:ext cx="7128793" cy="3744416"/>
          </a:xfrm>
          <a:prstGeom prst="rect">
            <a:avLst/>
          </a:prstGeom>
          <a:noFill/>
          <a:ln>
            <a:solidFill>
              <a:schemeClr val="tx1"/>
            </a:solidFill>
          </a:ln>
        </p:spPr>
      </p:pic>
    </p:spTree>
    <p:extLst>
      <p:ext uri="{BB962C8B-B14F-4D97-AF65-F5344CB8AC3E}">
        <p14:creationId xmlns:p14="http://schemas.microsoft.com/office/powerpoint/2010/main" val="1208077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التوازن في سوق الاحتياطيات :</a:t>
            </a:r>
            <a:r>
              <a:rPr lang="en-US" dirty="0"/>
              <a:t/>
            </a:r>
            <a:br>
              <a:rPr lang="en-US" dirty="0"/>
            </a:br>
            <a:endParaRPr lang="ar-IQ" dirty="0"/>
          </a:p>
        </p:txBody>
      </p:sp>
      <p:pic>
        <p:nvPicPr>
          <p:cNvPr id="4" name="عنصر نائب للمحتوى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37705" y="2015073"/>
            <a:ext cx="7268590" cy="3696216"/>
          </a:xfrm>
          <a:prstGeom prst="rect">
            <a:avLst/>
          </a:prstGeom>
          <a:noFill/>
          <a:ln>
            <a:noFill/>
          </a:ln>
        </p:spPr>
      </p:pic>
    </p:spTree>
    <p:extLst>
      <p:ext uri="{BB962C8B-B14F-4D97-AF65-F5344CB8AC3E}">
        <p14:creationId xmlns:p14="http://schemas.microsoft.com/office/powerpoint/2010/main" val="1098366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 </a:t>
            </a:r>
            <a:r>
              <a:rPr lang="ar-IQ" sz="3600" b="1" dirty="0"/>
              <a:t>كيف يمكن تحديد عرض </a:t>
            </a:r>
            <a:r>
              <a:rPr lang="ar-IQ" sz="3600" b="1" dirty="0" smtClean="0"/>
              <a:t>الاموال </a:t>
            </a:r>
            <a:r>
              <a:rPr lang="ar-IQ" sz="3600" b="1" dirty="0"/>
              <a:t>؟ كيف يمكن </a:t>
            </a:r>
            <a:r>
              <a:rPr lang="ar-IQ" sz="3600" b="1" dirty="0" err="1"/>
              <a:t>لادوات</a:t>
            </a:r>
            <a:r>
              <a:rPr lang="ar-IQ" sz="3600" b="1" dirty="0"/>
              <a:t> السياسة النقدية </a:t>
            </a:r>
            <a:r>
              <a:rPr lang="ar-IQ" sz="3600" b="1" dirty="0" err="1"/>
              <a:t>التاثير</a:t>
            </a:r>
            <a:r>
              <a:rPr lang="ar-IQ" sz="3600" b="1" dirty="0"/>
              <a:t> في سوق الاحتياطيات </a:t>
            </a:r>
            <a:r>
              <a:rPr lang="ar-IQ" sz="3600" b="1" dirty="0" smtClean="0"/>
              <a:t>وتحقيق التوازن </a:t>
            </a:r>
            <a:r>
              <a:rPr lang="ar-IQ" sz="3600" b="1" dirty="0"/>
              <a:t>؟</a:t>
            </a:r>
            <a:endParaRPr lang="ar-IQ" sz="3600" dirty="0"/>
          </a:p>
        </p:txBody>
      </p:sp>
      <p:sp>
        <p:nvSpPr>
          <p:cNvPr id="3" name="عنصر نائب للمحتوى 2"/>
          <p:cNvSpPr>
            <a:spLocks noGrp="1"/>
          </p:cNvSpPr>
          <p:nvPr>
            <p:ph idx="1"/>
          </p:nvPr>
        </p:nvSpPr>
        <p:spPr/>
        <p:txBody>
          <a:bodyPr>
            <a:normAutofit fontScale="92500" lnSpcReduction="20000"/>
          </a:bodyPr>
          <a:lstStyle/>
          <a:p>
            <a:r>
              <a:rPr lang="ar-IQ" b="1" dirty="0"/>
              <a:t>عمليات السوق المفتوحة :</a:t>
            </a:r>
            <a:endParaRPr lang="en-US" dirty="0"/>
          </a:p>
          <a:p>
            <a:r>
              <a:rPr lang="ar-IQ" dirty="0"/>
              <a:t>كيف يقوم الاحتياطي الفيدرالي بعمليات السوق المفتوحة بهدف السيطرة على أسعار الفائدة قصيرة الأجل ومعروض النقود. </a:t>
            </a:r>
            <a:r>
              <a:rPr lang="ar-IQ" dirty="0" smtClean="0"/>
              <a:t>؟</a:t>
            </a:r>
          </a:p>
          <a:p>
            <a:r>
              <a:rPr lang="ar-IQ" dirty="0"/>
              <a:t>هناك نوعين من عمليات السوق </a:t>
            </a:r>
            <a:r>
              <a:rPr lang="ar-IQ" dirty="0" smtClean="0"/>
              <a:t>المفتوحة:</a:t>
            </a:r>
          </a:p>
          <a:p>
            <a:r>
              <a:rPr lang="ar-IQ" dirty="0" smtClean="0"/>
              <a:t>1-</a:t>
            </a:r>
            <a:r>
              <a:rPr lang="ar-IQ" dirty="0"/>
              <a:t>وهي عمليات </a:t>
            </a:r>
            <a:r>
              <a:rPr lang="ar-IQ" dirty="0" smtClean="0"/>
              <a:t>السوق المفتوحة </a:t>
            </a:r>
            <a:r>
              <a:rPr lang="ar-IQ" u="sng" dirty="0" smtClean="0"/>
              <a:t>الديناميكية</a:t>
            </a:r>
            <a:r>
              <a:rPr lang="ar-IQ" dirty="0" smtClean="0"/>
              <a:t> </a:t>
            </a:r>
            <a:r>
              <a:rPr lang="ar-IQ" dirty="0"/>
              <a:t>وتهدف إلى تغيير مستوى الاحتياطي والقاعدة </a:t>
            </a:r>
            <a:r>
              <a:rPr lang="ar-IQ" dirty="0" smtClean="0"/>
              <a:t>النقدية.</a:t>
            </a:r>
          </a:p>
          <a:p>
            <a:r>
              <a:rPr lang="ar-IQ" dirty="0" smtClean="0"/>
              <a:t>2- وعمليات </a:t>
            </a:r>
            <a:r>
              <a:rPr lang="ar-IQ" dirty="0"/>
              <a:t>السوق المفتوحة </a:t>
            </a:r>
            <a:r>
              <a:rPr lang="ar-IQ" u="sng" dirty="0"/>
              <a:t>الدفاعية</a:t>
            </a:r>
            <a:r>
              <a:rPr lang="ar-IQ" dirty="0"/>
              <a:t> التي تهدف إلى التغلب على حركة العوامل الأخرى التي تؤثر في الاحتياطي والقاعدة النقدية مثل تغيرات إيداعات الخزينة مع الاحتياطي الفيدرالي أو الاحتياطي العائم </a:t>
            </a:r>
            <a:r>
              <a:rPr lang="en-US" dirty="0"/>
              <a:t>float </a:t>
            </a:r>
            <a:r>
              <a:rPr lang="ar-IQ" dirty="0"/>
              <a:t>. </a:t>
            </a:r>
          </a:p>
        </p:txBody>
      </p:sp>
    </p:spTree>
    <p:extLst>
      <p:ext uri="{BB962C8B-B14F-4D97-AF65-F5344CB8AC3E}">
        <p14:creationId xmlns:p14="http://schemas.microsoft.com/office/powerpoint/2010/main" val="2542543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290266"/>
          </a:xfrm>
        </p:spPr>
        <p:txBody>
          <a:bodyPr>
            <a:normAutofit fontScale="90000"/>
          </a:bodyPr>
          <a:lstStyle/>
          <a:p>
            <a:r>
              <a:rPr lang="ar-IQ" dirty="0" smtClean="0">
                <a:solidFill>
                  <a:srgbClr val="FF0000"/>
                </a:solidFill>
              </a:rPr>
              <a:t>لماذا </a:t>
            </a:r>
            <a:r>
              <a:rPr lang="ar-IQ" dirty="0">
                <a:solidFill>
                  <a:srgbClr val="FF0000"/>
                </a:solidFill>
              </a:rPr>
              <a:t>يقوم الاحتياطي الفيدرالي بعمليات السوق المفتوحة باستخدام الأوراق المالية للخزينة والوكالات الحكومية في الولايات المتحدة وخاصة سندات خزينة </a:t>
            </a:r>
            <a:r>
              <a:rPr lang="ar-IQ" dirty="0" smtClean="0">
                <a:solidFill>
                  <a:srgbClr val="FF0000"/>
                </a:solidFill>
              </a:rPr>
              <a:t>؟</a:t>
            </a:r>
            <a:endParaRPr lang="ar-IQ" dirty="0">
              <a:solidFill>
                <a:srgbClr val="FF0000"/>
              </a:solidFill>
            </a:endParaRPr>
          </a:p>
        </p:txBody>
      </p:sp>
      <p:sp>
        <p:nvSpPr>
          <p:cNvPr id="3" name="عنصر نائب للمحتوى 2"/>
          <p:cNvSpPr>
            <a:spLocks noGrp="1"/>
          </p:cNvSpPr>
          <p:nvPr>
            <p:ph idx="1"/>
          </p:nvPr>
        </p:nvSpPr>
        <p:spPr>
          <a:xfrm>
            <a:off x="457200" y="2852936"/>
            <a:ext cx="8229600" cy="3273227"/>
          </a:xfrm>
        </p:spPr>
        <p:txBody>
          <a:bodyPr/>
          <a:lstStyle/>
          <a:p>
            <a:r>
              <a:rPr lang="ar-IQ" dirty="0" smtClean="0"/>
              <a:t>1- </a:t>
            </a:r>
            <a:r>
              <a:rPr lang="ar-IQ" dirty="0"/>
              <a:t>يقوم الاحتياطي الفيدرالي بأغلب عمليات السوق المفتوحة بواسطة أوراق الخزينة المالية لان سوق هذه الأوراق المالية هو الأكثر سيولة وله اكبر حجم تجارة  وله طاقة استيعاب قدر ملموس من معاملات الاحتياطي الفيدرالي دون ان يواجه تذبذب في السعر يؤدي إلى اضطراب في السوق. </a:t>
            </a:r>
            <a:endParaRPr lang="en-US" dirty="0"/>
          </a:p>
          <a:p>
            <a:endParaRPr lang="ar-IQ" dirty="0"/>
          </a:p>
        </p:txBody>
      </p:sp>
    </p:spTree>
    <p:extLst>
      <p:ext uri="{BB962C8B-B14F-4D97-AF65-F5344CB8AC3E}">
        <p14:creationId xmlns:p14="http://schemas.microsoft.com/office/powerpoint/2010/main" val="115666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a:t>
            </a:r>
            <a:endParaRPr lang="ar-IQ" dirty="0"/>
          </a:p>
        </p:txBody>
      </p:sp>
      <p:sp>
        <p:nvSpPr>
          <p:cNvPr id="3" name="عنصر نائب للمحتوى 2"/>
          <p:cNvSpPr>
            <a:spLocks noGrp="1"/>
          </p:cNvSpPr>
          <p:nvPr>
            <p:ph idx="1"/>
          </p:nvPr>
        </p:nvSpPr>
        <p:spPr/>
        <p:txBody>
          <a:bodyPr/>
          <a:lstStyle/>
          <a:p>
            <a:r>
              <a:rPr lang="ar-IQ" dirty="0" smtClean="0"/>
              <a:t>2- </a:t>
            </a:r>
            <a:r>
              <a:rPr lang="ar-IQ" u="sng" dirty="0"/>
              <a:t>لتجنب تعارض المصالح </a:t>
            </a:r>
            <a:r>
              <a:rPr lang="ar-IQ" dirty="0" smtClean="0"/>
              <a:t>اذ لا </a:t>
            </a:r>
            <a:r>
              <a:rPr lang="ar-IQ" dirty="0"/>
              <a:t>يقوم الاحتياطي الفيدرالي بعمليات السوق المفتوحة بأوراق مالية صادرة من القطاع </a:t>
            </a:r>
            <a:r>
              <a:rPr lang="ar-IQ" dirty="0" smtClean="0"/>
              <a:t>الخاص.</a:t>
            </a:r>
            <a:endParaRPr lang="ar-IQ" dirty="0"/>
          </a:p>
        </p:txBody>
      </p:sp>
    </p:spTree>
    <p:extLst>
      <p:ext uri="{BB962C8B-B14F-4D97-AF65-F5344CB8AC3E}">
        <p14:creationId xmlns:p14="http://schemas.microsoft.com/office/powerpoint/2010/main" val="246429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a:t>
            </a:r>
            <a:endParaRPr lang="ar-IQ" dirty="0"/>
          </a:p>
        </p:txBody>
      </p:sp>
      <p:sp>
        <p:nvSpPr>
          <p:cNvPr id="3" name="عنصر نائب للمحتوى 2"/>
          <p:cNvSpPr>
            <a:spLocks noGrp="1"/>
          </p:cNvSpPr>
          <p:nvPr>
            <p:ph idx="1"/>
          </p:nvPr>
        </p:nvSpPr>
        <p:spPr/>
        <p:txBody>
          <a:bodyPr/>
          <a:lstStyle/>
          <a:p>
            <a:r>
              <a:rPr lang="ar-IQ" dirty="0" smtClean="0"/>
              <a:t>حيث تؤدي </a:t>
            </a:r>
            <a:r>
              <a:rPr lang="ar-IQ" dirty="0"/>
              <a:t>عملية الشراء في السوق الى زيادة في </a:t>
            </a:r>
            <a:r>
              <a:rPr lang="ar-IQ" u="sng" dirty="0"/>
              <a:t>الكميات المعروضة</a:t>
            </a:r>
            <a:r>
              <a:rPr lang="ar-IQ" dirty="0"/>
              <a:t> من الاحتياطيات  غير المقترضة من </a:t>
            </a:r>
            <a:r>
              <a:rPr lang="en-US" dirty="0"/>
              <a:t>R</a:t>
            </a:r>
            <a:r>
              <a:rPr lang="en-US" baseline="30000" dirty="0"/>
              <a:t>1</a:t>
            </a:r>
            <a:r>
              <a:rPr lang="en-US" baseline="-25000" dirty="0"/>
              <a:t>N </a:t>
            </a:r>
            <a:r>
              <a:rPr lang="ar-IQ" dirty="0"/>
              <a:t>الى </a:t>
            </a:r>
            <a:r>
              <a:rPr lang="en-US" dirty="0"/>
              <a:t>R</a:t>
            </a:r>
            <a:r>
              <a:rPr lang="en-US" baseline="30000" dirty="0"/>
              <a:t>2</a:t>
            </a:r>
            <a:r>
              <a:rPr lang="en-US" baseline="-25000" dirty="0"/>
              <a:t>N</a:t>
            </a:r>
            <a:r>
              <a:rPr lang="ar-IQ" dirty="0"/>
              <a:t>، والذي يؤدي الى نقل </a:t>
            </a:r>
            <a:r>
              <a:rPr lang="ar-IQ" u="sng" dirty="0"/>
              <a:t>منحنى العرض </a:t>
            </a:r>
            <a:r>
              <a:rPr lang="ar-IQ" dirty="0"/>
              <a:t>الى اليمين من </a:t>
            </a:r>
            <a:r>
              <a:rPr lang="en-US" dirty="0"/>
              <a:t>R</a:t>
            </a:r>
            <a:r>
              <a:rPr lang="en-US" baseline="-25000" dirty="0"/>
              <a:t>1</a:t>
            </a:r>
            <a:r>
              <a:rPr lang="en-US" baseline="30000" dirty="0"/>
              <a:t>S </a:t>
            </a:r>
            <a:r>
              <a:rPr lang="ar-IQ" dirty="0"/>
              <a:t> الى  </a:t>
            </a:r>
            <a:r>
              <a:rPr lang="en-US" dirty="0"/>
              <a:t>R</a:t>
            </a:r>
            <a:r>
              <a:rPr lang="en-US" baseline="-25000" dirty="0"/>
              <a:t>2</a:t>
            </a:r>
            <a:r>
              <a:rPr lang="en-US" baseline="30000" dirty="0"/>
              <a:t>S</a:t>
            </a:r>
            <a:r>
              <a:rPr lang="ar-IQ" dirty="0"/>
              <a:t> والذي يؤدي الى انتقال التوازن من النقطة (1) الى (2) وبالنتيجة سوف يؤدي الى انخفاض الاحتياطي الفدرالي(سعر الفائدة) من </a:t>
            </a:r>
            <a:r>
              <a:rPr lang="en-US" dirty="0"/>
              <a:t>i</a:t>
            </a:r>
            <a:r>
              <a:rPr lang="en-US" baseline="30000" dirty="0"/>
              <a:t>1</a:t>
            </a:r>
            <a:r>
              <a:rPr lang="en-US" baseline="-25000" dirty="0"/>
              <a:t>FF</a:t>
            </a:r>
            <a:r>
              <a:rPr lang="ar-IQ" dirty="0"/>
              <a:t> الى </a:t>
            </a:r>
            <a:r>
              <a:rPr lang="en-US" dirty="0"/>
              <a:t>i</a:t>
            </a:r>
            <a:r>
              <a:rPr lang="en-US" baseline="30000" dirty="0"/>
              <a:t>2</a:t>
            </a:r>
            <a:r>
              <a:rPr lang="en-US" baseline="-25000" dirty="0"/>
              <a:t>ff</a:t>
            </a:r>
            <a:r>
              <a:rPr lang="ar-IQ" dirty="0"/>
              <a:t> وكما موضح من الرسم التالي (2).</a:t>
            </a:r>
            <a:endParaRPr lang="en-US" dirty="0"/>
          </a:p>
          <a:p>
            <a:endParaRPr lang="ar-IQ" dirty="0"/>
          </a:p>
        </p:txBody>
      </p:sp>
    </p:spTree>
    <p:extLst>
      <p:ext uri="{BB962C8B-B14F-4D97-AF65-F5344CB8AC3E}">
        <p14:creationId xmlns:p14="http://schemas.microsoft.com/office/powerpoint/2010/main" val="624962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الشكل (2)</a:t>
            </a:r>
            <a:endParaRPr lang="ar-IQ" dirty="0"/>
          </a:p>
        </p:txBody>
      </p:sp>
      <p:pic>
        <p:nvPicPr>
          <p:cNvPr id="4" name="عنصر نائب للمحتوى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5363" y="2020324"/>
            <a:ext cx="6973274" cy="3685715"/>
          </a:xfrm>
          <a:prstGeom prst="rect">
            <a:avLst/>
          </a:prstGeom>
          <a:noFill/>
          <a:ln>
            <a:noFill/>
          </a:ln>
        </p:spPr>
      </p:pic>
    </p:spTree>
    <p:extLst>
      <p:ext uri="{BB962C8B-B14F-4D97-AF65-F5344CB8AC3E}">
        <p14:creationId xmlns:p14="http://schemas.microsoft.com/office/powerpoint/2010/main" val="2506852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err="1">
                <a:solidFill>
                  <a:srgbClr val="FF0000"/>
                </a:solidFill>
              </a:rPr>
              <a:t>ماهو</a:t>
            </a:r>
            <a:r>
              <a:rPr lang="ar-IQ" dirty="0">
                <a:solidFill>
                  <a:srgbClr val="FF0000"/>
                </a:solidFill>
              </a:rPr>
              <a:t> </a:t>
            </a:r>
            <a:r>
              <a:rPr lang="ar-IQ" dirty="0" err="1">
                <a:solidFill>
                  <a:srgbClr val="FF0000"/>
                </a:solidFill>
              </a:rPr>
              <a:t>الريبو</a:t>
            </a:r>
            <a:r>
              <a:rPr lang="ar-IQ" dirty="0">
                <a:solidFill>
                  <a:srgbClr val="FF0000"/>
                </a:solidFill>
              </a:rPr>
              <a:t> </a:t>
            </a:r>
            <a:r>
              <a:rPr lang="en-US" dirty="0">
                <a:solidFill>
                  <a:srgbClr val="FF0000"/>
                </a:solidFill>
              </a:rPr>
              <a:t>repo</a:t>
            </a:r>
            <a:r>
              <a:rPr lang="ar-IQ" dirty="0">
                <a:solidFill>
                  <a:srgbClr val="FF0000"/>
                </a:solidFill>
              </a:rPr>
              <a:t> ؟ </a:t>
            </a:r>
            <a:r>
              <a:rPr lang="ar-IQ" dirty="0" err="1">
                <a:solidFill>
                  <a:srgbClr val="FF0000"/>
                </a:solidFill>
              </a:rPr>
              <a:t>وماهو</a:t>
            </a:r>
            <a:r>
              <a:rPr lang="ar-IQ" dirty="0">
                <a:solidFill>
                  <a:srgbClr val="FF0000"/>
                </a:solidFill>
              </a:rPr>
              <a:t> </a:t>
            </a:r>
            <a:r>
              <a:rPr lang="ar-IQ" dirty="0" err="1">
                <a:solidFill>
                  <a:srgbClr val="FF0000"/>
                </a:solidFill>
              </a:rPr>
              <a:t>الريبو</a:t>
            </a:r>
            <a:r>
              <a:rPr lang="ar-IQ" dirty="0">
                <a:solidFill>
                  <a:srgbClr val="FF0000"/>
                </a:solidFill>
              </a:rPr>
              <a:t> العكسي ؟</a:t>
            </a:r>
            <a:br>
              <a:rPr lang="ar-IQ" dirty="0">
                <a:solidFill>
                  <a:srgbClr val="FF0000"/>
                </a:solidFill>
              </a:rPr>
            </a:b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r>
              <a:rPr lang="ar-IQ" dirty="0" err="1" smtClean="0"/>
              <a:t>الريبو</a:t>
            </a:r>
            <a:r>
              <a:rPr lang="ar-IQ" dirty="0" smtClean="0"/>
              <a:t> :وهو اتفاق </a:t>
            </a:r>
            <a:r>
              <a:rPr lang="ar-IQ" dirty="0"/>
              <a:t>إعادة </a:t>
            </a:r>
            <a:r>
              <a:rPr lang="ar-IQ" dirty="0" smtClean="0"/>
              <a:t>الشراء ويسمى الـ </a:t>
            </a:r>
            <a:r>
              <a:rPr lang="en-US" b="1" u="sng" dirty="0"/>
              <a:t>repo</a:t>
            </a:r>
            <a:r>
              <a:rPr lang="en-US" dirty="0"/>
              <a:t> </a:t>
            </a:r>
            <a:r>
              <a:rPr lang="ar-IQ" dirty="0" smtClean="0"/>
              <a:t> </a:t>
            </a:r>
            <a:r>
              <a:rPr lang="ar-IQ" dirty="0" err="1"/>
              <a:t>الريبو</a:t>
            </a:r>
            <a:r>
              <a:rPr lang="ar-IQ" dirty="0"/>
              <a:t> حيث </a:t>
            </a:r>
            <a:r>
              <a:rPr lang="ar-IQ" b="1" u="sng" dirty="0"/>
              <a:t>يشتري</a:t>
            </a:r>
            <a:r>
              <a:rPr lang="ar-IQ" dirty="0"/>
              <a:t> الاحتياطي الفيدرالي الأوراق المالية على اتفاق ان يعيد </a:t>
            </a:r>
            <a:r>
              <a:rPr lang="ar-IQ" dirty="0" smtClean="0"/>
              <a:t>البائع </a:t>
            </a:r>
            <a:r>
              <a:rPr lang="ar-IQ" dirty="0"/>
              <a:t>شرائها في فترة قصيرة من الزمن ما بين1 إلى 15 يوم من اليوم الأصلي للشراء</a:t>
            </a:r>
            <a:r>
              <a:rPr lang="ar-IQ" dirty="0" smtClean="0"/>
              <a:t>.</a:t>
            </a:r>
          </a:p>
          <a:p>
            <a:r>
              <a:rPr lang="ar-IQ" dirty="0"/>
              <a:t>وبما ان التأثيرات على احتياطيات اتفاقيات إعادة الشراء تنعكس في يوم استحقاق الاتفاق فان اتفاقية إعادة الشراء هي في الحقيقة عملية شراء سوق مفتوحة مؤقتة وهي طريقة مرغوبة بشكل خاص للقيام </a:t>
            </a:r>
            <a:r>
              <a:rPr lang="ar-IQ" dirty="0" smtClean="0"/>
              <a:t>بعمليات دفاعية .</a:t>
            </a:r>
          </a:p>
          <a:p>
            <a:endParaRPr lang="ar-IQ" dirty="0"/>
          </a:p>
        </p:txBody>
      </p:sp>
    </p:spTree>
    <p:extLst>
      <p:ext uri="{BB962C8B-B14F-4D97-AF65-F5344CB8AC3E}">
        <p14:creationId xmlns:p14="http://schemas.microsoft.com/office/powerpoint/2010/main" val="2185376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الريبو</a:t>
            </a:r>
            <a:r>
              <a:rPr lang="ar-IQ" dirty="0" smtClean="0"/>
              <a:t> العكسي ؟</a:t>
            </a:r>
            <a:endParaRPr lang="ar-IQ" dirty="0"/>
          </a:p>
        </p:txBody>
      </p:sp>
      <p:sp>
        <p:nvSpPr>
          <p:cNvPr id="3" name="عنصر نائب للمحتوى 2"/>
          <p:cNvSpPr>
            <a:spLocks noGrp="1"/>
          </p:cNvSpPr>
          <p:nvPr>
            <p:ph idx="1"/>
          </p:nvPr>
        </p:nvSpPr>
        <p:spPr/>
        <p:txBody>
          <a:bodyPr/>
          <a:lstStyle/>
          <a:p>
            <a:r>
              <a:rPr lang="ar-IQ" b="1" u="sng" dirty="0" err="1"/>
              <a:t>الريبو</a:t>
            </a:r>
            <a:r>
              <a:rPr lang="ar-IQ" b="1" u="sng" dirty="0"/>
              <a:t> </a:t>
            </a:r>
            <a:r>
              <a:rPr lang="ar-IQ" b="1" u="sng" dirty="0" smtClean="0"/>
              <a:t>العكسي :</a:t>
            </a:r>
            <a:r>
              <a:rPr lang="ar-IQ" dirty="0" smtClean="0"/>
              <a:t> </a:t>
            </a:r>
            <a:r>
              <a:rPr lang="ar-IQ" dirty="0"/>
              <a:t>حيث </a:t>
            </a:r>
            <a:r>
              <a:rPr lang="ar-IQ" b="1" u="sng" dirty="0"/>
              <a:t>يبيع</a:t>
            </a:r>
            <a:r>
              <a:rPr lang="ar-IQ" dirty="0"/>
              <a:t> الاحتياطي الفيدرالي الأوراق المالية مع موافقة الشاري على ان يعيد بيعها إلى الاحتياطي الفيدرالي في المستقبل القريب. </a:t>
            </a:r>
          </a:p>
        </p:txBody>
      </p:sp>
    </p:spTree>
    <p:extLst>
      <p:ext uri="{BB962C8B-B14F-4D97-AF65-F5344CB8AC3E}">
        <p14:creationId xmlns:p14="http://schemas.microsoft.com/office/powerpoint/2010/main" val="757023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تطور السياسة النقدية </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تشمل السياسة النقدية نوعين من القرارات :</a:t>
            </a:r>
          </a:p>
          <a:p>
            <a:r>
              <a:rPr lang="ar-IQ" dirty="0" smtClean="0"/>
              <a:t>الأولى: تخص تحديد الأهداف التي تسعى الدولة الى تحقيقها، وهو قرار سياسي يتخذ من قبل الحكومة.</a:t>
            </a:r>
          </a:p>
          <a:p>
            <a:r>
              <a:rPr lang="ar-IQ" dirty="0" smtClean="0"/>
              <a:t>الثانية: تتعلق بالوسائل التي تتوصل بها تلك السياسة لتحقيق أهدافها وقد انعكس التطور في كل من </a:t>
            </a:r>
            <a:r>
              <a:rPr lang="ar-IQ" u="sng" dirty="0" smtClean="0"/>
              <a:t>اهداف السياسة النقدية ووسائلها.</a:t>
            </a:r>
          </a:p>
          <a:p>
            <a:r>
              <a:rPr lang="ar-IQ" dirty="0" smtClean="0"/>
              <a:t>حيث كان </a:t>
            </a:r>
            <a:r>
              <a:rPr lang="ar-IQ" u="sng" dirty="0" smtClean="0"/>
              <a:t>استقرار الأسعار الهدف</a:t>
            </a:r>
            <a:r>
              <a:rPr lang="ar-IQ" dirty="0" smtClean="0"/>
              <a:t> الذي تسعى اليه السياسة النقدية بحسب تفسير المدرسة الكلاسيكية ،غير ان النظرية </a:t>
            </a:r>
            <a:r>
              <a:rPr lang="ar-IQ" dirty="0" err="1" smtClean="0"/>
              <a:t>الكينزية</a:t>
            </a:r>
            <a:r>
              <a:rPr lang="ar-IQ" dirty="0" smtClean="0"/>
              <a:t> أدخلت السياسة المالية كبديل للسياسة النقدية التي اعتبرها </a:t>
            </a:r>
            <a:r>
              <a:rPr lang="ar-IQ" dirty="0" err="1" smtClean="0"/>
              <a:t>كينز</a:t>
            </a:r>
            <a:r>
              <a:rPr lang="ar-IQ" dirty="0" smtClean="0"/>
              <a:t> غير مجدية في حالة الكساد الاقتصادي ، بالإضافة الى تحقيق هدف اخر بالإضافة الى استقرار الأسعار وهو </a:t>
            </a:r>
            <a:r>
              <a:rPr lang="ar-IQ" u="sng" dirty="0" smtClean="0"/>
              <a:t>الاستخدام الكامل</a:t>
            </a:r>
            <a:r>
              <a:rPr lang="ar-IQ" dirty="0" smtClean="0"/>
              <a:t>.</a:t>
            </a:r>
          </a:p>
          <a:p>
            <a:r>
              <a:rPr lang="ar-IQ" dirty="0" smtClean="0"/>
              <a:t> كذلك اضيف الدين الحكومي كوسيلة أخرى من وسائل السياسة النقدية ،فضلا عن إضافة هدف تحقيق نمو اقتصادي سريع هدف من اهداف السياسة النقدية .</a:t>
            </a:r>
          </a:p>
          <a:p>
            <a:endParaRPr lang="ar-IQ" dirty="0"/>
          </a:p>
        </p:txBody>
      </p:sp>
    </p:spTree>
    <p:extLst>
      <p:ext uri="{BB962C8B-B14F-4D97-AF65-F5344CB8AC3E}">
        <p14:creationId xmlns:p14="http://schemas.microsoft.com/office/powerpoint/2010/main" val="1931692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sz="3600" b="1" dirty="0"/>
              <a:t>ميزات عمليات السوق المفتوحة </a:t>
            </a:r>
            <a:r>
              <a:rPr lang="en-US" sz="3600" b="1" dirty="0"/>
              <a:t>Advantages of Open Market Operations</a:t>
            </a:r>
            <a:r>
              <a:rPr lang="en-US" dirty="0"/>
              <a:t/>
            </a:r>
            <a:br>
              <a:rPr lang="en-US" dirty="0"/>
            </a:br>
            <a:endParaRPr lang="ar-IQ" dirty="0"/>
          </a:p>
        </p:txBody>
      </p:sp>
      <p:sp>
        <p:nvSpPr>
          <p:cNvPr id="3" name="عنصر نائب للمحتوى 2"/>
          <p:cNvSpPr>
            <a:spLocks noGrp="1"/>
          </p:cNvSpPr>
          <p:nvPr>
            <p:ph idx="1"/>
          </p:nvPr>
        </p:nvSpPr>
        <p:spPr/>
        <p:txBody>
          <a:bodyPr/>
          <a:lstStyle/>
          <a:p>
            <a:r>
              <a:rPr lang="ar-IQ" dirty="0" smtClean="0"/>
              <a:t>1- تحدث </a:t>
            </a:r>
            <a:r>
              <a:rPr lang="ar-IQ" dirty="0"/>
              <a:t>عمليات السوق المفتوحة بمبادرة من الاحتياطي الفيدرالي الذي يسيطر على حجمها بالكامل وهذه السيطرة غير موجودة مثلا في العمليات المخصومة التي يمكن للاحتياطي الفيدرالي ان يشجع أو يثبط المصارف في ان تأخذ قروض مخصومة من خلال تغيير سعر الخصم ولكنه لا يمكن ان يسيطر على حجم القروض المخصومة. </a:t>
            </a:r>
          </a:p>
        </p:txBody>
      </p:sp>
    </p:spTree>
    <p:extLst>
      <p:ext uri="{BB962C8B-B14F-4D97-AF65-F5344CB8AC3E}">
        <p14:creationId xmlns:p14="http://schemas.microsoft.com/office/powerpoint/2010/main" val="243261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a:t>
            </a:r>
            <a:endParaRPr lang="ar-IQ" dirty="0"/>
          </a:p>
        </p:txBody>
      </p:sp>
      <p:sp>
        <p:nvSpPr>
          <p:cNvPr id="3" name="عنصر نائب للمحتوى 2"/>
          <p:cNvSpPr>
            <a:spLocks noGrp="1"/>
          </p:cNvSpPr>
          <p:nvPr>
            <p:ph idx="1"/>
          </p:nvPr>
        </p:nvSpPr>
        <p:spPr/>
        <p:txBody>
          <a:bodyPr/>
          <a:lstStyle/>
          <a:p>
            <a:r>
              <a:rPr lang="ar-IQ" dirty="0" smtClean="0"/>
              <a:t>2- </a:t>
            </a:r>
            <a:r>
              <a:rPr lang="ar-IQ" dirty="0"/>
              <a:t>عمليات السوق المفتوحة مرنة ومضبوطة ويمكن استخدامها إلى أي حد. فبغض النظر عن صغر حجم التغير في الاحتياطي أو القاعدة النقدية المرغوبة يمكن لعمليات السوق المفتوحة ان تحقق ذلك من خلال شراء أو بيع صغيرة للأوراق المالية وعلى العكس إذا كان التغير المرغوب في الاحتياطي أو القاعدة النقدية كبيرة جدا فان أداة عمليات السوق المفتوحة قوية بما يكفي لإنجاز هذه المهمة من خلال شراء كبيرة جدا أو بيع كبير جدا للأوراق المالية.</a:t>
            </a:r>
          </a:p>
        </p:txBody>
      </p:sp>
    </p:spTree>
    <p:extLst>
      <p:ext uri="{BB962C8B-B14F-4D97-AF65-F5344CB8AC3E}">
        <p14:creationId xmlns:p14="http://schemas.microsoft.com/office/powerpoint/2010/main" val="3986685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a:t>
            </a:r>
            <a:endParaRPr lang="ar-IQ" dirty="0"/>
          </a:p>
        </p:txBody>
      </p:sp>
      <p:sp>
        <p:nvSpPr>
          <p:cNvPr id="3" name="عنصر نائب للمحتوى 2"/>
          <p:cNvSpPr>
            <a:spLocks noGrp="1"/>
          </p:cNvSpPr>
          <p:nvPr>
            <p:ph idx="1"/>
          </p:nvPr>
        </p:nvSpPr>
        <p:spPr/>
        <p:txBody>
          <a:bodyPr/>
          <a:lstStyle/>
          <a:p>
            <a:r>
              <a:rPr lang="ar-IQ" dirty="0" smtClean="0"/>
              <a:t>3- عمليات </a:t>
            </a:r>
            <a:r>
              <a:rPr lang="ar-IQ" dirty="0"/>
              <a:t>السوق المفتوحة قابلة للانعكاس بسهولة فإذا حدث خطأ في تنفيذ عملية سوق مفتوحة فيمكن للاحتياطي الفيدرالي ان يعكس ذلك فإذا قرر الاحتياطي الفيدرالي بان سعر التمويل الفيدرالي  منخفض جدا بسبب زيادة عمليات شراء في السوق المفتوحة أكثر من المطلوب فيمكنه فورا اتخاذ إجراءات تصحيحيه بالقيام بمبيعات سوق مفتوحة.</a:t>
            </a:r>
          </a:p>
        </p:txBody>
      </p:sp>
    </p:spTree>
    <p:extLst>
      <p:ext uri="{BB962C8B-B14F-4D97-AF65-F5344CB8AC3E}">
        <p14:creationId xmlns:p14="http://schemas.microsoft.com/office/powerpoint/2010/main" val="4150470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a:t>
            </a:r>
            <a:endParaRPr lang="ar-IQ" dirty="0"/>
          </a:p>
        </p:txBody>
      </p:sp>
      <p:sp>
        <p:nvSpPr>
          <p:cNvPr id="3" name="عنصر نائب للمحتوى 2"/>
          <p:cNvSpPr>
            <a:spLocks noGrp="1"/>
          </p:cNvSpPr>
          <p:nvPr>
            <p:ph idx="1"/>
          </p:nvPr>
        </p:nvSpPr>
        <p:spPr/>
        <p:txBody>
          <a:bodyPr/>
          <a:lstStyle/>
          <a:p>
            <a:pPr lvl="0"/>
            <a:r>
              <a:rPr lang="ar-IQ" dirty="0" smtClean="0"/>
              <a:t>4- </a:t>
            </a:r>
            <a:r>
              <a:rPr lang="ar-IQ" dirty="0"/>
              <a:t>يمكن ان تطبق عمليات السوق المفتوحة بسرعة وهي غير معرضة إلى أي </a:t>
            </a:r>
            <a:r>
              <a:rPr lang="ar-IQ" dirty="0" err="1"/>
              <a:t>تأخرات</a:t>
            </a:r>
            <a:r>
              <a:rPr lang="ar-IQ" dirty="0"/>
              <a:t> للأسباب الإدارية فعندما يقرر الاحتياطي الفيدرالي تغيير القاعدة النقدية أو الاحتياطي فهو يضع طلب مع سماسرة الأوراق المالية وتنفذ عمليات المتاجرة فورا. </a:t>
            </a:r>
            <a:endParaRPr lang="en-US" dirty="0"/>
          </a:p>
          <a:p>
            <a:endParaRPr lang="ar-IQ" dirty="0"/>
          </a:p>
        </p:txBody>
      </p:sp>
    </p:spTree>
    <p:extLst>
      <p:ext uri="{BB962C8B-B14F-4D97-AF65-F5344CB8AC3E}">
        <p14:creationId xmlns:p14="http://schemas.microsoft.com/office/powerpoint/2010/main" val="1957208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2- </a:t>
            </a:r>
            <a:r>
              <a:rPr lang="ar-IQ" b="1" dirty="0"/>
              <a:t>سعر اعادة الخصم </a:t>
            </a:r>
            <a:r>
              <a:rPr lang="ar-IQ" b="1" dirty="0" smtClean="0"/>
              <a:t>للقروض</a:t>
            </a:r>
            <a:r>
              <a:rPr lang="en-US" dirty="0"/>
              <a:t>Discount Policy</a:t>
            </a:r>
            <a:r>
              <a:rPr lang="ar-IQ" b="1" dirty="0" smtClean="0"/>
              <a:t>:</a:t>
            </a:r>
            <a:r>
              <a:rPr lang="en-US" dirty="0"/>
              <a:t/>
            </a:r>
            <a:br>
              <a:rPr lang="en-US" dirty="0"/>
            </a:br>
            <a:endParaRPr lang="ar-IQ"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IQ" dirty="0"/>
              <a:t>ان تسهيلات الاحتياطي الفيدرالي التي توضع على ضوئها القروض المخصومة </a:t>
            </a:r>
            <a:r>
              <a:rPr lang="en-US" dirty="0"/>
              <a:t>discount loans</a:t>
            </a:r>
            <a:r>
              <a:rPr lang="ar-IQ" dirty="0"/>
              <a:t> إلى المصارف تسمى نافذة الخصم  </a:t>
            </a:r>
            <a:r>
              <a:rPr lang="en-US" dirty="0"/>
              <a:t>discount window. </a:t>
            </a:r>
            <a:r>
              <a:rPr lang="ar-IQ" dirty="0"/>
              <a:t>وأسهل طريق لنفهم كيف يؤثر الاحتياطي الفيدرالي على حجم القروض المخصومة هو النظر إلى كيفية نافذة الخصم. </a:t>
            </a:r>
            <a:endParaRPr lang="ar-IQ" dirty="0" smtClean="0"/>
          </a:p>
          <a:p>
            <a:pPr marL="0" indent="0">
              <a:buNone/>
            </a:pPr>
            <a:endParaRPr lang="ar-IQ" dirty="0" smtClean="0"/>
          </a:p>
          <a:p>
            <a:pPr marL="0" indent="0">
              <a:buNone/>
            </a:pPr>
            <a:r>
              <a:rPr lang="ar-IQ" b="1" dirty="0"/>
              <a:t>عمل نافذة الخصم </a:t>
            </a:r>
            <a:r>
              <a:rPr lang="en-US" b="1" dirty="0"/>
              <a:t>Operation of the Discount Window</a:t>
            </a:r>
            <a:endParaRPr lang="en-US" dirty="0"/>
          </a:p>
          <a:p>
            <a:r>
              <a:rPr lang="ar-IQ" dirty="0" smtClean="0"/>
              <a:t>هناك ثلاثة أنواع من القروض المخصومة من قبل الاحتياطي الفدرالي (البنك المركزي) : </a:t>
            </a:r>
            <a:r>
              <a:rPr lang="ar-IQ" dirty="0"/>
              <a:t>الائتمان الابتدائي والائتمان الثانوي والائتمان </a:t>
            </a:r>
            <a:r>
              <a:rPr lang="ar-IQ" dirty="0" smtClean="0"/>
              <a:t>الموسمي</a:t>
            </a:r>
          </a:p>
          <a:p>
            <a:endParaRPr lang="ar-IQ" dirty="0"/>
          </a:p>
        </p:txBody>
      </p:sp>
    </p:spTree>
    <p:extLst>
      <p:ext uri="{BB962C8B-B14F-4D97-AF65-F5344CB8AC3E}">
        <p14:creationId xmlns:p14="http://schemas.microsoft.com/office/powerpoint/2010/main" val="1471273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u="sng" dirty="0" smtClean="0"/>
              <a:t>1- ان </a:t>
            </a:r>
            <a:r>
              <a:rPr lang="ar-IQ" u="sng" dirty="0"/>
              <a:t>الائتمان الابتدائي</a:t>
            </a:r>
            <a:r>
              <a:rPr lang="ar-IQ" dirty="0"/>
              <a:t> هو إقراض مخصوم يلعب أهم دور في السياسة النقدية حيث يسمح للمصارف السليمة ان تقترض كل ما تريده من تسهيلات  الائتمان الابتدائي لذا فهي تسمى تسهيلات  </a:t>
            </a:r>
            <a:r>
              <a:rPr lang="ar-IQ" u="sng" dirty="0"/>
              <a:t>الإقراض المستمر</a:t>
            </a:r>
            <a:r>
              <a:rPr lang="ar-IQ" dirty="0"/>
              <a:t> (</a:t>
            </a:r>
            <a:r>
              <a:rPr lang="en-US" dirty="0"/>
              <a:t>standing lending</a:t>
            </a:r>
            <a:r>
              <a:rPr lang="ar-IQ" dirty="0" smtClean="0"/>
              <a:t>).وتكون </a:t>
            </a:r>
            <a:r>
              <a:rPr lang="ar-IQ" dirty="0"/>
              <a:t>أسعار الفائدة على هذه القروض هي سعر الخصم وقد ذكرنا في السابق ان سعر الخصم يوضع أعلى من سعر التمويل </a:t>
            </a:r>
            <a:r>
              <a:rPr lang="ar-IQ" dirty="0" smtClean="0"/>
              <a:t>الفيدرالي(الفائدة) المستهدف ويكون عادة </a:t>
            </a:r>
            <a:r>
              <a:rPr lang="ar-IQ" dirty="0"/>
              <a:t>بعشر نقاط أساسية: (نقطة مئوية واحدة). لذا وفي اغلب الظروف فان مقدار الإقراض المخصوم تحت تسهيلات  الائتمان الابتدائي صغيرة جدا. </a:t>
            </a:r>
            <a:r>
              <a:rPr lang="ar-IQ" u="sng" dirty="0"/>
              <a:t>إذن لماذا يمتلك الاحتياطي الفيدرالي هذا النوع من التسهيلات؟</a:t>
            </a:r>
            <a:r>
              <a:rPr lang="ar-IQ" dirty="0"/>
              <a:t> الجواب هو ان هذا التسهيل هو بهدف ان يكون مصدر احتياط داعم للسيولة في المصارف السليمة لكي لا يرتفع سعر التمويل الفيدرالي  زيادة كبيرة فوق هدف التمويل الفيدرالي . </a:t>
            </a:r>
            <a:endParaRPr lang="en-US" dirty="0"/>
          </a:p>
          <a:p>
            <a:endParaRPr lang="ar-IQ" dirty="0"/>
          </a:p>
        </p:txBody>
      </p:sp>
    </p:spTree>
    <p:extLst>
      <p:ext uri="{BB962C8B-B14F-4D97-AF65-F5344CB8AC3E}">
        <p14:creationId xmlns:p14="http://schemas.microsoft.com/office/powerpoint/2010/main" val="2591345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لنرى كيف تعمل تسهيلات الائتمان الابتدائي </a:t>
            </a:r>
            <a:r>
              <a:rPr lang="ar-IQ" dirty="0" smtClean="0"/>
              <a:t>؟</a:t>
            </a:r>
            <a:endParaRPr lang="ar-IQ" dirty="0"/>
          </a:p>
        </p:txBody>
      </p:sp>
      <p:sp>
        <p:nvSpPr>
          <p:cNvPr id="3" name="عنصر نائب للمحتوى 2"/>
          <p:cNvSpPr>
            <a:spLocks noGrp="1"/>
          </p:cNvSpPr>
          <p:nvPr>
            <p:ph idx="1"/>
          </p:nvPr>
        </p:nvSpPr>
        <p:spPr/>
        <p:txBody>
          <a:bodyPr/>
          <a:lstStyle/>
          <a:p>
            <a:r>
              <a:rPr lang="ar-IQ" dirty="0"/>
              <a:t>يجب ان نرى ماذا يحدث إذا حدثت زيادة كبيرة في الطلب على الاحتياطي ولنقل بسبب زيادة الإيداعات بشكل غير متوقع وأدت إلى زيادة في الاحتياطي المطلوب. سوف نقوم بتحليل هذه الحالة في الشكل </a:t>
            </a:r>
            <a:r>
              <a:rPr lang="ar-IQ" dirty="0" smtClean="0"/>
              <a:t>رقم (5 )</a:t>
            </a:r>
            <a:endParaRPr lang="ar-IQ" dirty="0"/>
          </a:p>
        </p:txBody>
      </p:sp>
    </p:spTree>
    <p:extLst>
      <p:ext uri="{BB962C8B-B14F-4D97-AF65-F5344CB8AC3E}">
        <p14:creationId xmlns:p14="http://schemas.microsoft.com/office/powerpoint/2010/main" val="3719746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الشكل (5)</a:t>
            </a: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1075" y="1905794"/>
            <a:ext cx="7181850" cy="3914775"/>
          </a:xfrm>
        </p:spPr>
      </p:pic>
    </p:spTree>
    <p:extLst>
      <p:ext uri="{BB962C8B-B14F-4D97-AF65-F5344CB8AC3E}">
        <p14:creationId xmlns:p14="http://schemas.microsoft.com/office/powerpoint/2010/main" val="1481369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الشكل رقم (5 )</a:t>
            </a:r>
            <a:br>
              <a:rPr lang="ar-IQ" dirty="0"/>
            </a:br>
            <a:endParaRPr lang="ar-IQ" dirty="0"/>
          </a:p>
        </p:txBody>
      </p:sp>
      <p:sp>
        <p:nvSpPr>
          <p:cNvPr id="3" name="عنصر نائب للمحتوى 2"/>
          <p:cNvSpPr>
            <a:spLocks noGrp="1"/>
          </p:cNvSpPr>
          <p:nvPr>
            <p:ph idx="1"/>
          </p:nvPr>
        </p:nvSpPr>
        <p:spPr/>
        <p:txBody>
          <a:bodyPr/>
          <a:lstStyle/>
          <a:p>
            <a:r>
              <a:rPr lang="ar-IQ" b="1" dirty="0" smtClean="0">
                <a:solidFill>
                  <a:srgbClr val="FF0000"/>
                </a:solidFill>
              </a:rPr>
              <a:t>وضح </a:t>
            </a:r>
            <a:r>
              <a:rPr lang="ar-IQ" b="1" dirty="0">
                <a:solidFill>
                  <a:srgbClr val="FF0000"/>
                </a:solidFill>
              </a:rPr>
              <a:t>كيف </a:t>
            </a:r>
            <a:r>
              <a:rPr lang="ar-IQ" b="1" dirty="0" smtClean="0">
                <a:solidFill>
                  <a:srgbClr val="FF0000"/>
                </a:solidFill>
              </a:rPr>
              <a:t>يضع </a:t>
            </a:r>
            <a:r>
              <a:rPr lang="ar-IQ" b="1" dirty="0">
                <a:solidFill>
                  <a:srgbClr val="FF0000"/>
                </a:solidFill>
              </a:rPr>
              <a:t>تسهيل الائتمان الابتدائي سقف على </a:t>
            </a:r>
            <a:r>
              <a:rPr lang="ar-IQ" b="1" dirty="0" smtClean="0">
                <a:solidFill>
                  <a:srgbClr val="FF0000"/>
                </a:solidFill>
              </a:rPr>
              <a:t>سعر(الفائدة) </a:t>
            </a:r>
            <a:r>
              <a:rPr lang="ar-IQ" b="1" dirty="0">
                <a:solidFill>
                  <a:srgbClr val="FF0000"/>
                </a:solidFill>
              </a:rPr>
              <a:t>التمويل </a:t>
            </a:r>
            <a:r>
              <a:rPr lang="ar-IQ" b="1" dirty="0" smtClean="0">
                <a:solidFill>
                  <a:srgbClr val="FF0000"/>
                </a:solidFill>
              </a:rPr>
              <a:t>الفيدرالي؟ </a:t>
            </a:r>
            <a:endParaRPr lang="en-US" dirty="0">
              <a:solidFill>
                <a:srgbClr val="FF0000"/>
              </a:solidFill>
            </a:endParaRPr>
          </a:p>
          <a:p>
            <a:r>
              <a:rPr lang="ar-IQ" dirty="0" smtClean="0"/>
              <a:t>يؤدي الزحف </a:t>
            </a:r>
            <a:r>
              <a:rPr lang="ar-IQ" dirty="0"/>
              <a:t>إلى اليمين </a:t>
            </a:r>
            <a:r>
              <a:rPr lang="ar-IQ" dirty="0" smtClean="0"/>
              <a:t>لمنحنى </a:t>
            </a:r>
            <a:r>
              <a:rPr lang="ar-IQ" dirty="0"/>
              <a:t>الطلب على الاحتياطي من </a:t>
            </a:r>
            <a:r>
              <a:rPr lang="en-US" dirty="0"/>
              <a:t>R</a:t>
            </a:r>
            <a:r>
              <a:rPr lang="en-US" baseline="30000" dirty="0"/>
              <a:t>1</a:t>
            </a:r>
            <a:r>
              <a:rPr lang="en-US" dirty="0"/>
              <a:t>d</a:t>
            </a:r>
            <a:r>
              <a:rPr lang="ar-IQ" dirty="0"/>
              <a:t> إلى </a:t>
            </a:r>
            <a:r>
              <a:rPr lang="en-US" dirty="0"/>
              <a:t>R</a:t>
            </a:r>
            <a:r>
              <a:rPr lang="en-US" baseline="30000" dirty="0"/>
              <a:t>2</a:t>
            </a:r>
            <a:r>
              <a:rPr lang="en-US" dirty="0"/>
              <a:t>d</a:t>
            </a:r>
            <a:r>
              <a:rPr lang="ar-IQ" dirty="0"/>
              <a:t> </a:t>
            </a:r>
            <a:r>
              <a:rPr lang="ar-IQ" dirty="0" smtClean="0"/>
              <a:t>الى نقل </a:t>
            </a:r>
            <a:r>
              <a:rPr lang="ar-IQ" dirty="0"/>
              <a:t>نقطة التوازن من النقطة 1 إلى النقطة 2 حيث </a:t>
            </a:r>
            <a:r>
              <a:rPr lang="en-US" dirty="0"/>
              <a:t>i</a:t>
            </a:r>
            <a:r>
              <a:rPr lang="en-US" baseline="30000" dirty="0"/>
              <a:t>2</a:t>
            </a:r>
            <a:r>
              <a:rPr lang="en-US" dirty="0"/>
              <a:t>ff</a:t>
            </a:r>
            <a:r>
              <a:rPr lang="ar-IQ" dirty="0"/>
              <a:t> =</a:t>
            </a:r>
            <a:r>
              <a:rPr lang="en-US" dirty="0"/>
              <a:t>id </a:t>
            </a:r>
            <a:r>
              <a:rPr lang="ar-IQ" dirty="0"/>
              <a:t> وان الإقراض المخصوم يزداد من صفر إلى </a:t>
            </a:r>
            <a:r>
              <a:rPr lang="en-US" dirty="0"/>
              <a:t>DL</a:t>
            </a:r>
            <a:r>
              <a:rPr lang="en-US" baseline="-25000" dirty="0"/>
              <a:t>2</a:t>
            </a:r>
            <a:r>
              <a:rPr lang="ar-IQ" dirty="0"/>
              <a:t>. </a:t>
            </a:r>
          </a:p>
        </p:txBody>
      </p:sp>
    </p:spTree>
    <p:extLst>
      <p:ext uri="{BB962C8B-B14F-4D97-AF65-F5344CB8AC3E}">
        <p14:creationId xmlns:p14="http://schemas.microsoft.com/office/powerpoint/2010/main" val="17743942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a:t>
            </a:r>
            <a:endParaRPr lang="ar-IQ" dirty="0"/>
          </a:p>
        </p:txBody>
      </p:sp>
      <p:sp>
        <p:nvSpPr>
          <p:cNvPr id="3" name="عنصر نائب للمحتوى 2"/>
          <p:cNvSpPr>
            <a:spLocks noGrp="1"/>
          </p:cNvSpPr>
          <p:nvPr>
            <p:ph idx="1"/>
          </p:nvPr>
        </p:nvSpPr>
        <p:spPr/>
        <p:txBody>
          <a:bodyPr/>
          <a:lstStyle/>
          <a:p>
            <a:r>
              <a:rPr lang="ar-IQ" dirty="0"/>
              <a:t>نفترض من الناحية الابتدائية بان منحني الطلب والعرض على الاحتياطي يتقاطعان عند النقطة1 بحيث ان سعر التمويل الفيدرالي  في مستوى </a:t>
            </a:r>
            <a:r>
              <a:rPr lang="ar-IQ" dirty="0" smtClean="0"/>
              <a:t>المستهدف </a:t>
            </a:r>
            <a:r>
              <a:rPr lang="ar-IQ" dirty="0"/>
              <a:t>هو </a:t>
            </a:r>
            <a:r>
              <a:rPr lang="en-US" dirty="0" err="1"/>
              <a:t>i</a:t>
            </a:r>
            <a:r>
              <a:rPr lang="en-US" baseline="30000" dirty="0" err="1"/>
              <a:t>T</a:t>
            </a:r>
            <a:r>
              <a:rPr lang="en-US" dirty="0" err="1"/>
              <a:t>ff</a:t>
            </a:r>
            <a:r>
              <a:rPr lang="ar-IQ" dirty="0"/>
              <a:t> والآن الزيادة في الاحتياطي المطلوب تؤدي إلى  حركة منحني الطلب إلى </a:t>
            </a:r>
            <a:r>
              <a:rPr lang="en-US" dirty="0"/>
              <a:t>R</a:t>
            </a:r>
            <a:r>
              <a:rPr lang="en-US" baseline="30000" dirty="0"/>
              <a:t>2</a:t>
            </a:r>
            <a:r>
              <a:rPr lang="en-US" dirty="0"/>
              <a:t>d</a:t>
            </a:r>
            <a:r>
              <a:rPr lang="ar-IQ" dirty="0"/>
              <a:t> وان التوازن يتحرك إلى النقطة 2 . نتيجة ذلك هو ان </a:t>
            </a:r>
            <a:r>
              <a:rPr lang="ar-IQ" dirty="0" smtClean="0"/>
              <a:t>القروض المخصومة </a:t>
            </a:r>
            <a:r>
              <a:rPr lang="ar-IQ" dirty="0"/>
              <a:t>ت</a:t>
            </a:r>
            <a:r>
              <a:rPr lang="ar-IQ" dirty="0" smtClean="0"/>
              <a:t>زداد </a:t>
            </a:r>
            <a:r>
              <a:rPr lang="ar-IQ" dirty="0"/>
              <a:t>من صفر إلى </a:t>
            </a:r>
            <a:r>
              <a:rPr lang="en-US" dirty="0"/>
              <a:t>DL</a:t>
            </a:r>
            <a:r>
              <a:rPr lang="en-US" baseline="-25000" dirty="0"/>
              <a:t>2</a:t>
            </a:r>
            <a:r>
              <a:rPr lang="ar-IQ" dirty="0"/>
              <a:t> وان سعر التمويل </a:t>
            </a:r>
            <a:r>
              <a:rPr lang="ar-IQ" dirty="0" smtClean="0"/>
              <a:t>الفيدرالي(سعر الفائدة)  </a:t>
            </a:r>
            <a:r>
              <a:rPr lang="ar-IQ" dirty="0"/>
              <a:t>يرتفع إلى </a:t>
            </a:r>
            <a:r>
              <a:rPr lang="en-US" dirty="0"/>
              <a:t>id</a:t>
            </a:r>
            <a:r>
              <a:rPr lang="ar-IQ" dirty="0"/>
              <a:t> ولا يمكنه ان يرتفع أكثر. </a:t>
            </a:r>
            <a:r>
              <a:rPr lang="ar-IQ" dirty="0" smtClean="0"/>
              <a:t>وبذلك </a:t>
            </a:r>
            <a:r>
              <a:rPr lang="ar-IQ" u="sng" dirty="0" smtClean="0"/>
              <a:t>وضعت </a:t>
            </a:r>
            <a:r>
              <a:rPr lang="ar-IQ" u="sng" dirty="0"/>
              <a:t>تسهيلات الائتمان الابتدائي سقف على </a:t>
            </a:r>
            <a:r>
              <a:rPr lang="ar-IQ" u="sng" dirty="0" smtClean="0"/>
              <a:t>سعر(الفائدة) </a:t>
            </a:r>
            <a:r>
              <a:rPr lang="ar-IQ" u="sng" dirty="0"/>
              <a:t>التمويل الفيدرالي  </a:t>
            </a:r>
            <a:r>
              <a:rPr lang="ar-IQ" dirty="0"/>
              <a:t>وهو </a:t>
            </a:r>
            <a:r>
              <a:rPr lang="en-US" dirty="0"/>
              <a:t>id</a:t>
            </a:r>
            <a:r>
              <a:rPr lang="ar-IQ" dirty="0"/>
              <a:t>. </a:t>
            </a:r>
          </a:p>
        </p:txBody>
      </p:sp>
    </p:spTree>
    <p:extLst>
      <p:ext uri="{BB962C8B-B14F-4D97-AF65-F5344CB8AC3E}">
        <p14:creationId xmlns:p14="http://schemas.microsoft.com/office/powerpoint/2010/main" val="471347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أدوات السياسة النقدية</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smtClean="0"/>
              <a:t>ويقصد بها الأدوات المستخدمة في تنفيذ السياسات النقدية التي تهدف </a:t>
            </a:r>
            <a:r>
              <a:rPr lang="ar-IQ" dirty="0" err="1" smtClean="0"/>
              <a:t>للتاثير</a:t>
            </a:r>
            <a:r>
              <a:rPr lang="ar-IQ" dirty="0" smtClean="0"/>
              <a:t> على عرض النقود بشكل خاص والأداء الاقتصادي بشكل عام .</a:t>
            </a:r>
          </a:p>
          <a:p>
            <a:r>
              <a:rPr lang="ar-IQ" dirty="0" smtClean="0"/>
              <a:t>ويعتبر البنك المركزي </a:t>
            </a:r>
            <a:r>
              <a:rPr lang="ar-IQ" dirty="0" err="1" smtClean="0"/>
              <a:t>المسؤل</a:t>
            </a:r>
            <a:r>
              <a:rPr lang="ar-IQ" dirty="0" smtClean="0"/>
              <a:t> المباشر عن رسم وتنفيذ السياسات النقدية. </a:t>
            </a:r>
          </a:p>
          <a:p>
            <a:r>
              <a:rPr lang="ar-IQ" dirty="0" smtClean="0"/>
              <a:t>تقسم أدوات السياسة النقدية الى:</a:t>
            </a:r>
          </a:p>
          <a:p>
            <a:r>
              <a:rPr lang="ar-IQ" dirty="0" smtClean="0"/>
              <a:t>1- الأدوات </a:t>
            </a:r>
            <a:r>
              <a:rPr lang="ar-IQ" dirty="0" err="1" smtClean="0"/>
              <a:t>المباشرة:وتسمى</a:t>
            </a:r>
            <a:r>
              <a:rPr lang="ar-IQ" dirty="0" smtClean="0"/>
              <a:t> الأدوات الكمية (حيث يكون التحكم في عرض النقود من خلال </a:t>
            </a:r>
            <a:r>
              <a:rPr lang="ar-IQ" dirty="0" err="1" smtClean="0"/>
              <a:t>التاثير</a:t>
            </a:r>
            <a:r>
              <a:rPr lang="ar-IQ" dirty="0" smtClean="0"/>
              <a:t> على احتياطيات المصارف التجارية )وهي تستهدف </a:t>
            </a:r>
            <a:r>
              <a:rPr lang="ar-IQ" dirty="0" err="1" smtClean="0"/>
              <a:t>التاثير</a:t>
            </a:r>
            <a:r>
              <a:rPr lang="ar-IQ" dirty="0" smtClean="0"/>
              <a:t> على القاعدة النقدية بشكل عام والائتمان المصرفي بشكل خاص.</a:t>
            </a:r>
          </a:p>
          <a:p>
            <a:r>
              <a:rPr lang="ar-IQ" dirty="0" smtClean="0"/>
              <a:t>2- الأدوات غير المباشرة: هي الأدوات النوعية التي تستهدف </a:t>
            </a:r>
            <a:r>
              <a:rPr lang="ar-IQ" dirty="0" err="1" smtClean="0"/>
              <a:t>التاثير</a:t>
            </a:r>
            <a:r>
              <a:rPr lang="ar-IQ" dirty="0" smtClean="0"/>
              <a:t> على نوعية الائتمان وليس نحو كمية الائتمان.</a:t>
            </a:r>
            <a:endParaRPr lang="ar-IQ" dirty="0"/>
          </a:p>
        </p:txBody>
      </p:sp>
    </p:spTree>
    <p:extLst>
      <p:ext uri="{BB962C8B-B14F-4D97-AF65-F5344CB8AC3E}">
        <p14:creationId xmlns:p14="http://schemas.microsoft.com/office/powerpoint/2010/main" val="19040575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u="sng" dirty="0" smtClean="0"/>
              <a:t>2- </a:t>
            </a:r>
            <a:r>
              <a:rPr lang="ar-IQ" b="1" u="sng" dirty="0" smtClean="0"/>
              <a:t>الائتمان </a:t>
            </a:r>
            <a:r>
              <a:rPr lang="ar-IQ" b="1" u="sng" dirty="0"/>
              <a:t>الثانوي</a:t>
            </a:r>
            <a:r>
              <a:rPr lang="ar-IQ" dirty="0"/>
              <a:t>، فيمنح إلى المصارف التي تعاني من مشاكل مالية وتواجه مشاكل شديدة في السيولة. سعر الفائدة على الائتمان الثانوي يكون عند 50 نقطة أساسية (0.5 نقطة مئوية) فوق سعر الخصم. يوضع سعر الفائدة على هذه القروض أعلى وهو سعر تغريم يعكس الظروف غير السليمة لهؤلاء المقترضين. </a:t>
            </a:r>
            <a:endParaRPr lang="ar-IQ" dirty="0" smtClean="0"/>
          </a:p>
          <a:p>
            <a:r>
              <a:rPr lang="ar-IQ" u="sng" dirty="0" smtClean="0"/>
              <a:t>3- </a:t>
            </a:r>
            <a:r>
              <a:rPr lang="ar-IQ" b="1" u="sng" dirty="0" smtClean="0"/>
              <a:t>الائتمان </a:t>
            </a:r>
            <a:r>
              <a:rPr lang="ar-IQ" b="1" u="sng" dirty="0"/>
              <a:t>الموسمي</a:t>
            </a:r>
            <a:r>
              <a:rPr lang="ar-IQ" dirty="0"/>
              <a:t> لتلبية حاجات عدد محدود من المصارف الصغيرة التي تعمل في مجالات السياحة والزراعة والتي تواجه أنماط موسمية من الإيداعات. أسعار الفائدة التي تفرض على الائتمان الموسمي ترتبط بمعدل سعر التمويل الفيدرالي وشهادة معدلات الإيداع. يشكك الاحتياطي الفيدرالي بالحاجة إلى تسهيلات الائتمان الموسمي بسبب التحسن الحاصل في أسواق الائتمان وهو يدرس حاليا إزالته في المستقبل.</a:t>
            </a:r>
          </a:p>
        </p:txBody>
      </p:sp>
    </p:spTree>
    <p:extLst>
      <p:ext uri="{BB962C8B-B14F-4D97-AF65-F5344CB8AC3E}">
        <p14:creationId xmlns:p14="http://schemas.microsoft.com/office/powerpoint/2010/main" val="1235862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يعتبر سعر الخصم </a:t>
            </a:r>
            <a:r>
              <a:rPr lang="ar-IQ" b="1" dirty="0"/>
              <a:t>مقرض الملاذ الأخير  </a:t>
            </a:r>
            <a:r>
              <a:rPr lang="en-US" b="1" dirty="0"/>
              <a:t>Lender of Last Resort</a:t>
            </a:r>
            <a:r>
              <a:rPr lang="en-US" dirty="0"/>
              <a:t/>
            </a:r>
            <a:br>
              <a:rPr lang="en-US" dirty="0"/>
            </a:br>
            <a:endParaRPr lang="ar-IQ" dirty="0"/>
          </a:p>
        </p:txBody>
      </p:sp>
      <p:sp>
        <p:nvSpPr>
          <p:cNvPr id="3" name="عنصر نائب للمحتوى 2"/>
          <p:cNvSpPr>
            <a:spLocks noGrp="1"/>
          </p:cNvSpPr>
          <p:nvPr>
            <p:ph idx="1"/>
          </p:nvPr>
        </p:nvSpPr>
        <p:spPr/>
        <p:txBody>
          <a:bodyPr/>
          <a:lstStyle/>
          <a:p>
            <a:r>
              <a:rPr lang="ar-IQ" dirty="0">
                <a:solidFill>
                  <a:srgbClr val="FF0000"/>
                </a:solidFill>
              </a:rPr>
              <a:t>بالإضافة إلى استخدام الخصم كأداة للتأثير في الاحتياطي والقاعدة النقدية ومعروض النقود (العرض النقدي) يعتبر الخصم </a:t>
            </a:r>
            <a:r>
              <a:rPr lang="ar-IQ" dirty="0" smtClean="0">
                <a:solidFill>
                  <a:srgbClr val="FF0000"/>
                </a:solidFill>
              </a:rPr>
              <a:t>مهم </a:t>
            </a:r>
            <a:r>
              <a:rPr lang="ar-IQ" dirty="0">
                <a:solidFill>
                  <a:srgbClr val="FF0000"/>
                </a:solidFill>
              </a:rPr>
              <a:t>في منع الذعر المالي </a:t>
            </a:r>
            <a:r>
              <a:rPr lang="en-US" dirty="0">
                <a:solidFill>
                  <a:srgbClr val="FF0000"/>
                </a:solidFill>
              </a:rPr>
              <a:t>financial panics.</a:t>
            </a:r>
            <a:r>
              <a:rPr lang="ar-IQ">
                <a:solidFill>
                  <a:srgbClr val="FF0000"/>
                </a:solidFill>
              </a:rPr>
              <a:t>.؟ </a:t>
            </a:r>
            <a:r>
              <a:rPr lang="ar-IQ" smtClean="0">
                <a:solidFill>
                  <a:srgbClr val="FF0000"/>
                </a:solidFill>
              </a:rPr>
              <a:t>وضح ذلك ؟</a:t>
            </a:r>
            <a:endParaRPr lang="ar-IQ" dirty="0">
              <a:solidFill>
                <a:srgbClr val="FF0000"/>
              </a:solidFill>
            </a:endParaRPr>
          </a:p>
        </p:txBody>
      </p:sp>
    </p:spTree>
    <p:extLst>
      <p:ext uri="{BB962C8B-B14F-4D97-AF65-F5344CB8AC3E}">
        <p14:creationId xmlns:p14="http://schemas.microsoft.com/office/powerpoint/2010/main" val="1630324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على ماذا يعتمد </a:t>
            </a:r>
            <a:r>
              <a:rPr lang="ar-IQ" b="1" dirty="0" err="1" smtClean="0"/>
              <a:t>تاثير</a:t>
            </a:r>
            <a:r>
              <a:rPr lang="ar-IQ" b="1" dirty="0" smtClean="0"/>
              <a:t> التغير في سعر إعادة الخصم؟.</a:t>
            </a:r>
            <a:endParaRPr lang="ar-IQ" dirty="0"/>
          </a:p>
        </p:txBody>
      </p:sp>
      <p:sp>
        <p:nvSpPr>
          <p:cNvPr id="3" name="عنصر نائب للمحتوى 2"/>
          <p:cNvSpPr>
            <a:spLocks noGrp="1"/>
          </p:cNvSpPr>
          <p:nvPr>
            <p:ph idx="1"/>
          </p:nvPr>
        </p:nvSpPr>
        <p:spPr/>
        <p:txBody>
          <a:bodyPr/>
          <a:lstStyle/>
          <a:p>
            <a:r>
              <a:rPr lang="ar-IQ" dirty="0"/>
              <a:t>يعتمد </a:t>
            </a:r>
            <a:r>
              <a:rPr lang="ar-IQ" dirty="0" err="1"/>
              <a:t>تاثير</a:t>
            </a:r>
            <a:r>
              <a:rPr lang="ar-IQ" dirty="0"/>
              <a:t> التغير في سعر اعادة الخصم على موقع منحنى الطلب في تقاطعه مع منحنى العرض ، في الجزء العمودي او الافقي من منحنى العرض ، وكما موضح في الشكل (3)</a:t>
            </a:r>
            <a:endParaRPr lang="en-US" dirty="0"/>
          </a:p>
          <a:p>
            <a:endParaRPr lang="ar-IQ" dirty="0"/>
          </a:p>
        </p:txBody>
      </p:sp>
    </p:spTree>
    <p:extLst>
      <p:ext uri="{BB962C8B-B14F-4D97-AF65-F5344CB8AC3E}">
        <p14:creationId xmlns:p14="http://schemas.microsoft.com/office/powerpoint/2010/main" val="2684679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عنصر نائب للمحتوى 3"/>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8424936" cy="3861047"/>
          </a:xfrm>
          <a:prstGeom prst="rect">
            <a:avLst/>
          </a:prstGeom>
          <a:noFill/>
          <a:ln>
            <a:noFill/>
          </a:ln>
        </p:spPr>
      </p:pic>
      <p:sp>
        <p:nvSpPr>
          <p:cNvPr id="3" name="مستطيل 2"/>
          <p:cNvSpPr/>
          <p:nvPr/>
        </p:nvSpPr>
        <p:spPr>
          <a:xfrm flipH="1">
            <a:off x="899592" y="4221088"/>
            <a:ext cx="7704856" cy="1323439"/>
          </a:xfrm>
          <a:prstGeom prst="rect">
            <a:avLst/>
          </a:prstGeom>
        </p:spPr>
        <p:txBody>
          <a:bodyPr wrap="square">
            <a:spAutoFit/>
          </a:bodyPr>
          <a:lstStyle/>
          <a:p>
            <a:r>
              <a:rPr lang="ar-IQ" sz="2000" b="1" dirty="0"/>
              <a:t>من الشكل السابق (3) ، ماذا يحدث للتوازن فيما اذا كان التقاطع يحدث في الجزء العمودي من منحنى العرض ؟ حيث يلاحظ انه </a:t>
            </a:r>
            <a:r>
              <a:rPr lang="ar-IQ" sz="2000" b="1" dirty="0" err="1"/>
              <a:t>لايوجد</a:t>
            </a:r>
            <a:r>
              <a:rPr lang="ar-IQ" sz="2000" b="1" dirty="0"/>
              <a:t> ديون مخصومة ، وعليه فان خفض معدل الخصم من قبل البنك المركزي من </a:t>
            </a:r>
            <a:r>
              <a:rPr lang="en-US" sz="2000" b="1" dirty="0"/>
              <a:t>i</a:t>
            </a:r>
            <a:r>
              <a:rPr lang="en-US" sz="2000" b="1" baseline="30000" dirty="0"/>
              <a:t>1</a:t>
            </a:r>
            <a:r>
              <a:rPr lang="en-US" sz="2000" b="1" baseline="-25000" dirty="0"/>
              <a:t>d</a:t>
            </a:r>
            <a:r>
              <a:rPr lang="ar-IQ" sz="2000" b="1" dirty="0"/>
              <a:t> الى </a:t>
            </a:r>
            <a:r>
              <a:rPr lang="en-US" sz="2000" b="1" dirty="0"/>
              <a:t>i</a:t>
            </a:r>
            <a:r>
              <a:rPr lang="en-US" sz="2000" b="1" baseline="30000" dirty="0"/>
              <a:t>2</a:t>
            </a:r>
            <a:r>
              <a:rPr lang="en-US" sz="2000" b="1" baseline="-25000" dirty="0"/>
              <a:t>d</a:t>
            </a:r>
            <a:r>
              <a:rPr lang="ar-IQ" sz="2000" b="1" baseline="-25000" dirty="0"/>
              <a:t>  </a:t>
            </a:r>
            <a:r>
              <a:rPr lang="ar-IQ" sz="2000" b="1" dirty="0"/>
              <a:t>، </a:t>
            </a:r>
            <a:r>
              <a:rPr lang="ar-IQ" sz="2000" b="1" dirty="0" smtClean="0"/>
              <a:t>سوف </a:t>
            </a:r>
            <a:r>
              <a:rPr lang="ar-IQ" sz="2000" b="1" dirty="0"/>
              <a:t>يحدث قطع في الجزء العمودي الى </a:t>
            </a:r>
            <a:r>
              <a:rPr lang="en-US" sz="2000" b="1" dirty="0"/>
              <a:t>R</a:t>
            </a:r>
            <a:r>
              <a:rPr lang="en-US" sz="2000" b="1" baseline="30000" dirty="0"/>
              <a:t>2</a:t>
            </a:r>
            <a:r>
              <a:rPr lang="en-US" sz="2000" b="1" baseline="-25000" dirty="0"/>
              <a:t>s</a:t>
            </a:r>
            <a:r>
              <a:rPr lang="ar-IQ" sz="2000" b="1" dirty="0"/>
              <a:t> دون ان يؤثر على نقاط التوازن وكما موضح من الشكل السابق (</a:t>
            </a:r>
            <a:r>
              <a:rPr lang="en-US" sz="2000" b="1" dirty="0"/>
              <a:t>a</a:t>
            </a:r>
            <a:r>
              <a:rPr lang="ar-IQ" sz="2000" b="1" dirty="0"/>
              <a:t>).</a:t>
            </a:r>
            <a:endParaRPr lang="en-US" sz="2000" b="1" dirty="0"/>
          </a:p>
        </p:txBody>
      </p:sp>
    </p:spTree>
    <p:extLst>
      <p:ext uri="{BB962C8B-B14F-4D97-AF65-F5344CB8AC3E}">
        <p14:creationId xmlns:p14="http://schemas.microsoft.com/office/powerpoint/2010/main" val="41278576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a:t>
            </a:r>
            <a:endParaRPr lang="ar-IQ" dirty="0"/>
          </a:p>
        </p:txBody>
      </p:sp>
      <p:sp>
        <p:nvSpPr>
          <p:cNvPr id="3" name="عنصر نائب للمحتوى 2"/>
          <p:cNvSpPr>
            <a:spLocks noGrp="1"/>
          </p:cNvSpPr>
          <p:nvPr>
            <p:ph idx="1"/>
          </p:nvPr>
        </p:nvSpPr>
        <p:spPr/>
        <p:txBody>
          <a:bodyPr>
            <a:normAutofit fontScale="92500"/>
          </a:bodyPr>
          <a:lstStyle/>
          <a:p>
            <a:r>
              <a:rPr lang="ar-IQ" dirty="0"/>
              <a:t>اذا كان منحنى العرض يقطع منحنى الطلب عند الجزء الافقي (لانهائي المرونة ) كما موضح في الجزء (</a:t>
            </a:r>
            <a:r>
              <a:rPr lang="en-US" dirty="0"/>
              <a:t>b</a:t>
            </a:r>
            <a:r>
              <a:rPr lang="ar-IQ" dirty="0"/>
              <a:t> ) من الرسم .</a:t>
            </a:r>
            <a:endParaRPr lang="en-US" dirty="0"/>
          </a:p>
          <a:p>
            <a:r>
              <a:rPr lang="ar-IQ" dirty="0"/>
              <a:t>ان التغير في سعر الخصم يؤثر على معدل </a:t>
            </a:r>
            <a:r>
              <a:rPr lang="ar-IQ" dirty="0" smtClean="0"/>
              <a:t>الفائدة، </a:t>
            </a:r>
            <a:r>
              <a:rPr lang="ar-IQ" dirty="0"/>
              <a:t>بداية يكون سعر الخصم الابتدائي ذو قيمة </a:t>
            </a:r>
            <a:r>
              <a:rPr lang="ar-IQ" u="sng" dirty="0"/>
              <a:t>موجبة </a:t>
            </a:r>
            <a:r>
              <a:rPr lang="ar-IQ" dirty="0" err="1"/>
              <a:t>ويتحق</a:t>
            </a:r>
            <a:r>
              <a:rPr lang="ar-IQ" dirty="0"/>
              <a:t> التوازن بين معدل </a:t>
            </a:r>
            <a:r>
              <a:rPr lang="ar-IQ" dirty="0" smtClean="0"/>
              <a:t>الفائدة الفدرالي </a:t>
            </a:r>
            <a:r>
              <a:rPr lang="ar-IQ" dirty="0"/>
              <a:t>ومعدل الخصم عند النقطة (1) عندما يكون </a:t>
            </a:r>
            <a:r>
              <a:rPr lang="en-US" dirty="0"/>
              <a:t>i</a:t>
            </a:r>
            <a:r>
              <a:rPr lang="en-US" baseline="30000" dirty="0"/>
              <a:t>1</a:t>
            </a:r>
            <a:r>
              <a:rPr lang="en-US" baseline="-25000" dirty="0"/>
              <a:t>ff</a:t>
            </a:r>
            <a:r>
              <a:rPr lang="en-US" dirty="0"/>
              <a:t>=i</a:t>
            </a:r>
            <a:r>
              <a:rPr lang="en-US" baseline="30000" dirty="0"/>
              <a:t>1</a:t>
            </a:r>
            <a:r>
              <a:rPr lang="en-US" baseline="-25000" dirty="0"/>
              <a:t>d   </a:t>
            </a:r>
            <a:r>
              <a:rPr lang="ar-IQ" baseline="-25000" dirty="0"/>
              <a:t> .</a:t>
            </a:r>
            <a:endParaRPr lang="en-US" dirty="0"/>
          </a:p>
          <a:p>
            <a:r>
              <a:rPr lang="ar-IQ" baseline="-25000" dirty="0"/>
              <a:t>*</a:t>
            </a:r>
            <a:r>
              <a:rPr lang="ar-IQ" dirty="0"/>
              <a:t>عند تخفيض سعر الخصم من قبل البنك المركزي من </a:t>
            </a:r>
            <a:r>
              <a:rPr lang="en-US" dirty="0"/>
              <a:t>i</a:t>
            </a:r>
            <a:r>
              <a:rPr lang="en-US" baseline="30000" dirty="0"/>
              <a:t>1</a:t>
            </a:r>
            <a:r>
              <a:rPr lang="en-US" baseline="-25000" dirty="0"/>
              <a:t>d</a:t>
            </a:r>
            <a:r>
              <a:rPr lang="ar-IQ" baseline="-25000" dirty="0"/>
              <a:t> الى </a:t>
            </a:r>
            <a:r>
              <a:rPr lang="en-US" baseline="-25000" dirty="0"/>
              <a:t>i</a:t>
            </a:r>
            <a:r>
              <a:rPr lang="en-US" baseline="30000" dirty="0"/>
              <a:t>2</a:t>
            </a:r>
            <a:r>
              <a:rPr lang="en-US" baseline="-25000" dirty="0"/>
              <a:t>d</a:t>
            </a:r>
            <a:r>
              <a:rPr lang="en-US" dirty="0"/>
              <a:t>  </a:t>
            </a:r>
            <a:r>
              <a:rPr lang="ar-IQ" dirty="0"/>
              <a:t>سوف يؤدي الى خفض الجزء الافقي من منحنى العرض وينتقل نقطة  التوازن من (1) الى (2) . </a:t>
            </a:r>
            <a:endParaRPr lang="en-US" dirty="0"/>
          </a:p>
          <a:p>
            <a:endParaRPr lang="ar-IQ" dirty="0"/>
          </a:p>
        </p:txBody>
      </p:sp>
    </p:spTree>
    <p:extLst>
      <p:ext uri="{BB962C8B-B14F-4D97-AF65-F5344CB8AC3E}">
        <p14:creationId xmlns:p14="http://schemas.microsoft.com/office/powerpoint/2010/main" val="9350971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مميزات وعيوب السياسة النقدية (سعر الخصم):</a:t>
            </a:r>
            <a:r>
              <a:rPr lang="en-US" dirty="0"/>
              <a:t/>
            </a:r>
            <a:br>
              <a:rPr lang="en-US" dirty="0"/>
            </a:b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a:t>من اهم مميزات السياسة النقدية لسعر الخصم هو تنفيذه للسياسة عندما يكون البنك المركزي هو المصدر الاخير للاقتراض.</a:t>
            </a:r>
            <a:endParaRPr lang="en-US" dirty="0"/>
          </a:p>
          <a:p>
            <a:r>
              <a:rPr lang="ar-IQ" dirty="0"/>
              <a:t>الصدمة التي حدثت في الاثنين الاسود في الحادي عشر من سبتمبر في 2001 اظهرت اهمية السياسة النقدية في العقدين الاخيرين .</a:t>
            </a:r>
            <a:endParaRPr lang="en-US" dirty="0"/>
          </a:p>
          <a:p>
            <a:r>
              <a:rPr lang="ar-IQ" dirty="0"/>
              <a:t>وقد استخدمت سياسة سعر الخصم </a:t>
            </a:r>
            <a:r>
              <a:rPr lang="ar-IQ" dirty="0" err="1"/>
              <a:t>كاداة</a:t>
            </a:r>
            <a:r>
              <a:rPr lang="ar-IQ" dirty="0"/>
              <a:t> لتنفيذ السياسة النقدية ، ومع تغيرات سعر الخصم يحدث التغيرات في كل من سعر الفائدة والسوق النقدي .</a:t>
            </a:r>
            <a:endParaRPr lang="en-US" dirty="0"/>
          </a:p>
          <a:p>
            <a:r>
              <a:rPr lang="ar-IQ" dirty="0"/>
              <a:t>يعد قرار سعر الخصم من قبل البنك المركزي الا </a:t>
            </a:r>
            <a:r>
              <a:rPr lang="ar-IQ" u="sng" dirty="0"/>
              <a:t>انه </a:t>
            </a:r>
            <a:r>
              <a:rPr lang="ar-IQ" u="sng" dirty="0" err="1"/>
              <a:t>لايمكن</a:t>
            </a:r>
            <a:r>
              <a:rPr lang="ar-IQ" u="sng" dirty="0"/>
              <a:t> التحكم به بالكامل</a:t>
            </a:r>
            <a:r>
              <a:rPr lang="ar-IQ" dirty="0"/>
              <a:t> ، في حين تكون </a:t>
            </a:r>
            <a:r>
              <a:rPr lang="ar-IQ" u="sng" dirty="0"/>
              <a:t>عمليات السوق المفتوحة مسيطر عليها بالكامل من قبل البنك المركزي ، </a:t>
            </a:r>
            <a:endParaRPr lang="en-US" dirty="0"/>
          </a:p>
          <a:p>
            <a:r>
              <a:rPr lang="ar-IQ" dirty="0"/>
              <a:t>وعليه فان القليل </a:t>
            </a:r>
            <a:r>
              <a:rPr lang="ar-IQ" dirty="0" err="1"/>
              <a:t>جداا</a:t>
            </a:r>
            <a:r>
              <a:rPr lang="ar-IQ" dirty="0"/>
              <a:t> يوصي باستخدام سياسة سعر الخصم.</a:t>
            </a:r>
            <a:endParaRPr lang="en-US" dirty="0"/>
          </a:p>
          <a:p>
            <a:endParaRPr lang="ar-IQ" dirty="0"/>
          </a:p>
        </p:txBody>
      </p:sp>
    </p:spTree>
    <p:extLst>
      <p:ext uri="{BB962C8B-B14F-4D97-AF65-F5344CB8AC3E}">
        <p14:creationId xmlns:p14="http://schemas.microsoft.com/office/powerpoint/2010/main" val="28968662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3- متطلبات </a:t>
            </a:r>
            <a:r>
              <a:rPr lang="ar-IQ" b="1" dirty="0" smtClean="0"/>
              <a:t>الاحتياطيات القانونية (</a:t>
            </a:r>
            <a:r>
              <a:rPr lang="en-US" b="1" dirty="0" err="1" smtClean="0"/>
              <a:t>rr</a:t>
            </a:r>
            <a:r>
              <a:rPr lang="ar-IQ" b="1" dirty="0" smtClean="0"/>
              <a:t>) </a:t>
            </a:r>
            <a:r>
              <a:rPr lang="ar-IQ" b="1" dirty="0"/>
              <a:t>:</a:t>
            </a:r>
            <a:r>
              <a:rPr lang="en-US" dirty="0"/>
              <a:t/>
            </a:r>
            <a:br>
              <a:rPr lang="en-US" dirty="0"/>
            </a:br>
            <a:endParaRPr lang="ar-IQ" dirty="0"/>
          </a:p>
        </p:txBody>
      </p:sp>
      <p:sp>
        <p:nvSpPr>
          <p:cNvPr id="3" name="عنصر نائب للمحتوى 2"/>
          <p:cNvSpPr>
            <a:spLocks noGrp="1"/>
          </p:cNvSpPr>
          <p:nvPr>
            <p:ph idx="1"/>
          </p:nvPr>
        </p:nvSpPr>
        <p:spPr/>
        <p:txBody>
          <a:bodyPr/>
          <a:lstStyle/>
          <a:p>
            <a:r>
              <a:rPr lang="ar-IQ" dirty="0"/>
              <a:t>عند زيادة معدل الاحتياطيات </a:t>
            </a:r>
            <a:r>
              <a:rPr lang="ar-IQ" dirty="0" smtClean="0"/>
              <a:t>المطلوبة(</a:t>
            </a:r>
            <a:r>
              <a:rPr lang="en-US" dirty="0" err="1" smtClean="0"/>
              <a:t>rr</a:t>
            </a:r>
            <a:r>
              <a:rPr lang="ar-IQ" dirty="0" smtClean="0"/>
              <a:t>) </a:t>
            </a:r>
            <a:r>
              <a:rPr lang="ar-IQ" dirty="0"/>
              <a:t>، سوف يؤدي الى زيادة الطلب على الاحتياطيات عند اي معدل لسعر الفائدة ، وعليه فان </a:t>
            </a:r>
            <a:r>
              <a:rPr lang="ar-IQ" dirty="0" smtClean="0"/>
              <a:t>زياده </a:t>
            </a:r>
            <a:r>
              <a:rPr lang="ar-IQ" dirty="0"/>
              <a:t>معدل الاحتياطيات المطلوبة سوف يؤدي الى انتقال منحنى الطلب الى اليمين من </a:t>
            </a:r>
            <a:r>
              <a:rPr lang="en-US" dirty="0"/>
              <a:t>R</a:t>
            </a:r>
            <a:r>
              <a:rPr lang="en-US" baseline="30000" dirty="0"/>
              <a:t>1</a:t>
            </a:r>
            <a:r>
              <a:rPr lang="en-US" baseline="-25000" dirty="0"/>
              <a:t>d</a:t>
            </a:r>
            <a:r>
              <a:rPr lang="ar-IQ" baseline="-25000" dirty="0"/>
              <a:t>  </a:t>
            </a:r>
            <a:r>
              <a:rPr lang="ar-IQ" dirty="0"/>
              <a:t>الى </a:t>
            </a:r>
            <a:r>
              <a:rPr lang="en-US" dirty="0"/>
              <a:t>R</a:t>
            </a:r>
            <a:r>
              <a:rPr lang="en-US" baseline="30000" dirty="0"/>
              <a:t>2</a:t>
            </a:r>
            <a:r>
              <a:rPr lang="en-US" baseline="-25000" dirty="0"/>
              <a:t>d </a:t>
            </a:r>
            <a:r>
              <a:rPr lang="ar-IQ" dirty="0"/>
              <a:t>، وانتقال نقطة التوازن من النقطة (1) الى النقطة (2) وكما موضح من الرسم التالي </a:t>
            </a:r>
            <a:endParaRPr lang="en-US" dirty="0"/>
          </a:p>
          <a:p>
            <a:endParaRPr lang="ar-IQ" dirty="0"/>
          </a:p>
        </p:txBody>
      </p:sp>
    </p:spTree>
    <p:extLst>
      <p:ext uri="{BB962C8B-B14F-4D97-AF65-F5344CB8AC3E}">
        <p14:creationId xmlns:p14="http://schemas.microsoft.com/office/powerpoint/2010/main" val="10733542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الشكل -4-</a:t>
            </a:r>
            <a:endParaRPr lang="ar-IQ" dirty="0"/>
          </a:p>
        </p:txBody>
      </p:sp>
      <p:pic>
        <p:nvPicPr>
          <p:cNvPr id="4" name="عنصر نائب للمحتوى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33920" y="1600200"/>
            <a:ext cx="6876159" cy="4525963"/>
          </a:xfrm>
          <a:prstGeom prst="rect">
            <a:avLst/>
          </a:prstGeom>
          <a:noFill/>
          <a:ln>
            <a:noFill/>
          </a:ln>
        </p:spPr>
      </p:pic>
    </p:spTree>
    <p:extLst>
      <p:ext uri="{BB962C8B-B14F-4D97-AF65-F5344CB8AC3E}">
        <p14:creationId xmlns:p14="http://schemas.microsoft.com/office/powerpoint/2010/main" val="2032189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مزايا وعيوب التغير في متطلبات الاحتياطي (الالزامي) :</a:t>
            </a:r>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normAutofit fontScale="77500" lnSpcReduction="20000"/>
              </a:bodyPr>
              <a:lstStyle/>
              <a:p>
                <a:r>
                  <a:rPr lang="ar-IQ" dirty="0"/>
                  <a:t>يعد السبب الرئيس في استخدام سياسة متطلبات الاحتياطي (الاحتياطي القانوني) للسيطرة على عرض النقود وسعر الفائدة ، على اعتبار ان فرض الاحتياطي القانوني يكون ذو </a:t>
                </a:r>
                <a:r>
                  <a:rPr lang="ar-IQ" dirty="0" err="1"/>
                  <a:t>تاثير</a:t>
                </a:r>
                <a:r>
                  <a:rPr lang="ar-IQ" dirty="0"/>
                  <a:t> متساوي على جميع البنوك ، فضلا عن </a:t>
                </a:r>
                <a:r>
                  <a:rPr lang="ar-IQ" dirty="0" err="1"/>
                  <a:t>تاثيره</a:t>
                </a:r>
                <a:r>
                  <a:rPr lang="ar-IQ" dirty="0"/>
                  <a:t> القوي على عرض النقود. وعليه سوف نقدم عدد من مزايا وعيوب متطلبات الاحتياطي:</a:t>
                </a:r>
                <a:endParaRPr lang="en-US" dirty="0"/>
              </a:p>
              <a:p>
                <a:pPr lvl="0"/>
                <a:r>
                  <a:rPr lang="ar-IQ" dirty="0"/>
                  <a:t>تغير بسيط في </a:t>
                </a:r>
                <a:r>
                  <a:rPr lang="en-US" dirty="0" err="1"/>
                  <a:t>rr</a:t>
                </a:r>
                <a:r>
                  <a:rPr lang="ar-IQ" dirty="0"/>
                  <a:t> على سبيل المثال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oMath>
                </a14:m>
                <a:r>
                  <a:rPr lang="ar-IQ" dirty="0"/>
                  <a:t>  فيما اذا كان لدينا </a:t>
                </a:r>
                <a:r>
                  <a:rPr lang="en-US" dirty="0"/>
                  <a:t>600</a:t>
                </a:r>
                <a:r>
                  <a:rPr lang="ar-IQ" dirty="0"/>
                  <a:t>$  بليون سوف يؤدي الى تغير بمقدار </a:t>
                </a:r>
                <a:r>
                  <a:rPr lang="en-US" dirty="0"/>
                  <a:t>30$ </a:t>
                </a:r>
                <a:r>
                  <a:rPr lang="ar-IQ" dirty="0"/>
                  <a:t> بليون . اذ ان زيادة </a:t>
                </a:r>
                <a:r>
                  <a:rPr lang="en-US" dirty="0"/>
                  <a:t>RR  </a:t>
                </a:r>
                <a:r>
                  <a:rPr lang="en-US" dirty="0">
                    <a:sym typeface="Wingdings"/>
                  </a:rPr>
                  <a:t></a:t>
                </a:r>
                <a:r>
                  <a:rPr lang="ar-IQ" dirty="0"/>
                  <a:t> انخفاض </a:t>
                </a:r>
                <a:r>
                  <a:rPr lang="en-US" dirty="0"/>
                  <a:t>ER</a:t>
                </a:r>
                <a:r>
                  <a:rPr lang="ar-IQ" dirty="0"/>
                  <a:t> والذي يؤدي الى انخفاض مضاعف في الودائع ، وبالنتيجة سوف يكون.</a:t>
                </a:r>
                <a:endParaRPr lang="en-US" dirty="0"/>
              </a:p>
              <a:p>
                <a:pPr lvl="0"/>
                <a:r>
                  <a:rPr lang="ar-IQ" dirty="0"/>
                  <a:t>ان استخدام سياسة </a:t>
                </a:r>
                <a:r>
                  <a:rPr lang="en-US" dirty="0"/>
                  <a:t>RR</a:t>
                </a:r>
                <a:r>
                  <a:rPr lang="ar-IQ" dirty="0"/>
                  <a:t> من اجل السيطرة على عرض النقود وسعر الفائدة قد يؤدي الى خفض في  السيولة النقدية لدى المصارف .</a:t>
                </a:r>
                <a:endParaRPr lang="en-US" dirty="0"/>
              </a:p>
              <a:p>
                <a:pPr lvl="0"/>
                <a:r>
                  <a:rPr lang="ar-IQ" dirty="0"/>
                  <a:t>ان التذبذب المستمر في استخدام </a:t>
                </a:r>
                <a:r>
                  <a:rPr lang="en-US" dirty="0"/>
                  <a:t>RR</a:t>
                </a:r>
                <a:r>
                  <a:rPr lang="ar-IQ" dirty="0"/>
                  <a:t> سوف يؤدي الى تزايد حالة عدم </a:t>
                </a:r>
                <a:r>
                  <a:rPr lang="ar-IQ" dirty="0" err="1"/>
                  <a:t>التاكد</a:t>
                </a:r>
                <a:r>
                  <a:rPr lang="ar-IQ" dirty="0"/>
                  <a:t> تجاه السياسة من قبل البنوك وبالنتيجة تكون عملية ادارة السيولة صعبة </a:t>
                </a:r>
                <a:r>
                  <a:rPr lang="ar-IQ" dirty="0" err="1"/>
                  <a:t>جداا</a:t>
                </a:r>
                <a:r>
                  <a:rPr lang="ar-IQ" dirty="0"/>
                  <a:t> .</a:t>
                </a:r>
                <a:endParaRPr lang="en-US" dirty="0"/>
              </a:p>
              <a:p>
                <a:endParaRPr lang="ar-IQ"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l="-1778" t="-2695" r="-1111"/>
                </a:stretch>
              </a:blipFill>
            </p:spPr>
            <p:txBody>
              <a:bodyPr/>
              <a:lstStyle/>
              <a:p>
                <a:r>
                  <a:rPr lang="ar-IQ">
                    <a:noFill/>
                  </a:rPr>
                  <a:t> </a:t>
                </a:r>
              </a:p>
            </p:txBody>
          </p:sp>
        </mc:Fallback>
      </mc:AlternateContent>
    </p:spTree>
    <p:extLst>
      <p:ext uri="{BB962C8B-B14F-4D97-AF65-F5344CB8AC3E}">
        <p14:creationId xmlns:p14="http://schemas.microsoft.com/office/powerpoint/2010/main" val="33941456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solidFill>
                  <a:srgbClr val="FF0000"/>
                </a:solidFill>
              </a:rPr>
              <a:t>لماذا خفضت البنوك المركزية متطلبات الاحتياطي في الآونة الأخيرة في جميع انحاء العالم ؟</a:t>
            </a:r>
            <a:endParaRPr lang="ar-IQ" dirty="0">
              <a:solidFill>
                <a:srgbClr val="FF0000"/>
              </a:solidFill>
            </a:endParaRPr>
          </a:p>
        </p:txBody>
      </p:sp>
      <p:sp>
        <p:nvSpPr>
          <p:cNvPr id="3" name="عنصر نائب للمحتوى 2"/>
          <p:cNvSpPr>
            <a:spLocks noGrp="1"/>
          </p:cNvSpPr>
          <p:nvPr>
            <p:ph idx="1"/>
          </p:nvPr>
        </p:nvSpPr>
        <p:spPr/>
        <p:txBody>
          <a:bodyPr/>
          <a:lstStyle/>
          <a:p>
            <a:endParaRPr lang="ar-IQ" dirty="0"/>
          </a:p>
        </p:txBody>
      </p:sp>
    </p:spTree>
    <p:extLst>
      <p:ext uri="{BB962C8B-B14F-4D97-AF65-F5344CB8AC3E}">
        <p14:creationId xmlns:p14="http://schemas.microsoft.com/office/powerpoint/2010/main" val="361361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ادوات السياسة النقدية </a:t>
            </a:r>
            <a:r>
              <a:rPr lang="ar-IQ" b="1" dirty="0" smtClean="0"/>
              <a:t>:</a:t>
            </a:r>
            <a:r>
              <a:rPr lang="en-US" b="1" dirty="0" smtClean="0"/>
              <a:t/>
            </a:r>
            <a:br>
              <a:rPr lang="en-US" b="1" dirty="0" smtClean="0"/>
            </a:br>
            <a:r>
              <a:rPr lang="en-US" dirty="0"/>
              <a:t/>
            </a:r>
            <a:br>
              <a:rPr lang="en-US" dirty="0"/>
            </a:br>
            <a:endParaRPr lang="ar-IQ" dirty="0"/>
          </a:p>
        </p:txBody>
      </p:sp>
      <p:sp>
        <p:nvSpPr>
          <p:cNvPr id="3" name="عنصر نائب للمحتوى 2"/>
          <p:cNvSpPr>
            <a:spLocks noGrp="1"/>
          </p:cNvSpPr>
          <p:nvPr>
            <p:ph idx="1"/>
          </p:nvPr>
        </p:nvSpPr>
        <p:spPr/>
        <p:txBody>
          <a:bodyPr>
            <a:normAutofit fontScale="85000" lnSpcReduction="20000"/>
          </a:bodyPr>
          <a:lstStyle/>
          <a:p>
            <a:pPr marL="0" indent="0">
              <a:buNone/>
            </a:pPr>
            <a:r>
              <a:rPr lang="ar-IQ" sz="2800" dirty="0" smtClean="0"/>
              <a:t>     </a:t>
            </a:r>
            <a:r>
              <a:rPr lang="ar-IQ" sz="2800" b="1" dirty="0" smtClean="0"/>
              <a:t>الأدوات المباشرة(الأدوات الكمية)</a:t>
            </a:r>
          </a:p>
          <a:p>
            <a:pPr marL="0" indent="0">
              <a:buNone/>
            </a:pPr>
            <a:r>
              <a:rPr lang="ar-IQ" dirty="0" smtClean="0"/>
              <a:t>هنالك ثلاثة </a:t>
            </a:r>
            <a:r>
              <a:rPr lang="ar-IQ" dirty="0"/>
              <a:t>أدوات </a:t>
            </a:r>
            <a:r>
              <a:rPr lang="ar-IQ" dirty="0" smtClean="0"/>
              <a:t>للسياسة </a:t>
            </a:r>
            <a:r>
              <a:rPr lang="ar-IQ" dirty="0"/>
              <a:t>يمكن للاحتياطي </a:t>
            </a:r>
            <a:r>
              <a:rPr lang="ar-IQ" dirty="0" smtClean="0"/>
              <a:t>الفيدرالي(البنك المركزي) </a:t>
            </a:r>
            <a:r>
              <a:rPr lang="ar-IQ" dirty="0"/>
              <a:t>استخدامها في التلاعب بعرض النقود وأسعار الفائدة </a:t>
            </a:r>
            <a:r>
              <a:rPr lang="ar-IQ" dirty="0" smtClean="0"/>
              <a:t>وهي:</a:t>
            </a:r>
            <a:endParaRPr lang="ar-IQ" sz="2800" b="1" dirty="0" smtClean="0"/>
          </a:p>
          <a:p>
            <a:r>
              <a:rPr lang="ar-IQ" sz="2800" dirty="0"/>
              <a:t>1</a:t>
            </a:r>
            <a:r>
              <a:rPr lang="ar-IQ" sz="2800" dirty="0" smtClean="0"/>
              <a:t>- عمليات السوق المفتوحة </a:t>
            </a:r>
            <a:r>
              <a:rPr lang="en-US" dirty="0"/>
              <a:t>open market operations</a:t>
            </a:r>
            <a:r>
              <a:rPr lang="ar-IQ" sz="2800" dirty="0" smtClean="0"/>
              <a:t>من خلال </a:t>
            </a:r>
            <a:r>
              <a:rPr lang="ar-IQ" sz="2800" dirty="0" err="1" smtClean="0"/>
              <a:t>التاثيرعلى</a:t>
            </a:r>
            <a:r>
              <a:rPr lang="ar-IQ" sz="2800" dirty="0" smtClean="0"/>
              <a:t> </a:t>
            </a:r>
            <a:r>
              <a:rPr lang="ar-IQ" sz="2800" dirty="0"/>
              <a:t>الاحتياطيات غير المقترضة </a:t>
            </a:r>
            <a:r>
              <a:rPr lang="en-US" sz="2800" dirty="0" smtClean="0"/>
              <a:t>NBR</a:t>
            </a:r>
            <a:r>
              <a:rPr lang="ar-IQ" sz="2800" dirty="0" smtClean="0"/>
              <a:t>(</a:t>
            </a:r>
            <a:r>
              <a:rPr lang="ar-IQ" dirty="0"/>
              <a:t>التي تؤثر في كمية الاحتياطي والقاعدة النقدية)</a:t>
            </a:r>
            <a:r>
              <a:rPr lang="ar-IQ" sz="2800" dirty="0" smtClean="0"/>
              <a:t> .</a:t>
            </a:r>
          </a:p>
          <a:p>
            <a:pPr marL="0" indent="0">
              <a:buNone/>
            </a:pPr>
            <a:r>
              <a:rPr lang="ar-IQ" sz="2800" dirty="0" smtClean="0"/>
              <a:t> </a:t>
            </a:r>
          </a:p>
          <a:p>
            <a:r>
              <a:rPr lang="ar-IQ" sz="2800" dirty="0" smtClean="0"/>
              <a:t>2- التغير في متطلبات </a:t>
            </a:r>
            <a:r>
              <a:rPr lang="ar-IQ" sz="2800" dirty="0"/>
              <a:t>الاحتياطي القانوني </a:t>
            </a:r>
            <a:r>
              <a:rPr lang="en-US" sz="2800" dirty="0" smtClean="0"/>
              <a:t>RR</a:t>
            </a:r>
            <a:r>
              <a:rPr lang="ar-IQ" sz="2800" dirty="0" smtClean="0"/>
              <a:t> </a:t>
            </a:r>
            <a:r>
              <a:rPr lang="en-US" dirty="0"/>
              <a:t>reserve </a:t>
            </a:r>
            <a:r>
              <a:rPr lang="en-US" dirty="0" smtClean="0"/>
              <a:t>requirements</a:t>
            </a:r>
            <a:r>
              <a:rPr lang="ar-IQ" dirty="0" smtClean="0"/>
              <a:t>(</a:t>
            </a:r>
            <a:r>
              <a:rPr lang="ar-IQ" dirty="0"/>
              <a:t>للتأثير في المضاعف النقدي)</a:t>
            </a:r>
            <a:r>
              <a:rPr lang="ar-IQ" sz="2800" dirty="0" smtClean="0"/>
              <a:t> </a:t>
            </a:r>
            <a:r>
              <a:rPr lang="ar-IQ" sz="2800" dirty="0"/>
              <a:t>من خلال </a:t>
            </a:r>
            <a:r>
              <a:rPr lang="en-US" sz="2800" dirty="0" err="1"/>
              <a:t>rr</a:t>
            </a:r>
            <a:r>
              <a:rPr lang="ar-IQ" sz="2800" dirty="0"/>
              <a:t> </a:t>
            </a:r>
            <a:r>
              <a:rPr lang="ar-IQ" sz="2800" dirty="0" smtClean="0"/>
              <a:t>.</a:t>
            </a:r>
          </a:p>
          <a:p>
            <a:endParaRPr lang="en-US" sz="2800" dirty="0"/>
          </a:p>
          <a:p>
            <a:r>
              <a:rPr lang="ar-IQ" sz="2800" dirty="0" smtClean="0"/>
              <a:t>3- سعر الخصم المصرفي </a:t>
            </a:r>
            <a:r>
              <a:rPr lang="en-US" dirty="0"/>
              <a:t>discount lending</a:t>
            </a:r>
            <a:r>
              <a:rPr lang="ar-IQ" sz="2800" dirty="0" smtClean="0"/>
              <a:t> من خلال </a:t>
            </a:r>
            <a:r>
              <a:rPr lang="ar-IQ" sz="2800" dirty="0" err="1" smtClean="0"/>
              <a:t>تاثيره</a:t>
            </a:r>
            <a:r>
              <a:rPr lang="ar-IQ" sz="2800" dirty="0" smtClean="0"/>
              <a:t> على  </a:t>
            </a:r>
            <a:r>
              <a:rPr lang="ar-IQ" sz="2800" dirty="0"/>
              <a:t>الاحتياطيات المقترضة </a:t>
            </a:r>
            <a:r>
              <a:rPr lang="en-US" sz="2800" dirty="0" smtClean="0"/>
              <a:t>)BR</a:t>
            </a:r>
            <a:r>
              <a:rPr lang="ar-IQ" dirty="0"/>
              <a:t>الذي يؤثر في القاعدة النقدية)</a:t>
            </a:r>
            <a:endParaRPr lang="ar-IQ" sz="2800" dirty="0"/>
          </a:p>
        </p:txBody>
      </p:sp>
    </p:spTree>
    <p:extLst>
      <p:ext uri="{BB962C8B-B14F-4D97-AF65-F5344CB8AC3E}">
        <p14:creationId xmlns:p14="http://schemas.microsoft.com/office/powerpoint/2010/main" val="20894594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13645531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نظام القناة/ الممر لسعر الفائدة :</a:t>
            </a:r>
            <a:r>
              <a:rPr lang="en-US" dirty="0"/>
              <a:t/>
            </a:r>
            <a:br>
              <a:rPr lang="en-US" dirty="0"/>
            </a:br>
            <a:endParaRPr lang="ar-IQ" dirty="0"/>
          </a:p>
        </p:txBody>
      </p:sp>
      <p:sp>
        <p:nvSpPr>
          <p:cNvPr id="3" name="عنصر نائب للمحتوى 2"/>
          <p:cNvSpPr>
            <a:spLocks noGrp="1"/>
          </p:cNvSpPr>
          <p:nvPr>
            <p:ph idx="1"/>
          </p:nvPr>
        </p:nvSpPr>
        <p:spPr/>
        <p:txBody>
          <a:bodyPr>
            <a:normAutofit fontScale="62500" lnSpcReduction="20000"/>
          </a:bodyPr>
          <a:lstStyle/>
          <a:p>
            <a:r>
              <a:rPr lang="ar-IQ" dirty="0"/>
              <a:t>يستخدم هذا النظام ضمن ادوات السياسة النقدية في عدد من البلدان من ضمنها </a:t>
            </a:r>
            <a:r>
              <a:rPr lang="ar-IQ" b="1" dirty="0"/>
              <a:t>كندا واستراليا </a:t>
            </a:r>
            <a:r>
              <a:rPr lang="ar-IQ" b="1" dirty="0" err="1"/>
              <a:t>ونيوزلاند</a:t>
            </a:r>
            <a:r>
              <a:rPr lang="ar-IQ" b="1" dirty="0"/>
              <a:t> </a:t>
            </a:r>
            <a:r>
              <a:rPr lang="ar-IQ" b="1" dirty="0" smtClean="0"/>
              <a:t>.</a:t>
            </a:r>
          </a:p>
          <a:p>
            <a:r>
              <a:rPr lang="ar-IQ" dirty="0" smtClean="0"/>
              <a:t>يفترض ان الطلب على الاحتياطيات يساوي .</a:t>
            </a:r>
            <a:endParaRPr lang="en-US" dirty="0"/>
          </a:p>
          <a:p>
            <a:pPr lvl="0"/>
            <a:r>
              <a:rPr lang="ar-IQ" dirty="0"/>
              <a:t>في هذا النظام فان البنك المركزي مستعد </a:t>
            </a:r>
            <a:r>
              <a:rPr lang="ar-IQ" dirty="0" err="1"/>
              <a:t>للاقراض</a:t>
            </a:r>
            <a:r>
              <a:rPr lang="ar-IQ" dirty="0"/>
              <a:t> اي كمية من النقود تطلبها المصارف عند  سعر فائدة  ثابت(</a:t>
            </a:r>
            <a:r>
              <a:rPr lang="en-US" dirty="0"/>
              <a:t>i</a:t>
            </a:r>
            <a:r>
              <a:rPr lang="en-US" baseline="30000" dirty="0"/>
              <a:t>1  </a:t>
            </a:r>
            <a:r>
              <a:rPr lang="ar-IQ" dirty="0"/>
              <a:t>)</a:t>
            </a:r>
            <a:r>
              <a:rPr lang="ar-IQ" baseline="30000" dirty="0"/>
              <a:t> </a:t>
            </a:r>
            <a:r>
              <a:rPr lang="ar-IQ" dirty="0"/>
              <a:t>والتي يكون عندها منحنى العرض لانهائي المرونة</a:t>
            </a:r>
            <a:r>
              <a:rPr lang="ar-IQ" baseline="30000" dirty="0"/>
              <a:t>  </a:t>
            </a:r>
            <a:r>
              <a:rPr lang="ar-IQ" dirty="0"/>
              <a:t>،وهذا </a:t>
            </a:r>
            <a:r>
              <a:rPr lang="ar-IQ" dirty="0" err="1"/>
              <a:t>مايحدث</a:t>
            </a:r>
            <a:r>
              <a:rPr lang="ar-IQ" dirty="0"/>
              <a:t> في الولايات المتحدة ومعظم الدول الصناعية وهذه التسهيلات المقدمة من قبل البنك المركزي تسمى تسهيلات </a:t>
            </a:r>
            <a:r>
              <a:rPr lang="ar-IQ" dirty="0" err="1"/>
              <a:t>لومبارد</a:t>
            </a:r>
            <a:r>
              <a:rPr lang="ar-IQ" dirty="0"/>
              <a:t> (</a:t>
            </a:r>
            <a:r>
              <a:rPr lang="en-US" dirty="0"/>
              <a:t>Lombard facility</a:t>
            </a:r>
            <a:r>
              <a:rPr lang="ar-IQ" dirty="0"/>
              <a:t>). </a:t>
            </a:r>
            <a:endParaRPr lang="en-US" dirty="0"/>
          </a:p>
          <a:p>
            <a:pPr lvl="0"/>
            <a:r>
              <a:rPr lang="ar-IQ" dirty="0"/>
              <a:t>كذلك ضمن هذا النظام فان البنك المركزي مستعد ان  يقدم كل التسهيلات عند سعر فائدة منخفض (</a:t>
            </a:r>
            <a:r>
              <a:rPr lang="en-US" dirty="0" err="1"/>
              <a:t>i</a:t>
            </a:r>
            <a:r>
              <a:rPr lang="en-US" baseline="30000" dirty="0" err="1"/>
              <a:t>r</a:t>
            </a:r>
            <a:r>
              <a:rPr lang="ar-IQ" dirty="0"/>
              <a:t>) </a:t>
            </a:r>
            <a:endParaRPr lang="en-US" dirty="0"/>
          </a:p>
          <a:p>
            <a:r>
              <a:rPr lang="ar-IQ" dirty="0"/>
              <a:t>بالنسبة للمصارف التي ترغب في الاحتفاظ </a:t>
            </a:r>
            <a:r>
              <a:rPr lang="ar-IQ" dirty="0" err="1"/>
              <a:t>باحتياطياتها</a:t>
            </a:r>
            <a:r>
              <a:rPr lang="ar-IQ" dirty="0"/>
              <a:t> لدى البنك المركزي والتي يكون عندها منحنى العرض </a:t>
            </a:r>
            <a:r>
              <a:rPr lang="ar-IQ" dirty="0" smtClean="0"/>
              <a:t>لانهائي </a:t>
            </a:r>
            <a:r>
              <a:rPr lang="ar-IQ" dirty="0"/>
              <a:t>المرونة وكما موضح من الشكل التالي .</a:t>
            </a:r>
            <a:endParaRPr lang="en-US" dirty="0"/>
          </a:p>
          <a:p>
            <a:pPr lvl="0"/>
            <a:r>
              <a:rPr lang="ar-IQ" dirty="0"/>
              <a:t>منحنى الطلب (</a:t>
            </a:r>
            <a:r>
              <a:rPr lang="en-US" dirty="0"/>
              <a:t>R</a:t>
            </a:r>
            <a:r>
              <a:rPr lang="en-US" baseline="30000" dirty="0"/>
              <a:t>d</a:t>
            </a:r>
            <a:r>
              <a:rPr lang="ar-IQ" dirty="0"/>
              <a:t>) وهو منحنى طبيعي ينحدر من الاعلى الى الاسفل ، عندما ينخفض الطلب الى (</a:t>
            </a:r>
            <a:r>
              <a:rPr lang="en-US" dirty="0"/>
              <a:t>R</a:t>
            </a:r>
            <a:r>
              <a:rPr lang="en-US" baseline="30000" dirty="0"/>
              <a:t>d</a:t>
            </a:r>
            <a:r>
              <a:rPr lang="en-US" baseline="-25000" dirty="0"/>
              <a:t>1</a:t>
            </a:r>
            <a:r>
              <a:rPr lang="ar-IQ" dirty="0"/>
              <a:t>) فان سعر الفائدة </a:t>
            </a:r>
            <a:r>
              <a:rPr lang="ar-IQ" dirty="0" err="1"/>
              <a:t>لاينخفض</a:t>
            </a:r>
            <a:r>
              <a:rPr lang="ar-IQ" dirty="0"/>
              <a:t> دون ذلك ، في حين اذا ارتفع الطلب الى (</a:t>
            </a:r>
            <a:r>
              <a:rPr lang="en-US" dirty="0"/>
              <a:t>R</a:t>
            </a:r>
            <a:r>
              <a:rPr lang="en-US" baseline="30000" dirty="0"/>
              <a:t>d</a:t>
            </a:r>
            <a:r>
              <a:rPr lang="en-US" baseline="-25000" dirty="0"/>
              <a:t>2</a:t>
            </a:r>
            <a:r>
              <a:rPr lang="ar-IQ" dirty="0"/>
              <a:t>) فان سعر الفائدة </a:t>
            </a:r>
            <a:r>
              <a:rPr lang="ar-IQ" dirty="0" err="1"/>
              <a:t>لايمكن</a:t>
            </a:r>
            <a:r>
              <a:rPr lang="ar-IQ" dirty="0"/>
              <a:t> ان يرتفع اكثر من (</a:t>
            </a:r>
            <a:r>
              <a:rPr lang="en-US" dirty="0"/>
              <a:t>i</a:t>
            </a:r>
            <a:r>
              <a:rPr lang="en-US" baseline="30000" dirty="0"/>
              <a:t>1</a:t>
            </a:r>
            <a:r>
              <a:rPr lang="ar-IQ" dirty="0"/>
              <a:t>)</a:t>
            </a:r>
            <a:r>
              <a:rPr lang="en-US" dirty="0"/>
              <a:t>   </a:t>
            </a:r>
            <a:r>
              <a:rPr lang="ar-IQ" dirty="0"/>
              <a:t> </a:t>
            </a:r>
            <a:r>
              <a:rPr lang="ar-IQ" dirty="0" err="1"/>
              <a:t>ومابين</a:t>
            </a:r>
            <a:r>
              <a:rPr lang="ar-IQ" dirty="0"/>
              <a:t> سعري الفائدة هناك قناة </a:t>
            </a:r>
            <a:r>
              <a:rPr lang="ar-IQ" dirty="0" smtClean="0"/>
              <a:t>(الممر) تمثل </a:t>
            </a:r>
            <a:r>
              <a:rPr lang="ar-IQ" dirty="0"/>
              <a:t>الاحتياطيات غير المقترضة .</a:t>
            </a:r>
            <a:endParaRPr lang="en-US" dirty="0"/>
          </a:p>
          <a:p>
            <a:r>
              <a:rPr lang="ar-IQ" dirty="0"/>
              <a:t>وكما موضح من الرسم التالي (</a:t>
            </a:r>
            <a:r>
              <a:rPr lang="en-US" dirty="0"/>
              <a:t>6</a:t>
            </a:r>
            <a:r>
              <a:rPr lang="ar-IQ" dirty="0"/>
              <a:t>).</a:t>
            </a:r>
            <a:endParaRPr lang="en-US" dirty="0"/>
          </a:p>
          <a:p>
            <a:endParaRPr lang="ar-IQ" dirty="0"/>
          </a:p>
        </p:txBody>
      </p:sp>
    </p:spTree>
    <p:extLst>
      <p:ext uri="{BB962C8B-B14F-4D97-AF65-F5344CB8AC3E}">
        <p14:creationId xmlns:p14="http://schemas.microsoft.com/office/powerpoint/2010/main" val="24163303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شكل </a:t>
            </a:r>
            <a:r>
              <a:rPr lang="en-US" dirty="0" smtClean="0"/>
              <a:t>6-</a:t>
            </a:r>
            <a:endParaRPr lang="ar-IQ"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5915" y="1012685"/>
            <a:ext cx="8276525" cy="55743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602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a:t>
            </a:r>
          </a:p>
        </p:txBody>
      </p:sp>
      <p:sp>
        <p:nvSpPr>
          <p:cNvPr id="3" name="عنصر نائب للمحتوى 2"/>
          <p:cNvSpPr>
            <a:spLocks noGrp="1"/>
          </p:cNvSpPr>
          <p:nvPr>
            <p:ph idx="1"/>
          </p:nvPr>
        </p:nvSpPr>
        <p:spPr/>
        <p:txBody>
          <a:bodyPr/>
          <a:lstStyle/>
          <a:p>
            <a:r>
              <a:rPr lang="ar-IQ" dirty="0" smtClean="0"/>
              <a:t>لماذا في السنوات </a:t>
            </a:r>
            <a:r>
              <a:rPr lang="ar-IQ" dirty="0"/>
              <a:t>الأخيرة ركز الاحتياطي الفيدرالي على سعر التمويل الفيدرالي </a:t>
            </a:r>
            <a:r>
              <a:rPr lang="en-US" dirty="0"/>
              <a:t>federal funds rate </a:t>
            </a:r>
            <a:r>
              <a:rPr lang="ar-IQ" dirty="0"/>
              <a:t>(أسعار الفائدة على القروض السريعة ليوم واحد </a:t>
            </a:r>
            <a:r>
              <a:rPr lang="en-US" dirty="0"/>
              <a:t>overnight loans </a:t>
            </a:r>
            <a:r>
              <a:rPr lang="ar-IQ" dirty="0"/>
              <a:t> من الاحتياطي بين مصرف إلى آخر</a:t>
            </a:r>
            <a:r>
              <a:rPr lang="ar-IQ" dirty="0" smtClean="0"/>
              <a:t>) ؟</a:t>
            </a:r>
          </a:p>
          <a:p>
            <a:r>
              <a:rPr lang="ar-IQ" dirty="0" smtClean="0"/>
              <a:t>وذلك </a:t>
            </a:r>
            <a:r>
              <a:rPr lang="ar-IQ" dirty="0"/>
              <a:t>باعتباره مؤشر أساسي لموقف السياسة النقدية</a:t>
            </a:r>
          </a:p>
        </p:txBody>
      </p:sp>
    </p:spTree>
    <p:extLst>
      <p:ext uri="{BB962C8B-B14F-4D97-AF65-F5344CB8AC3E}">
        <p14:creationId xmlns:p14="http://schemas.microsoft.com/office/powerpoint/2010/main" val="1181805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كيف يتحقق التوازن في سوق الاحتياطيات   (عرض الاحتياطيات والطلب على الاحتياطيات)</a:t>
            </a:r>
            <a:endParaRPr lang="ar-IQ" dirty="0"/>
          </a:p>
        </p:txBody>
      </p:sp>
      <p:sp>
        <p:nvSpPr>
          <p:cNvPr id="3" name="عنصر نائب للمحتوى 2"/>
          <p:cNvSpPr>
            <a:spLocks noGrp="1"/>
          </p:cNvSpPr>
          <p:nvPr>
            <p:ph idx="1"/>
          </p:nvPr>
        </p:nvSpPr>
        <p:spPr/>
        <p:txBody>
          <a:bodyPr/>
          <a:lstStyle/>
          <a:p>
            <a:r>
              <a:rPr lang="ar-IQ" dirty="0" smtClean="0"/>
              <a:t>لاشتقاق منحنى طلب الاحتياطيات يكون من خلال السؤال </a:t>
            </a:r>
            <a:r>
              <a:rPr lang="ar-IQ" dirty="0" err="1" smtClean="0"/>
              <a:t>التالي:ماذا</a:t>
            </a:r>
            <a:r>
              <a:rPr lang="ar-IQ" dirty="0" smtClean="0"/>
              <a:t> يحدث للطلب على الاحتياطيات عند تغير أسعار الفائدة مع بقاء بقية العوامل الأخرى ثابتة؟</a:t>
            </a:r>
          </a:p>
          <a:p>
            <a:r>
              <a:rPr lang="ar-IQ" dirty="0" err="1" smtClean="0"/>
              <a:t>تتالف</a:t>
            </a:r>
            <a:r>
              <a:rPr lang="ar-IQ" dirty="0" smtClean="0"/>
              <a:t> احتياطيات المصارف من العملة في </a:t>
            </a:r>
            <a:r>
              <a:rPr lang="ar-IQ" dirty="0" err="1" smtClean="0"/>
              <a:t>خزائنها+ودائعها</a:t>
            </a:r>
            <a:r>
              <a:rPr lang="ar-IQ" dirty="0" smtClean="0"/>
              <a:t> لدى البنك المركزي .</a:t>
            </a:r>
          </a:p>
          <a:p>
            <a:r>
              <a:rPr lang="ar-IQ" dirty="0" smtClean="0"/>
              <a:t>وتصنف هذه الاحتياطيات بحسب مصادرها :</a:t>
            </a:r>
            <a:r>
              <a:rPr lang="en-US" dirty="0" smtClean="0"/>
              <a:t>NBR+BR</a:t>
            </a:r>
            <a:r>
              <a:rPr lang="ar-IQ" dirty="0" smtClean="0"/>
              <a:t> </a:t>
            </a:r>
          </a:p>
          <a:p>
            <a:r>
              <a:rPr lang="ar-IQ" dirty="0" smtClean="0"/>
              <a:t>وتصنف بحسب استخداماتها الى: </a:t>
            </a:r>
            <a:r>
              <a:rPr lang="en-US" dirty="0" smtClean="0"/>
              <a:t>RR+ER</a:t>
            </a:r>
            <a:endParaRPr lang="ar-IQ" dirty="0"/>
          </a:p>
        </p:txBody>
      </p:sp>
    </p:spTree>
    <p:extLst>
      <p:ext uri="{BB962C8B-B14F-4D97-AF65-F5344CB8AC3E}">
        <p14:creationId xmlns:p14="http://schemas.microsoft.com/office/powerpoint/2010/main" val="3197018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منحنى طلب الاحتياطيات:</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يتكون الطلب على الاحتياطيات من (</a:t>
            </a:r>
            <a:r>
              <a:rPr lang="en-US" dirty="0" smtClean="0"/>
              <a:t>RR+ER</a:t>
            </a:r>
            <a:r>
              <a:rPr lang="ar-IQ" dirty="0" smtClean="0"/>
              <a:t> ) </a:t>
            </a:r>
          </a:p>
          <a:p>
            <a:r>
              <a:rPr lang="ar-IQ" dirty="0" err="1" smtClean="0"/>
              <a:t>ويتاثر</a:t>
            </a:r>
            <a:r>
              <a:rPr lang="ar-IQ" dirty="0" smtClean="0"/>
              <a:t> الطلب على الاحتياطيات بمعدل الفائدة ،وهو الربح الذي يمكن ان تحققه المصارف التجارية عند </a:t>
            </a:r>
            <a:r>
              <a:rPr lang="ar-IQ" dirty="0" err="1" smtClean="0"/>
              <a:t>اقراضئها</a:t>
            </a:r>
            <a:r>
              <a:rPr lang="ar-IQ" dirty="0" smtClean="0"/>
              <a:t> </a:t>
            </a:r>
            <a:r>
              <a:rPr lang="ar-IQ" dirty="0" err="1" smtClean="0"/>
              <a:t>لاحتياطياتها</a:t>
            </a:r>
            <a:r>
              <a:rPr lang="ar-IQ" dirty="0" smtClean="0"/>
              <a:t> الفائضة ،حيث يمثل سعر الفائدة كلفة الفرصة البديلة لهذه </a:t>
            </a:r>
            <a:r>
              <a:rPr lang="ar-IQ" dirty="0" err="1" smtClean="0"/>
              <a:t>الاحتياطيات،وان</a:t>
            </a:r>
            <a:r>
              <a:rPr lang="ar-IQ" dirty="0" smtClean="0"/>
              <a:t> انخفاض سعر الفائدة يؤدي الى انخفاض كلفة الفرصة البديلة (بالنسبة للمقرضين)</a:t>
            </a:r>
          </a:p>
          <a:p>
            <a:r>
              <a:rPr lang="ar-IQ" dirty="0" smtClean="0"/>
              <a:t>ومع بقاء بقية العوامل الأخرى ثابتة ومن ضمنها الاحتياطي الالزامي، فان الانخفاض في سعر الفائدة سوف يؤدي الى زيادة الطلب على هذه الاحتياطيات نتيجة لانخفاض كلفة الاقتراض.</a:t>
            </a:r>
          </a:p>
          <a:p>
            <a:r>
              <a:rPr lang="ar-IQ" dirty="0" smtClean="0"/>
              <a:t> أي ان انخفاض سعر الفائدة يؤدي الى زيادة الكميات المطلوبة (منحنى الطلب ذو ميل سالب)</a:t>
            </a:r>
            <a:endParaRPr lang="ar-IQ" dirty="0"/>
          </a:p>
        </p:txBody>
      </p:sp>
    </p:spTree>
    <p:extLst>
      <p:ext uri="{BB962C8B-B14F-4D97-AF65-F5344CB8AC3E}">
        <p14:creationId xmlns:p14="http://schemas.microsoft.com/office/powerpoint/2010/main" val="3864270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منحنى عرض الاحتياطيات :</a:t>
            </a:r>
            <a:r>
              <a:rPr lang="en-US" dirty="0"/>
              <a:t/>
            </a:r>
            <a:br>
              <a:rPr lang="en-US" dirty="0"/>
            </a:br>
            <a:endParaRPr lang="ar-IQ" dirty="0"/>
          </a:p>
        </p:txBody>
      </p:sp>
      <p:pic>
        <p:nvPicPr>
          <p:cNvPr id="4" name="عنصر نائب للمحتوى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37705" y="2015073"/>
            <a:ext cx="7268590" cy="3696216"/>
          </a:xfrm>
          <a:prstGeom prst="rect">
            <a:avLst/>
          </a:prstGeom>
          <a:noFill/>
          <a:ln>
            <a:solidFill>
              <a:schemeClr val="tx1"/>
            </a:solidFill>
          </a:ln>
        </p:spPr>
      </p:pic>
    </p:spTree>
    <p:extLst>
      <p:ext uri="{BB962C8B-B14F-4D97-AF65-F5344CB8AC3E}">
        <p14:creationId xmlns:p14="http://schemas.microsoft.com/office/powerpoint/2010/main" val="1421600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منحنى عرض الاحتياطيات:</a:t>
            </a:r>
            <a:endParaRPr lang="ar-IQ" dirty="0"/>
          </a:p>
        </p:txBody>
      </p:sp>
      <p:sp>
        <p:nvSpPr>
          <p:cNvPr id="3" name="عنصر نائب للمحتوى 2"/>
          <p:cNvSpPr>
            <a:spLocks noGrp="1"/>
          </p:cNvSpPr>
          <p:nvPr>
            <p:ph idx="1"/>
          </p:nvPr>
        </p:nvSpPr>
        <p:spPr/>
        <p:txBody>
          <a:bodyPr>
            <a:normAutofit fontScale="85000" lnSpcReduction="20000"/>
          </a:bodyPr>
          <a:lstStyle/>
          <a:p>
            <a:r>
              <a:rPr lang="en-US" dirty="0"/>
              <a:t>R</a:t>
            </a:r>
            <a:r>
              <a:rPr lang="en-US" baseline="30000" dirty="0"/>
              <a:t>d</a:t>
            </a:r>
            <a:r>
              <a:rPr lang="ar-IQ" dirty="0"/>
              <a:t> : منحنى طلب الاحتياطيات .</a:t>
            </a:r>
            <a:endParaRPr lang="en-US" dirty="0"/>
          </a:p>
          <a:p>
            <a:r>
              <a:rPr lang="en-US" dirty="0"/>
              <a:t>: </a:t>
            </a:r>
            <a:r>
              <a:rPr lang="en-US" dirty="0" err="1"/>
              <a:t>R</a:t>
            </a:r>
            <a:r>
              <a:rPr lang="en-US" baseline="30000" dirty="0" err="1"/>
              <a:t>s</a:t>
            </a:r>
            <a:r>
              <a:rPr lang="ar-IQ" dirty="0"/>
              <a:t>منحنى عرض الاحتياطيات ، يتكون منحنى عرض الاحتياطيات من </a:t>
            </a:r>
            <a:r>
              <a:rPr lang="ar-IQ" dirty="0" smtClean="0"/>
              <a:t>قسمين(بحسب مصادرها) </a:t>
            </a:r>
            <a:r>
              <a:rPr lang="ar-IQ" dirty="0"/>
              <a:t>:</a:t>
            </a:r>
            <a:endParaRPr lang="en-US" dirty="0"/>
          </a:p>
          <a:p>
            <a:r>
              <a:rPr lang="en-US" dirty="0"/>
              <a:t>NBR</a:t>
            </a:r>
            <a:r>
              <a:rPr lang="ar-IQ" dirty="0"/>
              <a:t> : الاحتياطيات غير المقترضة ويمكن </a:t>
            </a:r>
            <a:r>
              <a:rPr lang="ar-IQ" dirty="0" err="1"/>
              <a:t>التاثير</a:t>
            </a:r>
            <a:r>
              <a:rPr lang="ar-IQ" dirty="0"/>
              <a:t> فيها من خلال عمليات السوق المفتوحة .</a:t>
            </a:r>
            <a:endParaRPr lang="en-US" dirty="0"/>
          </a:p>
          <a:p>
            <a:r>
              <a:rPr lang="en-US" dirty="0"/>
              <a:t>BR</a:t>
            </a:r>
            <a:r>
              <a:rPr lang="ar-IQ" dirty="0"/>
              <a:t>: الاحتياطيات </a:t>
            </a:r>
            <a:r>
              <a:rPr lang="ar-IQ" dirty="0" smtClean="0"/>
              <a:t>المقترضة </a:t>
            </a:r>
            <a:r>
              <a:rPr lang="ar-IQ" dirty="0"/>
              <a:t>ويكون التحكم بها من خلال سعر </a:t>
            </a:r>
            <a:r>
              <a:rPr lang="ar-IQ" dirty="0" smtClean="0"/>
              <a:t>الخصم(</a:t>
            </a:r>
            <a:r>
              <a:rPr lang="en-US" dirty="0"/>
              <a:t>i</a:t>
            </a:r>
            <a:r>
              <a:rPr lang="en-US" dirty="0" smtClean="0"/>
              <a:t>d</a:t>
            </a:r>
            <a:r>
              <a:rPr lang="ar-IQ" dirty="0" smtClean="0"/>
              <a:t>).</a:t>
            </a:r>
            <a:endParaRPr lang="en-US" dirty="0"/>
          </a:p>
          <a:p>
            <a:r>
              <a:rPr lang="en-US" dirty="0" err="1"/>
              <a:t>I</a:t>
            </a:r>
            <a:r>
              <a:rPr lang="en-US" baseline="-25000" dirty="0" err="1"/>
              <a:t>ff</a:t>
            </a:r>
            <a:r>
              <a:rPr lang="ar-IQ" baseline="-25000" dirty="0"/>
              <a:t> : </a:t>
            </a:r>
            <a:r>
              <a:rPr lang="ar-IQ" dirty="0"/>
              <a:t>كلفة الاقتراض من البنوك المحلية </a:t>
            </a:r>
            <a:r>
              <a:rPr lang="ar-IQ" dirty="0" smtClean="0"/>
              <a:t>.</a:t>
            </a:r>
          </a:p>
          <a:p>
            <a:r>
              <a:rPr lang="ar-IQ" dirty="0" smtClean="0">
                <a:solidFill>
                  <a:srgbClr val="C00000"/>
                </a:solidFill>
              </a:rPr>
              <a:t> </a:t>
            </a:r>
            <a:r>
              <a:rPr lang="ar-IQ" dirty="0">
                <a:solidFill>
                  <a:srgbClr val="C00000"/>
                </a:solidFill>
              </a:rPr>
              <a:t>سعر </a:t>
            </a:r>
            <a:r>
              <a:rPr lang="ar-IQ" dirty="0" smtClean="0">
                <a:solidFill>
                  <a:srgbClr val="C00000"/>
                </a:solidFill>
              </a:rPr>
              <a:t>الخصم </a:t>
            </a:r>
            <a:r>
              <a:rPr lang="en-US" dirty="0" smtClean="0">
                <a:solidFill>
                  <a:srgbClr val="C00000"/>
                </a:solidFill>
              </a:rPr>
              <a:t>id</a:t>
            </a:r>
            <a:r>
              <a:rPr lang="ar-IQ" dirty="0" smtClean="0">
                <a:solidFill>
                  <a:srgbClr val="C00000"/>
                </a:solidFill>
              </a:rPr>
              <a:t>: سعر </a:t>
            </a:r>
            <a:r>
              <a:rPr lang="ar-IQ" dirty="0">
                <a:solidFill>
                  <a:srgbClr val="C00000"/>
                </a:solidFill>
              </a:rPr>
              <a:t>الفائدة الذي يتقاضاه البنك المركزي من البنوك التجارية عند منحها القروض او خصم الكمبيالات او أوراق مالية أخرى لقاء القروض الممنوحة لها.</a:t>
            </a:r>
            <a:endParaRPr lang="en-US" dirty="0"/>
          </a:p>
          <a:p>
            <a:endParaRPr lang="ar-IQ" dirty="0"/>
          </a:p>
        </p:txBody>
      </p:sp>
    </p:spTree>
    <p:extLst>
      <p:ext uri="{BB962C8B-B14F-4D97-AF65-F5344CB8AC3E}">
        <p14:creationId xmlns:p14="http://schemas.microsoft.com/office/powerpoint/2010/main" val="175248936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1597</TotalTime>
  <Words>2578</Words>
  <Application>Microsoft Office PowerPoint</Application>
  <PresentationFormat>عرض على الشاشة (4:3)</PresentationFormat>
  <Paragraphs>127</Paragraphs>
  <Slides>42</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42</vt:i4>
      </vt:variant>
    </vt:vector>
  </HeadingPairs>
  <TitlesOfParts>
    <vt:vector size="48" baseType="lpstr">
      <vt:lpstr>Arial</vt:lpstr>
      <vt:lpstr>Calibri</vt:lpstr>
      <vt:lpstr>Cambria Math</vt:lpstr>
      <vt:lpstr>Times New Roman</vt:lpstr>
      <vt:lpstr>Wingdings</vt:lpstr>
      <vt:lpstr>نسق Office</vt:lpstr>
      <vt:lpstr>الفصل السابع عشر أدوات السياسة النقدية </vt:lpstr>
      <vt:lpstr>تطور السياسة النقدية </vt:lpstr>
      <vt:lpstr>أدوات السياسة النقدية</vt:lpstr>
      <vt:lpstr>ادوات السياسة النقدية :  </vt:lpstr>
      <vt:lpstr>.</vt:lpstr>
      <vt:lpstr>كيف يتحقق التوازن في سوق الاحتياطيات   (عرض الاحتياطيات والطلب على الاحتياطيات)</vt:lpstr>
      <vt:lpstr>منحنى طلب الاحتياطيات:</vt:lpstr>
      <vt:lpstr>منحنى عرض الاحتياطيات : </vt:lpstr>
      <vt:lpstr>منحنى عرض الاحتياطيات:</vt:lpstr>
      <vt:lpstr>عرض تقديمي في PowerPoint</vt:lpstr>
      <vt:lpstr> </vt:lpstr>
      <vt:lpstr>التوازن في سوق الاحتياطيات : </vt:lpstr>
      <vt:lpstr> كيف يمكن تحديد عرض الاموال ؟ كيف يمكن لادوات السياسة النقدية التاثير في سوق الاحتياطيات وتحقيق التوازن ؟</vt:lpstr>
      <vt:lpstr>لماذا يقوم الاحتياطي الفيدرالي بعمليات السوق المفتوحة باستخدام الأوراق المالية للخزينة والوكالات الحكومية في الولايات المتحدة وخاصة سندات خزينة ؟</vt:lpstr>
      <vt:lpstr>.</vt:lpstr>
      <vt:lpstr>.</vt:lpstr>
      <vt:lpstr>الشكل (2)</vt:lpstr>
      <vt:lpstr>ماهو الريبو repo ؟ وماهو الريبو العكسي ؟ </vt:lpstr>
      <vt:lpstr>الريبو العكسي ؟</vt:lpstr>
      <vt:lpstr>ميزات عمليات السوق المفتوحة Advantages of Open Market Operations </vt:lpstr>
      <vt:lpstr>.</vt:lpstr>
      <vt:lpstr>.</vt:lpstr>
      <vt:lpstr>.</vt:lpstr>
      <vt:lpstr>2- سعر اعادة الخصم للقروضDiscount Policy: </vt:lpstr>
      <vt:lpstr>.</vt:lpstr>
      <vt:lpstr>لنرى كيف تعمل تسهيلات الائتمان الابتدائي ؟</vt:lpstr>
      <vt:lpstr>الشكل (5)</vt:lpstr>
      <vt:lpstr>الشكل رقم (5 ) </vt:lpstr>
      <vt:lpstr>.</vt:lpstr>
      <vt:lpstr>.</vt:lpstr>
      <vt:lpstr>يعتبر سعر الخصم مقرض الملاذ الأخير  Lender of Last Resort </vt:lpstr>
      <vt:lpstr>على ماذا يعتمد تاثير التغير في سعر إعادة الخصم؟.</vt:lpstr>
      <vt:lpstr>عرض تقديمي في PowerPoint</vt:lpstr>
      <vt:lpstr>.</vt:lpstr>
      <vt:lpstr>مميزات وعيوب السياسة النقدية (سعر الخصم): </vt:lpstr>
      <vt:lpstr>3- متطلبات الاحتياطيات القانونية (rr) : </vt:lpstr>
      <vt:lpstr>الشكل -4-</vt:lpstr>
      <vt:lpstr>مزايا وعيوب التغير في متطلبات الاحتياطي (الالزامي) :</vt:lpstr>
      <vt:lpstr>لماذا خفضت البنوك المركزية متطلبات الاحتياطي في الآونة الأخيرة في جميع انحاء العالم ؟</vt:lpstr>
      <vt:lpstr>عرض تقديمي في PowerPoint</vt:lpstr>
      <vt:lpstr>نظام القناة/ الممر لسعر الفائدة : </vt:lpstr>
      <vt:lpstr>شكل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السابع عشر </dc:title>
  <dc:creator>Lenovo</dc:creator>
  <cp:lastModifiedBy>HP</cp:lastModifiedBy>
  <cp:revision>75</cp:revision>
  <dcterms:created xsi:type="dcterms:W3CDTF">2019-03-02T20:22:46Z</dcterms:created>
  <dcterms:modified xsi:type="dcterms:W3CDTF">2021-11-01T22:00:58Z</dcterms:modified>
</cp:coreProperties>
</file>