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9" r:id="rId2"/>
    <p:sldId id="256" r:id="rId3"/>
    <p:sldId id="257" r:id="rId4"/>
    <p:sldId id="258" r:id="rId5"/>
    <p:sldId id="260" r:id="rId6"/>
    <p:sldId id="261" r:id="rId7"/>
    <p:sldId id="262" r:id="rId8"/>
    <p:sldId id="263" r:id="rId9"/>
    <p:sldId id="264" r:id="rId10"/>
  </p:sldIdLst>
  <p:sldSz cx="12192000" cy="6858000"/>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956"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1524000" y="1122363"/>
            <a:ext cx="9144000" cy="2387600"/>
          </a:xfrm>
        </p:spPr>
        <p:txBody>
          <a:bodyPr anchor="b"/>
          <a:lstStyle>
            <a:lvl1pPr algn="ctr">
              <a:defRPr sz="6000"/>
            </a:lvl1p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996EF363-3258-40DA-A79E-7825316CAF3B}" type="datetimeFigureOut">
              <a:rPr lang="ar-IQ" smtClean="0"/>
              <a:t>25/04/1443</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96B399F0-F20C-45F1-BC37-391A59521026}" type="slidenum">
              <a:rPr lang="ar-IQ" smtClean="0"/>
              <a:t>‹#›</a:t>
            </a:fld>
            <a:endParaRPr lang="ar-IQ"/>
          </a:p>
        </p:txBody>
      </p:sp>
    </p:spTree>
    <p:extLst>
      <p:ext uri="{BB962C8B-B14F-4D97-AF65-F5344CB8AC3E}">
        <p14:creationId xmlns:p14="http://schemas.microsoft.com/office/powerpoint/2010/main" val="3270657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996EF363-3258-40DA-A79E-7825316CAF3B}" type="datetimeFigureOut">
              <a:rPr lang="ar-IQ" smtClean="0"/>
              <a:t>25/04/1443</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96B399F0-F20C-45F1-BC37-391A59521026}" type="slidenum">
              <a:rPr lang="ar-IQ" smtClean="0"/>
              <a:t>‹#›</a:t>
            </a:fld>
            <a:endParaRPr lang="ar-IQ"/>
          </a:p>
        </p:txBody>
      </p:sp>
    </p:spTree>
    <p:extLst>
      <p:ext uri="{BB962C8B-B14F-4D97-AF65-F5344CB8AC3E}">
        <p14:creationId xmlns:p14="http://schemas.microsoft.com/office/powerpoint/2010/main" val="338131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724900" y="365125"/>
            <a:ext cx="2628900" cy="5811838"/>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838200" y="365125"/>
            <a:ext cx="7734300" cy="5811838"/>
          </a:xfrm>
        </p:spPr>
        <p:txBody>
          <a:bodyPr vert="eaVert"/>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996EF363-3258-40DA-A79E-7825316CAF3B}" type="datetimeFigureOut">
              <a:rPr lang="ar-IQ" smtClean="0"/>
              <a:t>25/04/1443</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96B399F0-F20C-45F1-BC37-391A59521026}" type="slidenum">
              <a:rPr lang="ar-IQ" smtClean="0"/>
              <a:t>‹#›</a:t>
            </a:fld>
            <a:endParaRPr lang="ar-IQ"/>
          </a:p>
        </p:txBody>
      </p:sp>
    </p:spTree>
    <p:extLst>
      <p:ext uri="{BB962C8B-B14F-4D97-AF65-F5344CB8AC3E}">
        <p14:creationId xmlns:p14="http://schemas.microsoft.com/office/powerpoint/2010/main" val="325223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996EF363-3258-40DA-A79E-7825316CAF3B}" type="datetimeFigureOut">
              <a:rPr lang="ar-IQ" smtClean="0"/>
              <a:t>25/04/1443</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96B399F0-F20C-45F1-BC37-391A59521026}" type="slidenum">
              <a:rPr lang="ar-IQ" smtClean="0"/>
              <a:t>‹#›</a:t>
            </a:fld>
            <a:endParaRPr lang="ar-IQ"/>
          </a:p>
        </p:txBody>
      </p:sp>
    </p:spTree>
    <p:extLst>
      <p:ext uri="{BB962C8B-B14F-4D97-AF65-F5344CB8AC3E}">
        <p14:creationId xmlns:p14="http://schemas.microsoft.com/office/powerpoint/2010/main" val="3809015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831850" y="1709738"/>
            <a:ext cx="10515600" cy="2852737"/>
          </a:xfrm>
        </p:spPr>
        <p:txBody>
          <a:bodyPr anchor="b"/>
          <a:lstStyle>
            <a:lvl1pPr>
              <a:defRPr sz="6000"/>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smtClean="0"/>
              <a:t>تحرير أنماط النص الرئيسي</a:t>
            </a:r>
          </a:p>
        </p:txBody>
      </p:sp>
      <p:sp>
        <p:nvSpPr>
          <p:cNvPr id="4" name="عنصر نائب للتاريخ 3"/>
          <p:cNvSpPr>
            <a:spLocks noGrp="1"/>
          </p:cNvSpPr>
          <p:nvPr>
            <p:ph type="dt" sz="half" idx="10"/>
          </p:nvPr>
        </p:nvSpPr>
        <p:spPr/>
        <p:txBody>
          <a:bodyPr/>
          <a:lstStyle/>
          <a:p>
            <a:fld id="{996EF363-3258-40DA-A79E-7825316CAF3B}" type="datetimeFigureOut">
              <a:rPr lang="ar-IQ" smtClean="0"/>
              <a:t>25/04/1443</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96B399F0-F20C-45F1-BC37-391A59521026}" type="slidenum">
              <a:rPr lang="ar-IQ" smtClean="0"/>
              <a:t>‹#›</a:t>
            </a:fld>
            <a:endParaRPr lang="ar-IQ"/>
          </a:p>
        </p:txBody>
      </p:sp>
    </p:spTree>
    <p:extLst>
      <p:ext uri="{BB962C8B-B14F-4D97-AF65-F5344CB8AC3E}">
        <p14:creationId xmlns:p14="http://schemas.microsoft.com/office/powerpoint/2010/main" val="4287955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838200" y="1825625"/>
            <a:ext cx="5181600" cy="4351338"/>
          </a:xfrm>
        </p:spPr>
        <p:txBody>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6172200" y="1825625"/>
            <a:ext cx="5181600" cy="4351338"/>
          </a:xfrm>
        </p:spPr>
        <p:txBody>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996EF363-3258-40DA-A79E-7825316CAF3B}" type="datetimeFigureOut">
              <a:rPr lang="ar-IQ" smtClean="0"/>
              <a:t>25/04/1443</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96B399F0-F20C-45F1-BC37-391A59521026}" type="slidenum">
              <a:rPr lang="ar-IQ" smtClean="0"/>
              <a:t>‹#›</a:t>
            </a:fld>
            <a:endParaRPr lang="ar-IQ"/>
          </a:p>
        </p:txBody>
      </p:sp>
    </p:spTree>
    <p:extLst>
      <p:ext uri="{BB962C8B-B14F-4D97-AF65-F5344CB8AC3E}">
        <p14:creationId xmlns:p14="http://schemas.microsoft.com/office/powerpoint/2010/main" val="917002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365125"/>
            <a:ext cx="10515600" cy="1325563"/>
          </a:xfrm>
        </p:spPr>
        <p:txBody>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تحرير أنماط النص الرئيسي</a:t>
            </a:r>
          </a:p>
        </p:txBody>
      </p:sp>
      <p:sp>
        <p:nvSpPr>
          <p:cNvPr id="4" name="عنصر نائب للمحتوى 3"/>
          <p:cNvSpPr>
            <a:spLocks noGrp="1"/>
          </p:cNvSpPr>
          <p:nvPr>
            <p:ph sz="half" idx="2"/>
          </p:nvPr>
        </p:nvSpPr>
        <p:spPr>
          <a:xfrm>
            <a:off x="839788" y="2505075"/>
            <a:ext cx="5157787" cy="3684588"/>
          </a:xfrm>
        </p:spPr>
        <p:txBody>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تحرير أنماط النص الرئيسي</a:t>
            </a:r>
          </a:p>
        </p:txBody>
      </p:sp>
      <p:sp>
        <p:nvSpPr>
          <p:cNvPr id="6" name="عنصر نائب للمحتوى 5"/>
          <p:cNvSpPr>
            <a:spLocks noGrp="1"/>
          </p:cNvSpPr>
          <p:nvPr>
            <p:ph sz="quarter" idx="4"/>
          </p:nvPr>
        </p:nvSpPr>
        <p:spPr>
          <a:xfrm>
            <a:off x="6172200" y="2505075"/>
            <a:ext cx="5183188" cy="3684588"/>
          </a:xfrm>
        </p:spPr>
        <p:txBody>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996EF363-3258-40DA-A79E-7825316CAF3B}" type="datetimeFigureOut">
              <a:rPr lang="ar-IQ" smtClean="0"/>
              <a:t>25/04/1443</a:t>
            </a:fld>
            <a:endParaRPr lang="ar-IQ"/>
          </a:p>
        </p:txBody>
      </p:sp>
      <p:sp>
        <p:nvSpPr>
          <p:cNvPr id="8" name="عنصر نائب للتذييل 7"/>
          <p:cNvSpPr>
            <a:spLocks noGrp="1"/>
          </p:cNvSpPr>
          <p:nvPr>
            <p:ph type="ftr" sz="quarter" idx="11"/>
          </p:nvPr>
        </p:nvSpPr>
        <p:spPr/>
        <p:txBody>
          <a:bodyPr/>
          <a:lstStyle/>
          <a:p>
            <a:endParaRPr lang="ar-IQ"/>
          </a:p>
        </p:txBody>
      </p:sp>
      <p:sp>
        <p:nvSpPr>
          <p:cNvPr id="9" name="عنصر نائب لرقم الشريحة 8"/>
          <p:cNvSpPr>
            <a:spLocks noGrp="1"/>
          </p:cNvSpPr>
          <p:nvPr>
            <p:ph type="sldNum" sz="quarter" idx="12"/>
          </p:nvPr>
        </p:nvSpPr>
        <p:spPr/>
        <p:txBody>
          <a:bodyPr/>
          <a:lstStyle/>
          <a:p>
            <a:fld id="{96B399F0-F20C-45F1-BC37-391A59521026}" type="slidenum">
              <a:rPr lang="ar-IQ" smtClean="0"/>
              <a:t>‹#›</a:t>
            </a:fld>
            <a:endParaRPr lang="ar-IQ"/>
          </a:p>
        </p:txBody>
      </p:sp>
    </p:spTree>
    <p:extLst>
      <p:ext uri="{BB962C8B-B14F-4D97-AF65-F5344CB8AC3E}">
        <p14:creationId xmlns:p14="http://schemas.microsoft.com/office/powerpoint/2010/main" val="554922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996EF363-3258-40DA-A79E-7825316CAF3B}" type="datetimeFigureOut">
              <a:rPr lang="ar-IQ" smtClean="0"/>
              <a:t>25/04/1443</a:t>
            </a:fld>
            <a:endParaRPr lang="ar-IQ"/>
          </a:p>
        </p:txBody>
      </p:sp>
      <p:sp>
        <p:nvSpPr>
          <p:cNvPr id="4" name="عنصر نائب للتذييل 3"/>
          <p:cNvSpPr>
            <a:spLocks noGrp="1"/>
          </p:cNvSpPr>
          <p:nvPr>
            <p:ph type="ftr" sz="quarter" idx="11"/>
          </p:nvPr>
        </p:nvSpPr>
        <p:spPr/>
        <p:txBody>
          <a:bodyPr/>
          <a:lstStyle/>
          <a:p>
            <a:endParaRPr lang="ar-IQ"/>
          </a:p>
        </p:txBody>
      </p:sp>
      <p:sp>
        <p:nvSpPr>
          <p:cNvPr id="5" name="عنصر نائب لرقم الشريحة 4"/>
          <p:cNvSpPr>
            <a:spLocks noGrp="1"/>
          </p:cNvSpPr>
          <p:nvPr>
            <p:ph type="sldNum" sz="quarter" idx="12"/>
          </p:nvPr>
        </p:nvSpPr>
        <p:spPr/>
        <p:txBody>
          <a:bodyPr/>
          <a:lstStyle/>
          <a:p>
            <a:fld id="{96B399F0-F20C-45F1-BC37-391A59521026}" type="slidenum">
              <a:rPr lang="ar-IQ" smtClean="0"/>
              <a:t>‹#›</a:t>
            </a:fld>
            <a:endParaRPr lang="ar-IQ"/>
          </a:p>
        </p:txBody>
      </p:sp>
    </p:spTree>
    <p:extLst>
      <p:ext uri="{BB962C8B-B14F-4D97-AF65-F5344CB8AC3E}">
        <p14:creationId xmlns:p14="http://schemas.microsoft.com/office/powerpoint/2010/main" val="1330728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996EF363-3258-40DA-A79E-7825316CAF3B}" type="datetimeFigureOut">
              <a:rPr lang="ar-IQ" smtClean="0"/>
              <a:t>25/04/1443</a:t>
            </a:fld>
            <a:endParaRPr lang="ar-IQ"/>
          </a:p>
        </p:txBody>
      </p:sp>
      <p:sp>
        <p:nvSpPr>
          <p:cNvPr id="3" name="عنصر نائب للتذييل 2"/>
          <p:cNvSpPr>
            <a:spLocks noGrp="1"/>
          </p:cNvSpPr>
          <p:nvPr>
            <p:ph type="ftr" sz="quarter" idx="11"/>
          </p:nvPr>
        </p:nvSpPr>
        <p:spPr/>
        <p:txBody>
          <a:bodyPr/>
          <a:lstStyle/>
          <a:p>
            <a:endParaRPr lang="ar-IQ"/>
          </a:p>
        </p:txBody>
      </p:sp>
      <p:sp>
        <p:nvSpPr>
          <p:cNvPr id="4" name="عنصر نائب لرقم الشريحة 3"/>
          <p:cNvSpPr>
            <a:spLocks noGrp="1"/>
          </p:cNvSpPr>
          <p:nvPr>
            <p:ph type="sldNum" sz="quarter" idx="12"/>
          </p:nvPr>
        </p:nvSpPr>
        <p:spPr/>
        <p:txBody>
          <a:bodyPr/>
          <a:lstStyle/>
          <a:p>
            <a:fld id="{96B399F0-F20C-45F1-BC37-391A59521026}" type="slidenum">
              <a:rPr lang="ar-IQ" smtClean="0"/>
              <a:t>‹#›</a:t>
            </a:fld>
            <a:endParaRPr lang="ar-IQ"/>
          </a:p>
        </p:txBody>
      </p:sp>
    </p:spTree>
    <p:extLst>
      <p:ext uri="{BB962C8B-B14F-4D97-AF65-F5344CB8AC3E}">
        <p14:creationId xmlns:p14="http://schemas.microsoft.com/office/powerpoint/2010/main" val="1013744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تحرير أنماط النص الرئيسي</a:t>
            </a:r>
          </a:p>
        </p:txBody>
      </p:sp>
      <p:sp>
        <p:nvSpPr>
          <p:cNvPr id="5" name="عنصر نائب للتاريخ 4"/>
          <p:cNvSpPr>
            <a:spLocks noGrp="1"/>
          </p:cNvSpPr>
          <p:nvPr>
            <p:ph type="dt" sz="half" idx="10"/>
          </p:nvPr>
        </p:nvSpPr>
        <p:spPr/>
        <p:txBody>
          <a:bodyPr/>
          <a:lstStyle/>
          <a:p>
            <a:fld id="{996EF363-3258-40DA-A79E-7825316CAF3B}" type="datetimeFigureOut">
              <a:rPr lang="ar-IQ" smtClean="0"/>
              <a:t>25/04/1443</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96B399F0-F20C-45F1-BC37-391A59521026}" type="slidenum">
              <a:rPr lang="ar-IQ" smtClean="0"/>
              <a:t>‹#›</a:t>
            </a:fld>
            <a:endParaRPr lang="ar-IQ"/>
          </a:p>
        </p:txBody>
      </p:sp>
    </p:spTree>
    <p:extLst>
      <p:ext uri="{BB962C8B-B14F-4D97-AF65-F5344CB8AC3E}">
        <p14:creationId xmlns:p14="http://schemas.microsoft.com/office/powerpoint/2010/main" val="4095257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smtClean="0"/>
              <a:t>تحرير أنماط النص الرئيسي</a:t>
            </a:r>
          </a:p>
        </p:txBody>
      </p:sp>
      <p:sp>
        <p:nvSpPr>
          <p:cNvPr id="5" name="عنصر نائب للتاريخ 4"/>
          <p:cNvSpPr>
            <a:spLocks noGrp="1"/>
          </p:cNvSpPr>
          <p:nvPr>
            <p:ph type="dt" sz="half" idx="10"/>
          </p:nvPr>
        </p:nvSpPr>
        <p:spPr/>
        <p:txBody>
          <a:bodyPr/>
          <a:lstStyle/>
          <a:p>
            <a:fld id="{996EF363-3258-40DA-A79E-7825316CAF3B}" type="datetimeFigureOut">
              <a:rPr lang="ar-IQ" smtClean="0"/>
              <a:t>25/04/1443</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96B399F0-F20C-45F1-BC37-391A59521026}" type="slidenum">
              <a:rPr lang="ar-IQ" smtClean="0"/>
              <a:t>‹#›</a:t>
            </a:fld>
            <a:endParaRPr lang="ar-IQ"/>
          </a:p>
        </p:txBody>
      </p:sp>
    </p:spTree>
    <p:extLst>
      <p:ext uri="{BB962C8B-B14F-4D97-AF65-F5344CB8AC3E}">
        <p14:creationId xmlns:p14="http://schemas.microsoft.com/office/powerpoint/2010/main" val="1035378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smtClean="0"/>
              <a:t>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996EF363-3258-40DA-A79E-7825316CAF3B}" type="datetimeFigureOut">
              <a:rPr lang="ar-IQ" smtClean="0"/>
              <a:t>25/04/1443</a:t>
            </a:fld>
            <a:endParaRPr lang="ar-IQ"/>
          </a:p>
        </p:txBody>
      </p:sp>
      <p:sp>
        <p:nvSpPr>
          <p:cNvPr id="5" name="عنصر نائب للتذييل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p>
        </p:txBody>
      </p:sp>
      <p:sp>
        <p:nvSpPr>
          <p:cNvPr id="6" name="عنصر نائب لرقم الشريحة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6B399F0-F20C-45F1-BC37-391A59521026}" type="slidenum">
              <a:rPr lang="ar-IQ" smtClean="0"/>
              <a:t>‹#›</a:t>
            </a:fld>
            <a:endParaRPr lang="ar-IQ"/>
          </a:p>
        </p:txBody>
      </p:sp>
    </p:spTree>
    <p:extLst>
      <p:ext uri="{BB962C8B-B14F-4D97-AF65-F5344CB8AC3E}">
        <p14:creationId xmlns:p14="http://schemas.microsoft.com/office/powerpoint/2010/main" val="1914627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976745" y="581891"/>
            <a:ext cx="10661073" cy="5693866"/>
          </a:xfrm>
          <a:prstGeom prst="rect">
            <a:avLst/>
          </a:prstGeom>
        </p:spPr>
        <p:txBody>
          <a:bodyPr wrap="square">
            <a:spAutoFit/>
          </a:bodyPr>
          <a:lstStyle/>
          <a:p>
            <a:r>
              <a:rPr lang="ar-SA" sz="28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نستنج  من المثال </a:t>
            </a:r>
            <a:r>
              <a:rPr lang="ar-SA" sz="2800" dirty="0">
                <a:latin typeface="Calibri" panose="020F0502020204030204" pitchFamily="34" charset="0"/>
                <a:ea typeface="Times New Roman" panose="02020603050405020304" pitchFamily="18" charset="0"/>
              </a:rPr>
              <a:t>ان نظرية تعادل القوة الشرائية تشير إلى أنه إذا ارتفع مستوى السعر في بلد معين  مقارنة بغيره فإنه يجب أن تنخفض قيمة عملته تجاه قيمة عملة البلد الآخر ، ‏‏وهذا ما اثبته صحة نظرية تعادل القوة الشرائية في </a:t>
            </a:r>
            <a:r>
              <a:rPr lang="ar-SA" sz="2800" b="1" u="sng" dirty="0">
                <a:latin typeface="Calibri" panose="020F0502020204030204" pitchFamily="34" charset="0"/>
                <a:ea typeface="Times New Roman" panose="02020603050405020304" pitchFamily="18" charset="0"/>
              </a:rPr>
              <a:t>تحليل المدى الطويل </a:t>
            </a:r>
            <a:r>
              <a:rPr lang="ar-SA" sz="2800" dirty="0">
                <a:latin typeface="Calibri" panose="020F0502020204030204" pitchFamily="34" charset="0"/>
                <a:ea typeface="Times New Roman" panose="02020603050405020304" pitchFamily="18" charset="0"/>
              </a:rPr>
              <a:t>حيث أثبتت الأحداث عام ‏1973 إلى نهاية عام 2002 ارتفاع مستوى الأسعار في بريطانيا بنسبة 99% مقارنة بمستوى الأسعار في الولايات المتحدة و كما تنبا نظرية </a:t>
            </a:r>
            <a:r>
              <a:rPr lang="en-US" sz="2800" dirty="0">
                <a:latin typeface="Calibri" panose="020F0502020204030204" pitchFamily="34" charset="0"/>
                <a:ea typeface="Times New Roman" panose="02020603050405020304" pitchFamily="18" charset="0"/>
                <a:cs typeface="Arial" panose="020B0604020202020204" pitchFamily="34" charset="0"/>
              </a:rPr>
              <a:t>PPP</a:t>
            </a:r>
            <a:r>
              <a:rPr lang="ar-SA" sz="2800" dirty="0" smtClean="0">
                <a:latin typeface="Calibri" panose="020F0502020204030204" pitchFamily="34" charset="0"/>
                <a:ea typeface="Times New Roman" panose="02020603050405020304" pitchFamily="18" charset="0"/>
              </a:rPr>
              <a:t>‏</a:t>
            </a:r>
            <a:r>
              <a:rPr lang="ar-IQ" sz="2800" dirty="0" smtClean="0">
                <a:latin typeface="Calibri" panose="020F0502020204030204" pitchFamily="34" charset="0"/>
                <a:ea typeface="Times New Roman" panose="02020603050405020304" pitchFamily="18" charset="0"/>
              </a:rPr>
              <a:t> </a:t>
            </a:r>
            <a:r>
              <a:rPr lang="ar-SA" sz="2800" dirty="0" smtClean="0">
                <a:latin typeface="Calibri" panose="020F0502020204030204" pitchFamily="34" charset="0"/>
                <a:ea typeface="Times New Roman" panose="02020603050405020304" pitchFamily="18" charset="0"/>
              </a:rPr>
              <a:t>فإن </a:t>
            </a:r>
            <a:r>
              <a:rPr lang="ar-SA" sz="2800" dirty="0">
                <a:latin typeface="Calibri" panose="020F0502020204030204" pitchFamily="34" charset="0"/>
                <a:ea typeface="Times New Roman" panose="02020603050405020304" pitchFamily="18" charset="0"/>
              </a:rPr>
              <a:t>الدولار ارتفع مقابل الجنيه الإسترليني بنسبة 73% وهو اقل من نسبة الزيادة بنسبة 99% التي تنبت بها نظرية </a:t>
            </a:r>
            <a:r>
              <a:rPr lang="en-US" sz="2800" dirty="0" err="1">
                <a:latin typeface="Calibri" panose="020F0502020204030204" pitchFamily="34" charset="0"/>
                <a:ea typeface="Times New Roman" panose="02020603050405020304" pitchFamily="18" charset="0"/>
                <a:cs typeface="Arial" panose="020B0604020202020204" pitchFamily="34" charset="0"/>
              </a:rPr>
              <a:t>ppp</a:t>
            </a:r>
            <a:r>
              <a:rPr lang="ar-SA" sz="2800" dirty="0" smtClean="0">
                <a:latin typeface="Calibri" panose="020F0502020204030204" pitchFamily="34" charset="0"/>
                <a:ea typeface="Times New Roman" panose="02020603050405020304" pitchFamily="18" charset="0"/>
              </a:rPr>
              <a:t>.</a:t>
            </a:r>
            <a:endParaRPr lang="ar-IQ" sz="2800" dirty="0" smtClean="0">
              <a:latin typeface="Calibri" panose="020F0502020204030204" pitchFamily="34" charset="0"/>
              <a:ea typeface="Times New Roman" panose="02020603050405020304" pitchFamily="18" charset="0"/>
            </a:endParaRPr>
          </a:p>
          <a:p>
            <a:endParaRPr lang="ar-IQ" sz="2800" dirty="0">
              <a:latin typeface="Calibri" panose="020F0502020204030204" pitchFamily="34" charset="0"/>
            </a:endParaRPr>
          </a:p>
          <a:p>
            <a:r>
              <a:rPr lang="ar-SA" sz="2800" dirty="0"/>
              <a:t>كما أثبتت المشاهدات عدم قدرة نظرية تعادل القوة الشرائية ‏التنبؤ </a:t>
            </a:r>
            <a:r>
              <a:rPr lang="ar-SA" sz="2800" b="1" u="sng" dirty="0"/>
              <a:t>في المدى القصير </a:t>
            </a:r>
            <a:r>
              <a:rPr lang="ar-SA" sz="2800" dirty="0"/>
              <a:t>، ففي أوائل عام 1985 الى نهاية عام 1987 حيث ارتفع مستوى الأسعار ‏في بريطانيا بالنسبة إلى الولايات المتحدة وفي ظل تحليل نظرية </a:t>
            </a:r>
            <a:r>
              <a:rPr lang="en-US" sz="2800" dirty="0"/>
              <a:t>PPP</a:t>
            </a:r>
            <a:r>
              <a:rPr lang="ar-SA" sz="2800" dirty="0"/>
              <a:t> ‏نلاحظ أن انخفاض الدولار الأمريكي بنسبة 40% مقابل الجنيه الإسترليني وهذا عكس تفسير نظرية تعادل القوة الشرائية أي أن ‏قدرة هذه النظرية في تفسير حركة أسعار الصرف في المدى الطويل في حين تعجز عن تفسير أو التنبؤ في المدى القصير.</a:t>
            </a:r>
            <a:endParaRPr lang="ar-IQ" sz="2800" dirty="0"/>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95407960"/>
      </p:ext>
    </p:extLst>
  </p:cSld>
  <p:clrMapOvr>
    <a:masterClrMapping/>
  </p:clrMapOvr>
  <mc:AlternateContent xmlns:mc="http://schemas.openxmlformats.org/markup-compatibility/2006" xmlns:p14="http://schemas.microsoft.com/office/powerpoint/2010/main">
    <mc:Choice Requires="p14">
      <p:transition spd="slow" p14:dur="2000" advTm="275676"/>
    </mc:Choice>
    <mc:Fallback xmlns="">
      <p:transition spd="slow" advTm="275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540327" y="1"/>
            <a:ext cx="11014364" cy="2327564"/>
          </a:xfrm>
        </p:spPr>
        <p:txBody>
          <a:bodyPr>
            <a:normAutofit fontScale="90000"/>
          </a:bodyPr>
          <a:lstStyle/>
          <a:p>
            <a:r>
              <a:rPr lang="ar-SA" dirty="0"/>
              <a:t>الفصل التاسع عشر:</a:t>
            </a:r>
            <a:r>
              <a:rPr lang="en-US" dirty="0"/>
              <a:t/>
            </a:r>
            <a:br>
              <a:rPr lang="en-US" dirty="0"/>
            </a:br>
            <a:r>
              <a:rPr lang="ar-IQ" dirty="0" smtClean="0"/>
              <a:t>محددات </a:t>
            </a:r>
            <a:r>
              <a:rPr lang="ar-SA" dirty="0" smtClean="0"/>
              <a:t>‏</a:t>
            </a:r>
            <a:r>
              <a:rPr lang="ar-SA" dirty="0"/>
              <a:t>أسعار الصرف في المدى الطويل:</a:t>
            </a:r>
            <a:r>
              <a:rPr lang="en-US" dirty="0"/>
              <a:t/>
            </a:r>
            <a:br>
              <a:rPr lang="en-US" dirty="0"/>
            </a:br>
            <a:endParaRPr lang="ar-IQ" dirty="0"/>
          </a:p>
        </p:txBody>
      </p:sp>
      <p:sp>
        <p:nvSpPr>
          <p:cNvPr id="3" name="عنوان فرعي 2"/>
          <p:cNvSpPr>
            <a:spLocks noGrp="1"/>
          </p:cNvSpPr>
          <p:nvPr>
            <p:ph type="subTitle" idx="1"/>
          </p:nvPr>
        </p:nvSpPr>
        <p:spPr>
          <a:xfrm>
            <a:off x="311727" y="2618508"/>
            <a:ext cx="11596255" cy="3927765"/>
          </a:xfrm>
        </p:spPr>
        <p:txBody>
          <a:bodyPr>
            <a:normAutofit/>
          </a:bodyPr>
          <a:lstStyle/>
          <a:p>
            <a:pPr algn="r"/>
            <a:r>
              <a:rPr lang="ar-SA" sz="2800" dirty="0"/>
              <a:t>يتم تحديد سعر الصرف من خلال تفاعل العرض والطلب.</a:t>
            </a:r>
            <a:endParaRPr lang="en-US" sz="2800" dirty="0"/>
          </a:p>
          <a:p>
            <a:pPr algn="r"/>
            <a:r>
              <a:rPr lang="ar-SA" sz="2800" dirty="0"/>
              <a:t>‏</a:t>
            </a:r>
            <a:r>
              <a:rPr lang="ar-SA" sz="2800" dirty="0">
                <a:solidFill>
                  <a:srgbClr val="FF0000"/>
                </a:solidFill>
              </a:rPr>
              <a:t>كيف يتم تحديد سعر الصرف في المدى الطويل؟</a:t>
            </a:r>
            <a:endParaRPr lang="en-US" sz="2800" dirty="0">
              <a:solidFill>
                <a:srgbClr val="FF0000"/>
              </a:solidFill>
            </a:endParaRPr>
          </a:p>
          <a:p>
            <a:pPr algn="r"/>
            <a:r>
              <a:rPr lang="ar-SA" sz="2800" dirty="0"/>
              <a:t>‏بداية يتم تحديد أسعار الصرف في المدى الطويل من خلال فهم ودراسة المحددات طويلة الأجل  لسعر الصرف و التي تساعدنا في فهم وكيفية تحديدها في المدى </a:t>
            </a:r>
            <a:r>
              <a:rPr lang="ar-SA" sz="2800" dirty="0" smtClean="0"/>
              <a:t>القصير</a:t>
            </a:r>
            <a:r>
              <a:rPr lang="ar-IQ" sz="2800" dirty="0" smtClean="0"/>
              <a:t>.</a:t>
            </a:r>
          </a:p>
          <a:p>
            <a:pPr algn="r"/>
            <a:r>
              <a:rPr lang="ar-SA" b="1" dirty="0"/>
              <a:t>أولا</a:t>
            </a:r>
            <a:r>
              <a:rPr lang="ar-SA" dirty="0"/>
              <a:t>- </a:t>
            </a:r>
            <a:r>
              <a:rPr lang="ar-SA" b="1" dirty="0"/>
              <a:t>قانون السعر الواحد لتحديد سعر الصرف</a:t>
            </a:r>
            <a:r>
              <a:rPr lang="ar-SA" dirty="0"/>
              <a:t>: ‏يجب ان تكون  سعر السلعة  هي نفسها في جميع أنحاء العالم المنتجة لهذه السلعة  بغض النظر عن البلد الذي ينتجها بافتراض أن هذه السلعة متماثله في جميع البلدان المنتجة لها وتكون تكاليف النقل والحواجز التجارية منخفض للغاية.</a:t>
            </a:r>
            <a:endParaRPr lang="ar-IQ" sz="2800" dirty="0"/>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18370403"/>
      </p:ext>
    </p:extLst>
  </p:cSld>
  <p:clrMapOvr>
    <a:masterClrMapping/>
  </p:clrMapOvr>
  <mc:AlternateContent xmlns:mc="http://schemas.openxmlformats.org/markup-compatibility/2006" xmlns:p14="http://schemas.microsoft.com/office/powerpoint/2010/main">
    <mc:Choice Requires="p14">
      <p:transition spd="slow" p14:dur="2000" advTm="116368"/>
    </mc:Choice>
    <mc:Fallback xmlns="">
      <p:transition spd="slow" advTm="116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644237" y="581891"/>
            <a:ext cx="10910454" cy="5693866"/>
          </a:xfrm>
          <a:prstGeom prst="rect">
            <a:avLst/>
          </a:prstGeom>
        </p:spPr>
        <p:txBody>
          <a:bodyPr wrap="square">
            <a:spAutoFit/>
          </a:bodyPr>
          <a:lstStyle/>
          <a:p>
            <a:r>
              <a:rPr lang="ar-SA" sz="2800" dirty="0">
                <a:latin typeface="Calibri" panose="020F0502020204030204" pitchFamily="34" charset="0"/>
                <a:ea typeface="Times New Roman" panose="02020603050405020304" pitchFamily="18" charset="0"/>
              </a:rPr>
              <a:t>فعلى سبيل المثال نفترض أن </a:t>
            </a:r>
            <a:r>
              <a:rPr lang="ar-SA" sz="28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الفولاذ الأمريكي يكلف 100</a:t>
            </a:r>
            <a:r>
              <a:rPr lang="ar-SA" sz="2800" dirty="0">
                <a:latin typeface="Calibri" panose="020F0502020204030204" pitchFamily="34" charset="0"/>
                <a:ea typeface="Times New Roman" panose="02020603050405020304" pitchFamily="18" charset="0"/>
              </a:rPr>
              <a:t> دولار للطن الواحد ويكلف حديد </a:t>
            </a:r>
            <a:r>
              <a:rPr lang="ar-SA" sz="28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الصلب  الياباني  10000</a:t>
            </a:r>
            <a:r>
              <a:rPr lang="ar-SA" sz="2800" dirty="0">
                <a:latin typeface="Calibri" panose="020F0502020204030204" pitchFamily="34" charset="0"/>
                <a:ea typeface="Times New Roman" panose="02020603050405020304" pitchFamily="18" charset="0"/>
              </a:rPr>
              <a:t> ين للطن الواحد ‏ولتحقيق قانون السعر الواحد ‏يجب أن يكون سعر الصرف بين الين ‏ والدولار بما يساوي 100ين لكل دولار (0.01دولار /ين)</a:t>
            </a:r>
            <a:r>
              <a:rPr lang="ar-SA" sz="2800" dirty="0" smtClean="0">
                <a:latin typeface="Calibri" panose="020F0502020204030204" pitchFamily="34" charset="0"/>
                <a:ea typeface="Times New Roman" panose="02020603050405020304" pitchFamily="18" charset="0"/>
              </a:rPr>
              <a:t>‏</a:t>
            </a:r>
            <a:r>
              <a:rPr lang="ar-IQ" sz="2800" dirty="0" smtClean="0">
                <a:latin typeface="Calibri" panose="020F0502020204030204" pitchFamily="34" charset="0"/>
                <a:ea typeface="Times New Roman" panose="02020603050405020304" pitchFamily="18" charset="0"/>
              </a:rPr>
              <a:t> </a:t>
            </a:r>
            <a:r>
              <a:rPr lang="ar-SA" sz="2800" dirty="0" smtClean="0">
                <a:latin typeface="Calibri" panose="020F0502020204030204" pitchFamily="34" charset="0"/>
                <a:ea typeface="Times New Roman" panose="02020603050405020304" pitchFamily="18" charset="0"/>
              </a:rPr>
              <a:t>لكي </a:t>
            </a:r>
            <a:r>
              <a:rPr lang="ar-SA" sz="2800" dirty="0">
                <a:latin typeface="Calibri" panose="020F0502020204030204" pitchFamily="34" charset="0"/>
                <a:ea typeface="Times New Roman" panose="02020603050405020304" pitchFamily="18" charset="0"/>
              </a:rPr>
              <a:t>يتم بيع طن واحد ‏من الصلب الأمريكي مقابل 10,000 ين ‏في اليابان(سعر الصلب الياباني) ‏ويتم بيع طن واحد من الفولاذ الياباني ‏مقابل 100 دولار في الولايات المتحدة(‏سعر الصلب الأمريكي ‏).</a:t>
            </a:r>
            <a:endParaRPr lang="en-US" sz="2800" dirty="0">
              <a:latin typeface="Calibri" panose="020F0502020204030204" pitchFamily="34" charset="0"/>
              <a:ea typeface="Times New Roman" panose="02020603050405020304" pitchFamily="18" charset="0"/>
              <a:cs typeface="Arial" panose="020B0604020202020204" pitchFamily="34" charset="0"/>
            </a:endParaRPr>
          </a:p>
          <a:p>
            <a:r>
              <a:rPr lang="ar-SA" sz="2800" dirty="0" smtClean="0">
                <a:latin typeface="Calibri" panose="020F0502020204030204" pitchFamily="34" charset="0"/>
                <a:ea typeface="Times New Roman" panose="02020603050405020304" pitchFamily="18" charset="0"/>
              </a:rPr>
              <a:t>‏</a:t>
            </a:r>
            <a:endParaRPr lang="ar-IQ" sz="2800" dirty="0" smtClean="0">
              <a:latin typeface="Calibri" panose="020F0502020204030204" pitchFamily="34" charset="0"/>
              <a:ea typeface="Times New Roman" panose="02020603050405020304" pitchFamily="18" charset="0"/>
            </a:endParaRPr>
          </a:p>
          <a:p>
            <a:r>
              <a:rPr lang="ar-SA" sz="2800" dirty="0" smtClean="0">
                <a:latin typeface="Calibri" panose="020F0502020204030204" pitchFamily="34" charset="0"/>
                <a:ea typeface="Times New Roman" panose="02020603050405020304" pitchFamily="18" charset="0"/>
              </a:rPr>
              <a:t>أما </a:t>
            </a:r>
            <a:r>
              <a:rPr lang="ar-SA" sz="2800" dirty="0">
                <a:latin typeface="Calibri" panose="020F0502020204030204" pitchFamily="34" charset="0"/>
                <a:ea typeface="Times New Roman" panose="02020603050405020304" pitchFamily="18" charset="0"/>
              </a:rPr>
              <a:t>إذا كان </a:t>
            </a:r>
            <a:r>
              <a:rPr lang="ar-SA" sz="28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سعر الصرف 200 ين ‏للدولار الأمريكي </a:t>
            </a:r>
            <a:r>
              <a:rPr lang="ar-SA" sz="2800" dirty="0">
                <a:latin typeface="Calibri" panose="020F0502020204030204" pitchFamily="34" charset="0"/>
                <a:ea typeface="Times New Roman" panose="02020603050405020304" pitchFamily="18" charset="0"/>
              </a:rPr>
              <a:t>عندها سوف يباع الفولاذ الياباني 50 دولار للطن في الولايات المتحدة او </a:t>
            </a:r>
            <a:r>
              <a:rPr lang="en-US" sz="2800" dirty="0">
                <a:latin typeface="Calibri" panose="020F0502020204030204" pitchFamily="34" charset="0"/>
                <a:ea typeface="Times New Roman" panose="02020603050405020304" pitchFamily="18" charset="0"/>
                <a:cs typeface="Arial" panose="020B0604020202020204" pitchFamily="34" charset="0"/>
              </a:rPr>
              <a:t>‫</a:t>
            </a:r>
            <a:r>
              <a:rPr lang="ar-SA" sz="2800" dirty="0">
                <a:latin typeface="Calibri" panose="020F0502020204030204" pitchFamily="34" charset="0"/>
                <a:ea typeface="Times New Roman" panose="02020603050405020304" pitchFamily="18" charset="0"/>
              </a:rPr>
              <a:t>نصف سعر الصلب الأمريكي ‏ويباع الصلب الأمريكي 20000 ين للطن الواحد في اليابان ‏أي ضعف سعر الصلب الياباني. ‏وبما انه الصلب الأمريكي سوف يكون أغلى من الفولاذ الياباني في كلا البلدين ‏فإن الطلب على الصلب الأمريكي سوف ينخفض إلى الصفر إذا ما تم تحديد سعر ثابت بالدولار للصلب الأمريكي ولن يتم ‏التخلص من الفائض في الناتج ‏للصلب الأمريكي إلا إذا انخفض سعر الصرف إلى 100 ين لكل دولار مما يجعل سعر الصلب الأمريكي ‏والياباني متساويا في كلا البلدين.</a:t>
            </a:r>
            <a:endParaRPr lang="en-US" sz="2800" dirty="0">
              <a:latin typeface="Calibri" panose="020F0502020204030204" pitchFamily="34" charset="0"/>
              <a:ea typeface="Times New Roman" panose="02020603050405020304" pitchFamily="18" charset="0"/>
              <a:cs typeface="Arial" panose="020B0604020202020204" pitchFamily="34" charset="0"/>
            </a:endParaRP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9695676"/>
      </p:ext>
    </p:extLst>
  </p:cSld>
  <p:clrMapOvr>
    <a:masterClrMapping/>
  </p:clrMapOvr>
  <mc:AlternateContent xmlns:mc="http://schemas.openxmlformats.org/markup-compatibility/2006" xmlns:p14="http://schemas.microsoft.com/office/powerpoint/2010/main">
    <mc:Choice Requires="p14">
      <p:transition spd="slow" p14:dur="2000" advTm="261003"/>
    </mc:Choice>
    <mc:Fallback xmlns="">
      <p:transition spd="slow" advTm="261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976744" y="665018"/>
            <a:ext cx="10640291" cy="6186309"/>
          </a:xfrm>
          <a:prstGeom prst="rect">
            <a:avLst/>
          </a:prstGeom>
        </p:spPr>
        <p:txBody>
          <a:bodyPr wrap="square">
            <a:spAutoFit/>
          </a:bodyPr>
          <a:lstStyle/>
          <a:p>
            <a:r>
              <a:rPr lang="ar-SA" sz="3200" b="1" dirty="0">
                <a:latin typeface="Calibri" panose="020F0502020204030204" pitchFamily="34" charset="0"/>
                <a:ea typeface="Times New Roman" panose="02020603050405020304" pitchFamily="18" charset="0"/>
              </a:rPr>
              <a:t>ثانيا- ‏نظرية تساوي القوة الشرائية:</a:t>
            </a:r>
            <a:endParaRPr lang="en-US" sz="3200" b="1" dirty="0">
              <a:latin typeface="Calibri" panose="020F0502020204030204" pitchFamily="34" charset="0"/>
              <a:ea typeface="Times New Roman" panose="02020603050405020304" pitchFamily="18" charset="0"/>
              <a:cs typeface="Arial" panose="020B0604020202020204" pitchFamily="34" charset="0"/>
            </a:endParaRPr>
          </a:p>
          <a:p>
            <a:r>
              <a:rPr lang="ar-SA" sz="2800" dirty="0">
                <a:latin typeface="Calibri" panose="020F0502020204030204" pitchFamily="34" charset="0"/>
                <a:ea typeface="Times New Roman" panose="02020603050405020304" pitchFamily="18" charset="0"/>
              </a:rPr>
              <a:t>‏وتعد من أبرز النظريات حول كيفية تحديد أسعار صرف</a:t>
            </a:r>
            <a:r>
              <a:rPr lang="en-US" sz="2800" dirty="0">
                <a:latin typeface="Calibri" panose="020F0502020204030204" pitchFamily="34" charset="0"/>
                <a:ea typeface="Times New Roman" panose="02020603050405020304" pitchFamily="18" charset="0"/>
                <a:cs typeface="Arial" panose="020B0604020202020204" pitchFamily="34" charset="0"/>
              </a:rPr>
              <a:t>Purchasing power parity</a:t>
            </a:r>
            <a:r>
              <a:rPr lang="ar-SA" sz="2800" dirty="0">
                <a:latin typeface="Calibri" panose="020F0502020204030204" pitchFamily="34" charset="0"/>
                <a:ea typeface="Times New Roman" panose="02020603050405020304" pitchFamily="18" charset="0"/>
              </a:rPr>
              <a:t>‏ ‏(</a:t>
            </a:r>
            <a:r>
              <a:rPr lang="en-US" sz="2800" dirty="0" err="1">
                <a:latin typeface="Calibri" panose="020F0502020204030204" pitchFamily="34" charset="0"/>
                <a:ea typeface="Times New Roman" panose="02020603050405020304" pitchFamily="18" charset="0"/>
                <a:cs typeface="Arial" panose="020B0604020202020204" pitchFamily="34" charset="0"/>
              </a:rPr>
              <a:t>ppp</a:t>
            </a:r>
            <a:r>
              <a:rPr lang="ar-SA" sz="2800" dirty="0">
                <a:latin typeface="Calibri" panose="020F0502020204030204" pitchFamily="34" charset="0"/>
                <a:ea typeface="Times New Roman" panose="02020603050405020304" pitchFamily="18" charset="0"/>
              </a:rPr>
              <a:t>) ‏والتي تنص على أن أسعار الصرف بين أي عملتين سوف ‏تتكيف  لتعكس التغيرات في مستويات أسعار البلدين.  ‏أن ‏نظرية تعادل او تساوي القوة الشرائية هي ببساطة تطبيق القانون السعر الواحد على مستوى البلد المعني بدلا من مجموعة الأسعار الفردية ، </a:t>
            </a:r>
            <a:r>
              <a:rPr lang="ar-SA" sz="2800" dirty="0" smtClean="0">
                <a:latin typeface="Calibri" panose="020F0502020204030204" pitchFamily="34" charset="0"/>
                <a:ea typeface="Times New Roman" panose="02020603050405020304" pitchFamily="18" charset="0"/>
              </a:rPr>
              <a:t>‏</a:t>
            </a:r>
            <a:endParaRPr lang="ar-IQ" sz="2800" dirty="0" smtClean="0">
              <a:latin typeface="Calibri" panose="020F0502020204030204" pitchFamily="34" charset="0"/>
              <a:ea typeface="Times New Roman" panose="02020603050405020304" pitchFamily="18" charset="0"/>
            </a:endParaRPr>
          </a:p>
          <a:p>
            <a:endParaRPr lang="ar-IQ" sz="2800" dirty="0">
              <a:latin typeface="Calibri" panose="020F0502020204030204" pitchFamily="34" charset="0"/>
              <a:ea typeface="Times New Roman" panose="02020603050405020304" pitchFamily="18" charset="0"/>
            </a:endParaRPr>
          </a:p>
          <a:p>
            <a:r>
              <a:rPr lang="ar-SA" sz="2800" dirty="0" smtClean="0">
                <a:latin typeface="Calibri" panose="020F0502020204030204" pitchFamily="34" charset="0"/>
                <a:ea typeface="Times New Roman" panose="02020603050405020304" pitchFamily="18" charset="0"/>
              </a:rPr>
              <a:t>لنفترض </a:t>
            </a:r>
            <a:r>
              <a:rPr lang="ar-SA" sz="2800" dirty="0">
                <a:latin typeface="Calibri" panose="020F0502020204030204" pitchFamily="34" charset="0"/>
                <a:ea typeface="Times New Roman" panose="02020603050405020304" pitchFamily="18" charset="0"/>
              </a:rPr>
              <a:t>أن سعر </a:t>
            </a:r>
            <a:r>
              <a:rPr lang="ar-IQ" sz="2800" dirty="0" smtClean="0">
                <a:latin typeface="Calibri" panose="020F0502020204030204" pitchFamily="34" charset="0"/>
                <a:ea typeface="Times New Roman" panose="02020603050405020304" pitchFamily="18" charset="0"/>
              </a:rPr>
              <a:t>الصلب في اليابان ا</a:t>
            </a:r>
            <a:r>
              <a:rPr lang="ar-SA" sz="2800" dirty="0" err="1" smtClean="0">
                <a:latin typeface="Calibri" panose="020F0502020204030204" pitchFamily="34" charset="0"/>
                <a:ea typeface="Times New Roman" panose="02020603050405020304" pitchFamily="18" charset="0"/>
              </a:rPr>
              <a:t>رتفع</a:t>
            </a:r>
            <a:r>
              <a:rPr lang="ar-SA" sz="2800" dirty="0" smtClean="0">
                <a:latin typeface="Calibri" panose="020F0502020204030204" pitchFamily="34" charset="0"/>
                <a:ea typeface="Times New Roman" panose="02020603050405020304" pitchFamily="18" charset="0"/>
              </a:rPr>
              <a:t> </a:t>
            </a:r>
            <a:r>
              <a:rPr lang="ar-SA" sz="2800" dirty="0">
                <a:latin typeface="Calibri" panose="020F0502020204030204" pitchFamily="34" charset="0"/>
                <a:ea typeface="Times New Roman" panose="02020603050405020304" pitchFamily="18" charset="0"/>
              </a:rPr>
              <a:t>بنسبة 10</a:t>
            </a:r>
            <a:r>
              <a:rPr lang="ar-SA" sz="2800" dirty="0">
                <a:latin typeface="Calibri" panose="020F0502020204030204" pitchFamily="34" charset="0"/>
                <a:ea typeface="Times New Roman" panose="02020603050405020304" pitchFamily="18" charset="0"/>
                <a:cs typeface="Calibri" panose="020F0502020204030204" pitchFamily="34" charset="0"/>
              </a:rPr>
              <a:t>‎</a:t>
            </a:r>
            <a:r>
              <a:rPr lang="ar-SA" sz="2800" dirty="0">
                <a:latin typeface="Calibri" panose="020F0502020204030204" pitchFamily="34" charset="0"/>
                <a:ea typeface="Times New Roman" panose="02020603050405020304" pitchFamily="18" charset="0"/>
              </a:rPr>
              <a:t>%</a:t>
            </a:r>
            <a:r>
              <a:rPr lang="ar-SA" sz="2800" dirty="0">
                <a:latin typeface="Calibri" panose="020F0502020204030204" pitchFamily="34" charset="0"/>
                <a:ea typeface="Times New Roman" panose="02020603050405020304" pitchFamily="18" charset="0"/>
                <a:cs typeface="Calibri" panose="020F0502020204030204" pitchFamily="34" charset="0"/>
              </a:rPr>
              <a:t>‎</a:t>
            </a:r>
            <a:r>
              <a:rPr lang="ar-SA" sz="2800" dirty="0">
                <a:latin typeface="Calibri" panose="020F0502020204030204" pitchFamily="34" charset="0"/>
                <a:ea typeface="Times New Roman" panose="02020603050405020304" pitchFamily="18" charset="0"/>
              </a:rPr>
              <a:t>  الى11000 ين لكل 100$ </a:t>
            </a:r>
            <a:r>
              <a:rPr lang="ar-SA" sz="2800" dirty="0" smtClean="0">
                <a:latin typeface="Calibri" panose="020F0502020204030204" pitchFamily="34" charset="0"/>
                <a:ea typeface="Times New Roman" panose="02020603050405020304" pitchFamily="18" charset="0"/>
              </a:rPr>
              <a:t>‏</a:t>
            </a:r>
            <a:r>
              <a:rPr lang="ar-IQ" sz="2800" dirty="0" smtClean="0">
                <a:latin typeface="Calibri" panose="020F0502020204030204" pitchFamily="34" charset="0"/>
                <a:ea typeface="Times New Roman" panose="02020603050405020304" pitchFamily="18" charset="0"/>
              </a:rPr>
              <a:t>(بسعر صرف 110ين لكل دولار) وب</a:t>
            </a:r>
            <a:r>
              <a:rPr lang="ar-SA" sz="2800" dirty="0" smtClean="0">
                <a:latin typeface="Calibri" panose="020F0502020204030204" pitchFamily="34" charset="0"/>
                <a:ea typeface="Times New Roman" panose="02020603050405020304" pitchFamily="18" charset="0"/>
              </a:rPr>
              <a:t>مقارنة </a:t>
            </a:r>
            <a:r>
              <a:rPr lang="ar-IQ" sz="2800" dirty="0" smtClean="0">
                <a:latin typeface="Calibri" panose="020F0502020204030204" pitchFamily="34" charset="0"/>
                <a:ea typeface="Times New Roman" panose="02020603050405020304" pitchFamily="18" charset="0"/>
              </a:rPr>
              <a:t>سعر الصلب في أمريكا </a:t>
            </a:r>
            <a:r>
              <a:rPr lang="ar-SA" sz="2800" dirty="0" smtClean="0">
                <a:latin typeface="Calibri" panose="020F0502020204030204" pitchFamily="34" charset="0"/>
                <a:ea typeface="Times New Roman" panose="02020603050405020304" pitchFamily="18" charset="0"/>
              </a:rPr>
              <a:t>دون </a:t>
            </a:r>
            <a:r>
              <a:rPr lang="ar-SA" sz="2800" dirty="0">
                <a:latin typeface="Calibri" panose="020F0502020204030204" pitchFamily="34" charset="0"/>
                <a:ea typeface="Times New Roman" panose="02020603050405020304" pitchFamily="18" charset="0"/>
              </a:rPr>
              <a:t>أن يتغير عند 100 دولار ، ‏</a:t>
            </a:r>
            <a:r>
              <a:rPr lang="ar-SA" sz="28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ولكي يبقى قانون السعر الواحد </a:t>
            </a:r>
            <a:r>
              <a:rPr lang="ar-SA" sz="2800" dirty="0">
                <a:latin typeface="Calibri" panose="020F0502020204030204" pitchFamily="34" charset="0"/>
                <a:ea typeface="Times New Roman" panose="02020603050405020304" pitchFamily="18" charset="0"/>
              </a:rPr>
              <a:t>فإنه يجب أن يرتفع سعر صرف الدولار إلى 110 ين للدولار الواحد ‏أي ارتفاع قدره 10% للدولار ، للمحافظة على نفس المستوى من الأسعار في البلدين . ‏ان تطبيق قانون السعر الواحد على مستويات الأسعار في البلدين ينتج عنه نظرية تعادل القوة الشرائية(</a:t>
            </a:r>
            <a:r>
              <a:rPr lang="en-US" sz="2800" dirty="0">
                <a:latin typeface="Calibri" panose="020F0502020204030204" pitchFamily="34" charset="0"/>
                <a:ea typeface="Times New Roman" panose="02020603050405020304" pitchFamily="18" charset="0"/>
                <a:cs typeface="Arial" panose="020B0604020202020204" pitchFamily="34" charset="0"/>
              </a:rPr>
              <a:t>Purchasing power of purity) </a:t>
            </a:r>
            <a:r>
              <a:rPr lang="en-US" sz="2800" dirty="0" err="1">
                <a:latin typeface="Calibri" panose="020F0502020204030204" pitchFamily="34" charset="0"/>
                <a:ea typeface="Times New Roman" panose="02020603050405020304" pitchFamily="18" charset="0"/>
                <a:cs typeface="Arial" panose="020B0604020202020204" pitchFamily="34" charset="0"/>
              </a:rPr>
              <a:t>ppp</a:t>
            </a:r>
            <a:r>
              <a:rPr lang="ar-SA" sz="2800" dirty="0">
                <a:latin typeface="Calibri" panose="020F0502020204030204" pitchFamily="34" charset="0"/>
                <a:ea typeface="Times New Roman" panose="02020603050405020304" pitchFamily="18" charset="0"/>
              </a:rPr>
              <a:t> ) ‏والتي تؤكد أنه </a:t>
            </a:r>
            <a:r>
              <a:rPr lang="ar-SA" sz="28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إذا ارتفع مستوى السعر الياباني بنسبة 10% مقارنة بمستوى الأسعار في الولايات المتحدة فإن الدولار سيرتفع بنسبة 10</a:t>
            </a:r>
            <a:r>
              <a:rPr lang="ar-SA" sz="28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a:t>
            </a:r>
            <a:r>
              <a:rPr lang="ar-SA" sz="28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a:t>
            </a:r>
            <a:r>
              <a:rPr lang="ar-SA" sz="28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Calibri" panose="020F0502020204030204" pitchFamily="34" charset="0"/>
              </a:rPr>
              <a:t>‎</a:t>
            </a:r>
            <a:r>
              <a:rPr lang="ar-SA" sz="28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a:t>
            </a:r>
            <a:endParaRPr lang="en-US" sz="28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Arial" panose="020B0604020202020204" pitchFamily="34" charset="0"/>
            </a:endParaRP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59337186"/>
      </p:ext>
    </p:extLst>
  </p:cSld>
  <p:clrMapOvr>
    <a:masterClrMapping/>
  </p:clrMapOvr>
  <mc:AlternateContent xmlns:mc="http://schemas.openxmlformats.org/markup-compatibility/2006" xmlns:p14="http://schemas.microsoft.com/office/powerpoint/2010/main">
    <mc:Choice Requires="p14">
      <p:transition spd="slow" p14:dur="2000" advTm="195862"/>
    </mc:Choice>
    <mc:Fallback xmlns="">
      <p:transition spd="slow" advTm="195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540326" y="228600"/>
            <a:ext cx="10661073" cy="6063198"/>
          </a:xfrm>
          <a:prstGeom prst="rect">
            <a:avLst/>
          </a:prstGeom>
        </p:spPr>
        <p:txBody>
          <a:bodyPr wrap="square">
            <a:spAutoFit/>
          </a:bodyPr>
          <a:lstStyle/>
          <a:p>
            <a:r>
              <a:rPr lang="ar-SA" sz="2400" b="1" dirty="0">
                <a:latin typeface="Calibri" panose="020F0502020204030204" pitchFamily="34" charset="0"/>
                <a:ea typeface="Times New Roman" panose="02020603050405020304" pitchFamily="18" charset="0"/>
              </a:rPr>
              <a:t>ما الذي يفسر فشل نظرية تعادل القوة الشرائية في تفسير حركة أسعار الصرف في المدى القصير؟</a:t>
            </a:r>
            <a:endParaRPr lang="en-US" dirty="0">
              <a:latin typeface="Calibri" panose="020F0502020204030204" pitchFamily="34" charset="0"/>
              <a:ea typeface="Times New Roman" panose="02020603050405020304" pitchFamily="18" charset="0"/>
              <a:cs typeface="Arial" panose="020B0604020202020204" pitchFamily="34" charset="0"/>
            </a:endParaRPr>
          </a:p>
          <a:p>
            <a:r>
              <a:rPr lang="ar-SA" dirty="0">
                <a:latin typeface="Calibri" panose="020F0502020204030204" pitchFamily="34" charset="0"/>
                <a:ea typeface="Times New Roman" panose="02020603050405020304" pitchFamily="18" charset="0"/>
              </a:rPr>
              <a:t>‏</a:t>
            </a:r>
            <a:r>
              <a:rPr lang="ar-SA" sz="2800" dirty="0">
                <a:latin typeface="Calibri" panose="020F0502020204030204" pitchFamily="34" charset="0"/>
                <a:ea typeface="Times New Roman" panose="02020603050405020304" pitchFamily="18" charset="0"/>
              </a:rPr>
              <a:t>الجواب: ‏بنيت نظرية تعادل القوة الشرائية على مجموعة من الفرضيات من ضمنها </a:t>
            </a:r>
            <a:r>
              <a:rPr lang="ar-SA" sz="2800" dirty="0" err="1">
                <a:latin typeface="Calibri" panose="020F0502020204030204" pitchFamily="34" charset="0"/>
                <a:ea typeface="Times New Roman" panose="02020603050405020304" pitchFamily="18" charset="0"/>
              </a:rPr>
              <a:t>الشراكه</a:t>
            </a:r>
            <a:r>
              <a:rPr lang="ar-SA" sz="2800" dirty="0">
                <a:latin typeface="Calibri" panose="020F0502020204030204" pitchFamily="34" charset="0"/>
                <a:ea typeface="Times New Roman" panose="02020603050405020304" pitchFamily="18" charset="0"/>
              </a:rPr>
              <a:t> بين القطاع ع العام والخاص والذي يحدد أسعار الصرف من خلال التغيرات في مستويات الأسعار النسبية والذي يعتمد على </a:t>
            </a:r>
            <a:r>
              <a:rPr lang="ar-SA" sz="2800" b="1" u="sng" dirty="0">
                <a:latin typeface="Calibri" panose="020F0502020204030204" pitchFamily="34" charset="0"/>
                <a:ea typeface="Times New Roman" panose="02020603050405020304" pitchFamily="18" charset="0"/>
              </a:rPr>
              <a:t>افتراض</a:t>
            </a:r>
            <a:r>
              <a:rPr lang="ar-SA" sz="2800" dirty="0">
                <a:latin typeface="Calibri" panose="020F0502020204030204" pitchFamily="34" charset="0"/>
                <a:ea typeface="Times New Roman" panose="02020603050405020304" pitchFamily="18" charset="0"/>
              </a:rPr>
              <a:t> أنه </a:t>
            </a:r>
            <a:r>
              <a:rPr lang="ar-IQ" sz="2800" dirty="0" smtClean="0">
                <a:latin typeface="Calibri" panose="020F0502020204030204" pitchFamily="34" charset="0"/>
                <a:ea typeface="Times New Roman" panose="02020603050405020304" pitchFamily="18" charset="0"/>
              </a:rPr>
              <a:t>1- </a:t>
            </a:r>
            <a:r>
              <a:rPr lang="ar-SA" sz="2800" dirty="0" smtClean="0">
                <a:latin typeface="Calibri" panose="020F0502020204030204" pitchFamily="34" charset="0"/>
                <a:ea typeface="Times New Roman" panose="02020603050405020304" pitchFamily="18" charset="0"/>
              </a:rPr>
              <a:t>جميع </a:t>
            </a:r>
            <a:r>
              <a:rPr lang="ar-SA" sz="2800" dirty="0">
                <a:latin typeface="Calibri" panose="020F0502020204030204" pitchFamily="34" charset="0"/>
                <a:ea typeface="Times New Roman" panose="02020603050405020304" pitchFamily="18" charset="0"/>
              </a:rPr>
              <a:t>السلع متطابقة في كلا البلدين </a:t>
            </a:r>
            <a:r>
              <a:rPr lang="ar-SA" sz="2800" dirty="0" smtClean="0">
                <a:latin typeface="Calibri" panose="020F0502020204030204" pitchFamily="34" charset="0"/>
                <a:ea typeface="Times New Roman" panose="02020603050405020304" pitchFamily="18" charset="0"/>
              </a:rPr>
              <a:t>،</a:t>
            </a:r>
            <a:r>
              <a:rPr lang="ar-IQ" sz="2800" dirty="0" smtClean="0">
                <a:latin typeface="Calibri" panose="020F0502020204030204" pitchFamily="34" charset="0"/>
                <a:ea typeface="Times New Roman" panose="02020603050405020304" pitchFamily="18" charset="0"/>
              </a:rPr>
              <a:t>2-</a:t>
            </a:r>
            <a:r>
              <a:rPr lang="ar-SA" sz="2800" dirty="0" smtClean="0">
                <a:latin typeface="Calibri" panose="020F0502020204030204" pitchFamily="34" charset="0"/>
                <a:ea typeface="Times New Roman" panose="02020603050405020304" pitchFamily="18" charset="0"/>
              </a:rPr>
              <a:t> </a:t>
            </a:r>
            <a:r>
              <a:rPr lang="ar-SA" sz="2800" dirty="0">
                <a:latin typeface="Calibri" panose="020F0502020204030204" pitchFamily="34" charset="0"/>
                <a:ea typeface="Times New Roman" panose="02020603050405020304" pitchFamily="18" charset="0"/>
              </a:rPr>
              <a:t>‏فضلا عن اعتبار تكاليف النقل والحواجز تجارية منخفضة جدا </a:t>
            </a:r>
            <a:r>
              <a:rPr lang="ar-SA" sz="2800" dirty="0" smtClean="0">
                <a:latin typeface="Calibri" panose="020F0502020204030204" pitchFamily="34" charset="0"/>
                <a:ea typeface="Times New Roman" panose="02020603050405020304" pitchFamily="18" charset="0"/>
              </a:rPr>
              <a:t>ومتشابه</a:t>
            </a:r>
            <a:r>
              <a:rPr lang="ar-IQ" sz="2800" dirty="0" smtClean="0">
                <a:latin typeface="Calibri" panose="020F0502020204030204" pitchFamily="34" charset="0"/>
                <a:ea typeface="Times New Roman" panose="02020603050405020304" pitchFamily="18" charset="0"/>
              </a:rPr>
              <a:t>ة</a:t>
            </a:r>
            <a:r>
              <a:rPr lang="ar-SA" sz="2800" dirty="0" smtClean="0">
                <a:latin typeface="Calibri" panose="020F0502020204030204" pitchFamily="34" charset="0"/>
                <a:ea typeface="Times New Roman" panose="02020603050405020304" pitchFamily="18" charset="0"/>
              </a:rPr>
              <a:t> </a:t>
            </a:r>
            <a:r>
              <a:rPr lang="ar-SA" sz="2800" dirty="0">
                <a:latin typeface="Calibri" panose="020F0502020204030204" pitchFamily="34" charset="0"/>
                <a:ea typeface="Times New Roman" panose="02020603050405020304" pitchFamily="18" charset="0"/>
              </a:rPr>
              <a:t>في </a:t>
            </a:r>
            <a:r>
              <a:rPr lang="ar-SA" sz="2800" dirty="0" smtClean="0">
                <a:latin typeface="Calibri" panose="020F0502020204030204" pitchFamily="34" charset="0"/>
                <a:ea typeface="Times New Roman" panose="02020603050405020304" pitchFamily="18" charset="0"/>
              </a:rPr>
              <a:t>كل</a:t>
            </a:r>
            <a:r>
              <a:rPr lang="ar-IQ" sz="2800" dirty="0" smtClean="0">
                <a:latin typeface="Calibri" panose="020F0502020204030204" pitchFamily="34" charset="0"/>
                <a:ea typeface="Times New Roman" panose="02020603050405020304" pitchFamily="18" charset="0"/>
              </a:rPr>
              <a:t>ا</a:t>
            </a:r>
            <a:r>
              <a:rPr lang="ar-SA" sz="2800" dirty="0" smtClean="0">
                <a:latin typeface="Calibri" panose="020F0502020204030204" pitchFamily="34" charset="0"/>
                <a:ea typeface="Times New Roman" panose="02020603050405020304" pitchFamily="18" charset="0"/>
              </a:rPr>
              <a:t> </a:t>
            </a:r>
            <a:r>
              <a:rPr lang="ar-SA" sz="2800" dirty="0">
                <a:latin typeface="Calibri" panose="020F0502020204030204" pitchFamily="34" charset="0"/>
                <a:ea typeface="Times New Roman" panose="02020603050405020304" pitchFamily="18" charset="0"/>
              </a:rPr>
              <a:t>البلدين </a:t>
            </a:r>
            <a:r>
              <a:rPr lang="ar-IQ" sz="2800" dirty="0" smtClean="0">
                <a:latin typeface="Calibri" panose="020F0502020204030204" pitchFamily="34" charset="0"/>
                <a:ea typeface="Times New Roman" panose="02020603050405020304" pitchFamily="18" charset="0"/>
              </a:rPr>
              <a:t>.</a:t>
            </a:r>
            <a:r>
              <a:rPr lang="ar-SA" sz="2800" dirty="0" smtClean="0">
                <a:latin typeface="Calibri" panose="020F0502020204030204" pitchFamily="34" charset="0"/>
                <a:ea typeface="Times New Roman" panose="02020603050405020304" pitchFamily="18" charset="0"/>
              </a:rPr>
              <a:t>عند</a:t>
            </a:r>
            <a:r>
              <a:rPr lang="ar-IQ" sz="2800" dirty="0">
                <a:latin typeface="Calibri" panose="020F0502020204030204" pitchFamily="34" charset="0"/>
                <a:ea typeface="Times New Roman" panose="02020603050405020304" pitchFamily="18" charset="0"/>
              </a:rPr>
              <a:t>م</a:t>
            </a:r>
            <a:r>
              <a:rPr lang="ar-SA" sz="2800" dirty="0" smtClean="0">
                <a:latin typeface="Calibri" panose="020F0502020204030204" pitchFamily="34" charset="0"/>
                <a:ea typeface="Times New Roman" panose="02020603050405020304" pitchFamily="18" charset="0"/>
              </a:rPr>
              <a:t>ا يكون </a:t>
            </a:r>
            <a:r>
              <a:rPr lang="ar-SA" sz="2800" dirty="0">
                <a:latin typeface="Calibri" panose="020F0502020204030204" pitchFamily="34" charset="0"/>
                <a:ea typeface="Times New Roman" panose="02020603050405020304" pitchFamily="18" charset="0"/>
              </a:rPr>
              <a:t>هذا </a:t>
            </a:r>
            <a:r>
              <a:rPr lang="ar-SA" sz="2800" dirty="0" err="1">
                <a:latin typeface="Calibri" panose="020F0502020204030204" pitchFamily="34" charset="0"/>
                <a:ea typeface="Times New Roman" panose="02020603050405020304" pitchFamily="18" charset="0"/>
              </a:rPr>
              <a:t>الإفتراض</a:t>
            </a:r>
            <a:r>
              <a:rPr lang="ar-SA" sz="2800" dirty="0">
                <a:latin typeface="Calibri" panose="020F0502020204030204" pitchFamily="34" charset="0"/>
                <a:ea typeface="Times New Roman" panose="02020603050405020304" pitchFamily="18" charset="0"/>
              </a:rPr>
              <a:t> صحيحا ‏سوف يعمل قانون السعر الواحد </a:t>
            </a:r>
            <a:r>
              <a:rPr lang="ar-SA" sz="2800" u="sng"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والذي </a:t>
            </a:r>
            <a:r>
              <a:rPr lang="ar-SA" sz="2800" u="sng" dirty="0" smtClean="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ينص</a:t>
            </a:r>
            <a:r>
              <a:rPr lang="ar-IQ" sz="2800" u="sng" dirty="0" smtClean="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ا</a:t>
            </a:r>
            <a:r>
              <a:rPr lang="ar-SA" sz="2800" u="sng" dirty="0" smtClean="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ن </a:t>
            </a:r>
            <a:r>
              <a:rPr lang="ar-SA" sz="2800" u="sng"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الأسعار النسبية </a:t>
            </a:r>
            <a:r>
              <a:rPr lang="ar-SA" sz="2800" u="sng" dirty="0" smtClean="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لجميع </a:t>
            </a:r>
            <a:r>
              <a:rPr lang="ar-SA" sz="2800" u="sng"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هذه السلع بين البلدين هو الذي سيحدد سعر الصرف</a:t>
            </a:r>
            <a:r>
              <a:rPr lang="ar-SA" sz="2800" dirty="0">
                <a:latin typeface="Calibri" panose="020F0502020204030204" pitchFamily="34" charset="0"/>
                <a:ea typeface="Times New Roman" panose="02020603050405020304" pitchFamily="18" charset="0"/>
              </a:rPr>
              <a:t> </a:t>
            </a:r>
            <a:r>
              <a:rPr lang="ar-IQ" sz="2800" dirty="0" smtClean="0">
                <a:latin typeface="Calibri" panose="020F0502020204030204" pitchFamily="34" charset="0"/>
                <a:ea typeface="Times New Roman" panose="02020603050405020304" pitchFamily="18" charset="0"/>
              </a:rPr>
              <a:t>. ان افتراض ان جميع السلع او المنتجات </a:t>
            </a:r>
            <a:r>
              <a:rPr lang="ar-SA" sz="2800" dirty="0" smtClean="0">
                <a:latin typeface="Calibri" panose="020F0502020204030204" pitchFamily="34" charset="0"/>
                <a:ea typeface="Times New Roman" panose="02020603050405020304" pitchFamily="18" charset="0"/>
              </a:rPr>
              <a:t>متطابقة </a:t>
            </a:r>
            <a:r>
              <a:rPr lang="ar-SA" sz="2800" dirty="0">
                <a:latin typeface="Calibri" panose="020F0502020204030204" pitchFamily="34" charset="0"/>
                <a:ea typeface="Times New Roman" panose="02020603050405020304" pitchFamily="18" charset="0"/>
              </a:rPr>
              <a:t>هو افتراض </a:t>
            </a:r>
            <a:r>
              <a:rPr lang="ar-SA" sz="2800" b="1" u="sng" dirty="0">
                <a:latin typeface="Calibri" panose="020F0502020204030204" pitchFamily="34" charset="0"/>
                <a:ea typeface="Times New Roman" panose="02020603050405020304" pitchFamily="18" charset="0"/>
              </a:rPr>
              <a:t>غير واقعي </a:t>
            </a:r>
            <a:r>
              <a:rPr lang="ar-SA" sz="2800" dirty="0">
                <a:latin typeface="Calibri" panose="020F0502020204030204" pitchFamily="34" charset="0"/>
                <a:ea typeface="Times New Roman" panose="02020603050405020304" pitchFamily="18" charset="0"/>
              </a:rPr>
              <a:t>‏فمثلا هل يعقل أن تكون السيارات الأمريكية واليابانية متطابقة وعليه فلا يجب أن تكون أسعارهما </a:t>
            </a:r>
            <a:r>
              <a:rPr lang="ar-SA" sz="2800" dirty="0" err="1">
                <a:latin typeface="Calibri" panose="020F0502020204030204" pitchFamily="34" charset="0"/>
                <a:ea typeface="Times New Roman" panose="02020603050405020304" pitchFamily="18" charset="0"/>
              </a:rPr>
              <a:t>متساويه</a:t>
            </a:r>
            <a:r>
              <a:rPr lang="ar-SA" sz="2800" dirty="0">
                <a:latin typeface="Calibri" panose="020F0502020204030204" pitchFamily="34" charset="0"/>
                <a:ea typeface="Times New Roman" panose="02020603050405020304" pitchFamily="18" charset="0"/>
              </a:rPr>
              <a:t>.</a:t>
            </a:r>
            <a:endParaRPr lang="en-US" sz="2800" dirty="0">
              <a:latin typeface="Calibri" panose="020F0502020204030204" pitchFamily="34" charset="0"/>
              <a:ea typeface="Times New Roman" panose="02020603050405020304" pitchFamily="18" charset="0"/>
              <a:cs typeface="Arial" panose="020B0604020202020204" pitchFamily="34" charset="0"/>
            </a:endParaRPr>
          </a:p>
          <a:p>
            <a:r>
              <a:rPr lang="ar-SA" sz="2800" dirty="0">
                <a:latin typeface="Calibri" panose="020F0502020204030204" pitchFamily="34" charset="0"/>
                <a:ea typeface="Times New Roman" panose="02020603050405020304" pitchFamily="18" charset="0"/>
              </a:rPr>
              <a:t> </a:t>
            </a:r>
            <a:r>
              <a:rPr lang="ar-SA" sz="2800" dirty="0" smtClean="0">
                <a:latin typeface="Calibri" panose="020F0502020204030204" pitchFamily="34" charset="0"/>
                <a:ea typeface="Times New Roman" panose="02020603050405020304" pitchFamily="18" charset="0"/>
              </a:rPr>
              <a:t>‏</a:t>
            </a:r>
            <a:r>
              <a:rPr lang="ar-IQ" sz="2800" dirty="0" smtClean="0">
                <a:latin typeface="Calibri" panose="020F0502020204030204" pitchFamily="34" charset="0"/>
                <a:ea typeface="Times New Roman" panose="02020603050405020304" pitchFamily="18" charset="0"/>
              </a:rPr>
              <a:t>*- </a:t>
            </a:r>
            <a:r>
              <a:rPr lang="ar-SA" sz="2800" dirty="0" smtClean="0">
                <a:latin typeface="Calibri" panose="020F0502020204030204" pitchFamily="34" charset="0"/>
                <a:ea typeface="Times New Roman" panose="02020603050405020304" pitchFamily="18" charset="0"/>
              </a:rPr>
              <a:t>علاوة </a:t>
            </a:r>
            <a:r>
              <a:rPr lang="ar-SA" sz="2800" dirty="0">
                <a:latin typeface="Calibri" panose="020F0502020204030204" pitchFamily="34" charset="0"/>
                <a:ea typeface="Times New Roman" panose="02020603050405020304" pitchFamily="18" charset="0"/>
              </a:rPr>
              <a:t>على ذلك لا تأخذ نظرية تعادل القوة الشرائية في الاعتبار أن العديد من السلع والخدمات والتي تدرج أسعارها في مقياس المستوى العام للأسعار لا يتم المتاجرة بها عبر الحدود ‏ولذلك على الرغم من أسعار هذه السلع قد تتغير وتؤدي إلى تغيرات في مستوى </a:t>
            </a:r>
            <a:r>
              <a:rPr lang="ar-IQ" sz="2800" dirty="0" smtClean="0">
                <a:latin typeface="Calibri" panose="020F0502020204030204" pitchFamily="34" charset="0"/>
                <a:ea typeface="Times New Roman" panose="02020603050405020304" pitchFamily="18" charset="0"/>
              </a:rPr>
              <a:t>الا</a:t>
            </a:r>
            <a:r>
              <a:rPr lang="ar-SA" sz="2800" dirty="0" smtClean="0">
                <a:latin typeface="Calibri" panose="020F0502020204030204" pitchFamily="34" charset="0"/>
                <a:ea typeface="Times New Roman" panose="02020603050405020304" pitchFamily="18" charset="0"/>
              </a:rPr>
              <a:t>سع</a:t>
            </a:r>
            <a:r>
              <a:rPr lang="ar-IQ" sz="2800" dirty="0" smtClean="0">
                <a:latin typeface="Calibri" panose="020F0502020204030204" pitchFamily="34" charset="0"/>
                <a:ea typeface="Times New Roman" panose="02020603050405020304" pitchFamily="18" charset="0"/>
              </a:rPr>
              <a:t>ا</a:t>
            </a:r>
            <a:r>
              <a:rPr lang="ar-SA" sz="2800" dirty="0" smtClean="0">
                <a:latin typeface="Calibri" panose="020F0502020204030204" pitchFamily="34" charset="0"/>
                <a:ea typeface="Times New Roman" panose="02020603050405020304" pitchFamily="18" charset="0"/>
              </a:rPr>
              <a:t>ر </a:t>
            </a:r>
            <a:r>
              <a:rPr lang="ar-SA" sz="2800" dirty="0">
                <a:latin typeface="Calibri" panose="020F0502020204030204" pitchFamily="34" charset="0"/>
                <a:ea typeface="Times New Roman" panose="02020603050405020304" pitchFamily="18" charset="0"/>
              </a:rPr>
              <a:t>بالنسبة للبلد الآخر </a:t>
            </a:r>
            <a:r>
              <a:rPr lang="ar-IQ" sz="2800" dirty="0" smtClean="0">
                <a:latin typeface="Calibri" panose="020F0502020204030204" pitchFamily="34" charset="0"/>
                <a:ea typeface="Times New Roman" panose="02020603050405020304" pitchFamily="18" charset="0"/>
              </a:rPr>
              <a:t>الا انه</a:t>
            </a:r>
            <a:r>
              <a:rPr lang="ar-SA" sz="2800" dirty="0" smtClean="0">
                <a:latin typeface="Calibri" panose="020F0502020204030204" pitchFamily="34" charset="0"/>
                <a:ea typeface="Times New Roman" panose="02020603050405020304" pitchFamily="18" charset="0"/>
              </a:rPr>
              <a:t> </a:t>
            </a:r>
            <a:r>
              <a:rPr lang="ar-SA" sz="2800" dirty="0">
                <a:latin typeface="Calibri" panose="020F0502020204030204" pitchFamily="34" charset="0"/>
                <a:ea typeface="Times New Roman" panose="02020603050405020304" pitchFamily="18" charset="0"/>
              </a:rPr>
              <a:t>سوف يكون هناك </a:t>
            </a:r>
            <a:r>
              <a:rPr lang="ar-SA" sz="2800" dirty="0" err="1">
                <a:latin typeface="Calibri" panose="020F0502020204030204" pitchFamily="34" charset="0"/>
                <a:ea typeface="Times New Roman" panose="02020603050405020304" pitchFamily="18" charset="0"/>
              </a:rPr>
              <a:t>تاثير</a:t>
            </a:r>
            <a:r>
              <a:rPr lang="ar-SA" sz="2800" dirty="0">
                <a:latin typeface="Calibri" panose="020F0502020204030204" pitchFamily="34" charset="0"/>
                <a:ea typeface="Times New Roman" panose="02020603050405020304" pitchFamily="18" charset="0"/>
              </a:rPr>
              <a:t> ضئيل على سعر الصرف ، وعليه فان التنبؤ بحركة أسعار الصرف في ظل نظرية </a:t>
            </a:r>
            <a:r>
              <a:rPr lang="en-US" sz="2800" dirty="0" err="1">
                <a:latin typeface="Calibri" panose="020F0502020204030204" pitchFamily="34" charset="0"/>
                <a:ea typeface="Times New Roman" panose="02020603050405020304" pitchFamily="18" charset="0"/>
                <a:cs typeface="Arial" panose="020B0604020202020204" pitchFamily="34" charset="0"/>
              </a:rPr>
              <a:t>ppp</a:t>
            </a:r>
            <a:r>
              <a:rPr lang="en-US" sz="2800" dirty="0">
                <a:latin typeface="Calibri" panose="020F0502020204030204" pitchFamily="34" charset="0"/>
                <a:ea typeface="Times New Roman" panose="02020603050405020304" pitchFamily="18" charset="0"/>
                <a:cs typeface="Arial" panose="020B0604020202020204" pitchFamily="34" charset="0"/>
              </a:rPr>
              <a:t> </a:t>
            </a:r>
            <a:r>
              <a:rPr lang="ar-SA" sz="2800" dirty="0">
                <a:latin typeface="Calibri" panose="020F0502020204030204" pitchFamily="34" charset="0"/>
                <a:ea typeface="Times New Roman" panose="02020603050405020304" pitchFamily="18" charset="0"/>
              </a:rPr>
              <a:t> غير </a:t>
            </a:r>
            <a:r>
              <a:rPr lang="ar-SA" sz="2800" dirty="0" smtClean="0">
                <a:latin typeface="Calibri" panose="020F0502020204030204" pitchFamily="34" charset="0"/>
                <a:ea typeface="Times New Roman" panose="02020603050405020304" pitchFamily="18" charset="0"/>
              </a:rPr>
              <a:t>دقيقة</a:t>
            </a:r>
            <a:r>
              <a:rPr lang="ar-IQ" sz="2800" dirty="0" smtClean="0">
                <a:latin typeface="Calibri" panose="020F0502020204030204" pitchFamily="34" charset="0"/>
                <a:ea typeface="Times New Roman" panose="02020603050405020304" pitchFamily="18" charset="0"/>
              </a:rPr>
              <a:t> في المدى القصير </a:t>
            </a:r>
            <a:r>
              <a:rPr lang="ar-SA" sz="2800" dirty="0" smtClean="0">
                <a:latin typeface="Calibri" panose="020F0502020204030204" pitchFamily="34" charset="0"/>
                <a:ea typeface="Times New Roman" panose="02020603050405020304" pitchFamily="18" charset="0"/>
              </a:rPr>
              <a:t> </a:t>
            </a:r>
            <a:r>
              <a:rPr lang="ar-SA" sz="2800" dirty="0">
                <a:latin typeface="Calibri" panose="020F0502020204030204" pitchFamily="34" charset="0"/>
                <a:ea typeface="Times New Roman" panose="02020603050405020304" pitchFamily="18" charset="0"/>
              </a:rPr>
              <a:t>.</a:t>
            </a:r>
            <a:endParaRPr lang="ar-IQ" sz="2800" dirty="0"/>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02554167"/>
      </p:ext>
    </p:extLst>
  </p:cSld>
  <p:clrMapOvr>
    <a:masterClrMapping/>
  </p:clrMapOvr>
  <mc:AlternateContent xmlns:mc="http://schemas.openxmlformats.org/markup-compatibility/2006" xmlns:p14="http://schemas.microsoft.com/office/powerpoint/2010/main">
    <mc:Choice Requires="p14">
      <p:transition spd="slow" p14:dur="2000" advTm="252878"/>
    </mc:Choice>
    <mc:Fallback xmlns="">
      <p:transition spd="slow" advTm="252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872836" y="748145"/>
            <a:ext cx="10016837" cy="3108543"/>
          </a:xfrm>
          <a:prstGeom prst="rect">
            <a:avLst/>
          </a:prstGeom>
        </p:spPr>
        <p:txBody>
          <a:bodyPr wrap="square">
            <a:spAutoFit/>
          </a:bodyPr>
          <a:lstStyle/>
          <a:p>
            <a:r>
              <a:rPr lang="ar-SA" sz="2800" b="1" dirty="0">
                <a:solidFill>
                  <a:srgbClr val="FF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ما هي العوامل التي تؤثر على أسعار الصرف في المدى الطويل ؟</a:t>
            </a:r>
            <a:endParaRPr lang="en-US" sz="2800" b="1" dirty="0">
              <a:solidFill>
                <a:srgbClr val="FF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Arial" panose="020B0604020202020204" pitchFamily="34" charset="0"/>
            </a:endParaRPr>
          </a:p>
          <a:p>
            <a:r>
              <a:rPr lang="ar-SA" sz="2800" dirty="0">
                <a:latin typeface="Calibri" panose="020F0502020204030204" pitchFamily="34" charset="0"/>
                <a:ea typeface="Times New Roman" panose="02020603050405020304" pitchFamily="18" charset="0"/>
              </a:rPr>
              <a:t>‏هناك أربع عوامل رئيسية تؤثر على سعر الصرف </a:t>
            </a:r>
            <a:r>
              <a:rPr lang="ar-SA" sz="2800" b="1" u="sng" dirty="0" smtClean="0">
                <a:latin typeface="Calibri" panose="020F0502020204030204" pitchFamily="34" charset="0"/>
                <a:ea typeface="Times New Roman" panose="02020603050405020304" pitchFamily="18" charset="0"/>
              </a:rPr>
              <a:t>أول</a:t>
            </a:r>
            <a:r>
              <a:rPr lang="ar-IQ" sz="2800" b="1" u="sng" dirty="0" smtClean="0">
                <a:latin typeface="Calibri" panose="020F0502020204030204" pitchFamily="34" charset="0"/>
                <a:ea typeface="Times New Roman" panose="02020603050405020304" pitchFamily="18" charset="0"/>
              </a:rPr>
              <a:t>ا</a:t>
            </a:r>
            <a:r>
              <a:rPr lang="ar-SA" sz="2800" u="sng" dirty="0" smtClean="0">
                <a:latin typeface="Calibri" panose="020F0502020204030204" pitchFamily="34" charset="0"/>
                <a:ea typeface="Times New Roman" panose="02020603050405020304" pitchFamily="18" charset="0"/>
              </a:rPr>
              <a:t> </a:t>
            </a:r>
            <a:r>
              <a:rPr lang="ar-SA" sz="2800" dirty="0">
                <a:latin typeface="Calibri" panose="020F0502020204030204" pitchFamily="34" charset="0"/>
                <a:ea typeface="Times New Roman" panose="02020603050405020304" pitchFamily="18" charset="0"/>
              </a:rPr>
              <a:t>مستويات الأسعار النسبية للسلع </a:t>
            </a:r>
            <a:r>
              <a:rPr lang="ar-SA" sz="2800" dirty="0" smtClean="0">
                <a:latin typeface="Calibri" panose="020F0502020204030204" pitchFamily="34" charset="0"/>
                <a:ea typeface="Times New Roman" panose="02020603050405020304" pitchFamily="18" charset="0"/>
              </a:rPr>
              <a:t>‏</a:t>
            </a:r>
            <a:r>
              <a:rPr lang="ar-SA" sz="2800" b="1" u="sng" dirty="0" smtClean="0">
                <a:latin typeface="Calibri" panose="020F0502020204030204" pitchFamily="34" charset="0"/>
                <a:ea typeface="Times New Roman" panose="02020603050405020304" pitchFamily="18" charset="0"/>
              </a:rPr>
              <a:t>ثانيا</a:t>
            </a:r>
            <a:r>
              <a:rPr lang="ar-SA" sz="2800" dirty="0" smtClean="0">
                <a:latin typeface="Calibri" panose="020F0502020204030204" pitchFamily="34" charset="0"/>
                <a:ea typeface="Times New Roman" panose="02020603050405020304" pitchFamily="18" charset="0"/>
              </a:rPr>
              <a:t> </a:t>
            </a:r>
            <a:r>
              <a:rPr lang="ar-SA" sz="2800" dirty="0">
                <a:latin typeface="Calibri" panose="020F0502020204030204" pitchFamily="34" charset="0"/>
                <a:ea typeface="Times New Roman" panose="02020603050405020304" pitchFamily="18" charset="0"/>
              </a:rPr>
              <a:t>الضرائب و التعريفات الجمركية </a:t>
            </a:r>
            <a:r>
              <a:rPr lang="ar-SA" sz="2800" b="1" u="sng" dirty="0">
                <a:latin typeface="Calibri" panose="020F0502020204030204" pitchFamily="34" charset="0"/>
                <a:ea typeface="Times New Roman" panose="02020603050405020304" pitchFamily="18" charset="0"/>
              </a:rPr>
              <a:t>ثالثا </a:t>
            </a:r>
            <a:r>
              <a:rPr lang="ar-SA" sz="2800" dirty="0">
                <a:latin typeface="Calibri" panose="020F0502020204030204" pitchFamily="34" charset="0"/>
                <a:ea typeface="Times New Roman" panose="02020603050405020304" pitchFamily="18" charset="0"/>
              </a:rPr>
              <a:t>تفضيلات المستهلك للسلع المحلية مقابل السلع الأجنبية و</a:t>
            </a:r>
            <a:r>
              <a:rPr lang="ar-SA" sz="2800" b="1" u="sng" dirty="0">
                <a:latin typeface="Calibri" panose="020F0502020204030204" pitchFamily="34" charset="0"/>
                <a:ea typeface="Times New Roman" panose="02020603050405020304" pitchFamily="18" charset="0"/>
              </a:rPr>
              <a:t>رابعا</a:t>
            </a:r>
            <a:r>
              <a:rPr lang="ar-SA" sz="2800" dirty="0">
                <a:latin typeface="Calibri" panose="020F0502020204030204" pitchFamily="34" charset="0"/>
                <a:ea typeface="Times New Roman" panose="02020603050405020304" pitchFamily="18" charset="0"/>
              </a:rPr>
              <a:t> الإنتاجية.</a:t>
            </a:r>
            <a:endParaRPr lang="en-US" sz="2800" dirty="0">
              <a:latin typeface="Calibri" panose="020F0502020204030204" pitchFamily="34" charset="0"/>
              <a:ea typeface="Times New Roman" panose="02020603050405020304" pitchFamily="18" charset="0"/>
              <a:cs typeface="Arial" panose="020B0604020202020204" pitchFamily="34" charset="0"/>
            </a:endParaRPr>
          </a:p>
          <a:p>
            <a:r>
              <a:rPr lang="ar-SA" sz="2800" dirty="0">
                <a:latin typeface="Calibri" panose="020F0502020204030204" pitchFamily="34" charset="0"/>
                <a:ea typeface="Times New Roman" panose="02020603050405020304" pitchFamily="18" charset="0"/>
              </a:rPr>
              <a:t>‏حسب التحليل الاقتصادي فإنه زيادة الطلب على السلع المحلية نسبة الى السلع  الاجنبية يؤدي إلى رفع قيمة العملة المحلية ، ‏كذلك فإنه زيادة الطلب على السلع الأجنبية نسبة إلى السلع المحلية يؤدي إلى انخفاض قيمة العملة المحلية.</a:t>
            </a:r>
            <a:endParaRPr lang="en-US" sz="2800" dirty="0">
              <a:latin typeface="Calibri" panose="020F0502020204030204" pitchFamily="34" charset="0"/>
              <a:ea typeface="Times New Roman" panose="02020603050405020304" pitchFamily="18" charset="0"/>
              <a:cs typeface="Arial" panose="020B0604020202020204" pitchFamily="34" charset="0"/>
            </a:endParaRP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41525282"/>
      </p:ext>
    </p:extLst>
  </p:cSld>
  <p:clrMapOvr>
    <a:masterClrMapping/>
  </p:clrMapOvr>
  <mc:AlternateContent xmlns:mc="http://schemas.openxmlformats.org/markup-compatibility/2006" xmlns:p14="http://schemas.microsoft.com/office/powerpoint/2010/main">
    <mc:Choice Requires="p14">
      <p:transition spd="slow" p14:dur="2000" advTm="77977"/>
    </mc:Choice>
    <mc:Fallback xmlns="">
      <p:transition spd="slow" advTm="77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665018" y="540327"/>
            <a:ext cx="10806546" cy="4401205"/>
          </a:xfrm>
          <a:prstGeom prst="rect">
            <a:avLst/>
          </a:prstGeom>
        </p:spPr>
        <p:txBody>
          <a:bodyPr wrap="square">
            <a:spAutoFit/>
          </a:bodyPr>
          <a:lstStyle/>
          <a:p>
            <a:r>
              <a:rPr lang="ar-SA" sz="2800" b="1" dirty="0">
                <a:latin typeface="Calibri" panose="020F0502020204030204" pitchFamily="34" charset="0"/>
                <a:ea typeface="Times New Roman" panose="02020603050405020304" pitchFamily="18" charset="0"/>
              </a:rPr>
              <a:t>أولا:‏مستويات الأسعار النسبية:</a:t>
            </a:r>
            <a:endParaRPr lang="en-US" sz="2800" dirty="0">
              <a:latin typeface="Calibri" panose="020F0502020204030204" pitchFamily="34" charset="0"/>
              <a:ea typeface="Times New Roman" panose="02020603050405020304" pitchFamily="18" charset="0"/>
              <a:cs typeface="Arial" panose="020B0604020202020204" pitchFamily="34" charset="0"/>
            </a:endParaRPr>
          </a:p>
          <a:p>
            <a:r>
              <a:rPr lang="ar-SA" sz="2800" dirty="0">
                <a:latin typeface="Calibri" panose="020F0502020204030204" pitchFamily="34" charset="0"/>
                <a:ea typeface="Times New Roman" panose="02020603050405020304" pitchFamily="18" charset="0"/>
              </a:rPr>
              <a:t>‏بحسب تحليل </a:t>
            </a:r>
            <a:r>
              <a:rPr lang="ar-SA" sz="2800" b="1" u="sng" dirty="0">
                <a:latin typeface="Calibri" panose="020F0502020204030204" pitchFamily="34" charset="0"/>
                <a:ea typeface="Times New Roman" panose="02020603050405020304" pitchFamily="18" charset="0"/>
              </a:rPr>
              <a:t>نظرية تعادل القوة الشرائية </a:t>
            </a:r>
            <a:r>
              <a:rPr lang="ar-SA" sz="2800" dirty="0">
                <a:latin typeface="Calibri" panose="020F0502020204030204" pitchFamily="34" charset="0"/>
                <a:ea typeface="Times New Roman" panose="02020603050405020304" pitchFamily="18" charset="0"/>
              </a:rPr>
              <a:t>عندما ترتفع أسعار السلع الأمريكية(المحلية) تبقى أسعار السلع الأجنبية ثابتة ‏وين خفض الطلب على السلع المحلية الأمريكية والذي يؤدي إلى انخفاض الدولار مع استمرار بيع السلع المحلية بشكل جيد. ‏على النقيض من ذلك فإن ارتفاع أسعار السلع الأجنبية اليابانية يؤدي إلى انخفاض الأسعار بالنسبة لي السلع المحلية الأمريكية والذي يؤدي إلى زيادة الطلب على السلع الأمريكية المحلية ومن ثم ‏يؤدي إلى ارتفاع الدولار الاعتبار أن السلع المحلية الأمريكية سوف تستمر في البيع بشكل جيد على الرغم من ارتفاع قيمة العملة المحلية </a:t>
            </a:r>
            <a:r>
              <a:rPr lang="ar-SA" sz="2800" b="1" dirty="0">
                <a:latin typeface="Calibri" panose="020F0502020204030204" pitchFamily="34" charset="0"/>
                <a:ea typeface="Times New Roman" panose="02020603050405020304" pitchFamily="18" charset="0"/>
              </a:rPr>
              <a:t>، ‏في المدى الطويل يؤدي ارتفاع في مستوى الأسعار المحلية نسبة إلى مستوى الأسعار الأجنبية إلى </a:t>
            </a:r>
            <a:r>
              <a:rPr lang="ar-SA" sz="2800" b="1" dirty="0" smtClean="0">
                <a:latin typeface="Calibri" panose="020F0502020204030204" pitchFamily="34" charset="0"/>
                <a:ea typeface="Times New Roman" panose="02020603050405020304" pitchFamily="18" charset="0"/>
              </a:rPr>
              <a:t>أ</a:t>
            </a:r>
            <a:r>
              <a:rPr lang="ar-IQ" sz="2800" b="1" dirty="0" smtClean="0">
                <a:latin typeface="Calibri" panose="020F0502020204030204" pitchFamily="34" charset="0"/>
                <a:ea typeface="Times New Roman" panose="02020603050405020304" pitchFamily="18" charset="0"/>
              </a:rPr>
              <a:t>ن</a:t>
            </a:r>
            <a:r>
              <a:rPr lang="ar-SA" sz="2800" b="1" dirty="0" err="1" smtClean="0">
                <a:latin typeface="Calibri" panose="020F0502020204030204" pitchFamily="34" charset="0"/>
                <a:ea typeface="Times New Roman" panose="02020603050405020304" pitchFamily="18" charset="0"/>
              </a:rPr>
              <a:t>خفاض</a:t>
            </a:r>
            <a:r>
              <a:rPr lang="ar-SA" sz="2800" b="1" dirty="0" smtClean="0">
                <a:latin typeface="Calibri" panose="020F0502020204030204" pitchFamily="34" charset="0"/>
                <a:ea typeface="Times New Roman" panose="02020603050405020304" pitchFamily="18" charset="0"/>
              </a:rPr>
              <a:t> </a:t>
            </a:r>
            <a:r>
              <a:rPr lang="ar-SA" sz="2800" b="1" dirty="0">
                <a:latin typeface="Calibri" panose="020F0502020204030204" pitchFamily="34" charset="0"/>
                <a:ea typeface="Times New Roman" panose="02020603050405020304" pitchFamily="18" charset="0"/>
              </a:rPr>
              <a:t>في قيمة العملة المحلية والذي يؤدي إلى انخفاض مستوى الأسعار النسبية للبلد ومن ثم ارتفاع قيمة العملة المحلية.</a:t>
            </a:r>
            <a:endParaRPr lang="en-US" sz="2800" dirty="0">
              <a:latin typeface="Calibri" panose="020F0502020204030204" pitchFamily="34" charset="0"/>
              <a:ea typeface="Times New Roman" panose="02020603050405020304" pitchFamily="18" charset="0"/>
              <a:cs typeface="Arial" panose="020B0604020202020204" pitchFamily="34" charset="0"/>
            </a:endParaRP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39067006"/>
      </p:ext>
    </p:extLst>
  </p:cSld>
  <p:clrMapOvr>
    <a:masterClrMapping/>
  </p:clrMapOvr>
  <mc:AlternateContent xmlns:mc="http://schemas.openxmlformats.org/markup-compatibility/2006" xmlns:p14="http://schemas.microsoft.com/office/powerpoint/2010/main">
    <mc:Choice Requires="p14">
      <p:transition spd="slow" p14:dur="2000" advTm="65655"/>
    </mc:Choice>
    <mc:Fallback xmlns="">
      <p:transition spd="slow" advTm="65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68927" y="602673"/>
            <a:ext cx="10411691" cy="3539430"/>
          </a:xfrm>
          <a:prstGeom prst="rect">
            <a:avLst/>
          </a:prstGeom>
        </p:spPr>
        <p:txBody>
          <a:bodyPr wrap="square">
            <a:spAutoFit/>
          </a:bodyPr>
          <a:lstStyle/>
          <a:p>
            <a:r>
              <a:rPr lang="ar-SA" sz="2800" b="1" dirty="0">
                <a:latin typeface="Calibri" panose="020F0502020204030204" pitchFamily="34" charset="0"/>
                <a:ea typeface="Times New Roman" panose="02020603050405020304" pitchFamily="18" charset="0"/>
              </a:rPr>
              <a:t>ثانيا: الحواجز التجارية :</a:t>
            </a:r>
            <a:endParaRPr lang="en-US" sz="2800" dirty="0">
              <a:latin typeface="Calibri" panose="020F0502020204030204" pitchFamily="34" charset="0"/>
              <a:ea typeface="Times New Roman" panose="02020603050405020304" pitchFamily="18" charset="0"/>
              <a:cs typeface="Arial" panose="020B0604020202020204" pitchFamily="34" charset="0"/>
            </a:endParaRPr>
          </a:p>
          <a:p>
            <a:r>
              <a:rPr lang="ar-SA" sz="2800" b="1" dirty="0">
                <a:latin typeface="Calibri" panose="020F0502020204030204" pitchFamily="34" charset="0"/>
                <a:ea typeface="Times New Roman" panose="02020603050405020304" pitchFamily="18" charset="0"/>
              </a:rPr>
              <a:t>‏</a:t>
            </a:r>
            <a:r>
              <a:rPr lang="ar-SA" sz="2800" dirty="0">
                <a:latin typeface="Calibri" panose="020F0502020204030204" pitchFamily="34" charset="0"/>
                <a:ea typeface="Times New Roman" panose="02020603050405020304" pitchFamily="18" charset="0"/>
              </a:rPr>
              <a:t>يقصد بالحواجز التجارية هي الضرائب والرسوم المفروضة على البضائع المستوردة بالإضافة إلى القيود المفروضة على كميات السلع الأجنبية المستوردة(الحصص) ‏والتي يمكن أن تؤثر على سعر الصرف. ‏على سبيل المثال نفرض أن الولايات المتحدة تزيد من التعريفات الجمركية او تفرض حصة اقل على ألصلب الياباني  هذا يؤدي إلى زيادة الطلب على الصلب  الأمريكي المحلي ‏والذي يؤدي بدوره إلى ارتفاع الدولار الاعتبار انه صلب الأمريكي سوف يستمر في البيع حتى مع ارتفاع قيمة الدولار</a:t>
            </a:r>
            <a:r>
              <a:rPr lang="ar-SA" sz="2800" b="1" dirty="0">
                <a:latin typeface="Calibri" panose="020F0502020204030204" pitchFamily="34" charset="0"/>
                <a:ea typeface="Times New Roman" panose="02020603050405020304" pitchFamily="18" charset="0"/>
              </a:rPr>
              <a:t> ، ‏استنتج من ذلك أنه زيادة فرض القيود التجارية ‏يؤدي إلى ارتفاع قيمة العملة المحلية على المدى الطويل.</a:t>
            </a:r>
            <a:endParaRPr lang="en-US" sz="2800" dirty="0">
              <a:latin typeface="Calibri" panose="020F0502020204030204" pitchFamily="34" charset="0"/>
              <a:ea typeface="Times New Roman" panose="02020603050405020304" pitchFamily="18" charset="0"/>
              <a:cs typeface="Arial" panose="020B0604020202020204" pitchFamily="34" charset="0"/>
            </a:endParaRP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9481375"/>
      </p:ext>
    </p:extLst>
  </p:cSld>
  <p:clrMapOvr>
    <a:masterClrMapping/>
  </p:clrMapOvr>
  <mc:AlternateContent xmlns:mc="http://schemas.openxmlformats.org/markup-compatibility/2006" xmlns:p14="http://schemas.microsoft.com/office/powerpoint/2010/main">
    <mc:Choice Requires="p14">
      <p:transition spd="slow" p14:dur="2000" advTm="129678"/>
    </mc:Choice>
    <mc:Fallback xmlns="">
      <p:transition spd="slow" advTm="129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685800" y="270164"/>
            <a:ext cx="10764982" cy="5693866"/>
          </a:xfrm>
          <a:prstGeom prst="rect">
            <a:avLst/>
          </a:prstGeom>
        </p:spPr>
        <p:txBody>
          <a:bodyPr wrap="square">
            <a:spAutoFit/>
          </a:bodyPr>
          <a:lstStyle/>
          <a:p>
            <a:r>
              <a:rPr lang="ar-SA" sz="2800" b="1" dirty="0">
                <a:latin typeface="Calibri" panose="020F0502020204030204" pitchFamily="34" charset="0"/>
                <a:ea typeface="Times New Roman" panose="02020603050405020304" pitchFamily="18" charset="0"/>
              </a:rPr>
              <a:t>ثالثا: التفضيلات النسبية للسلع المحلية مقابل السلع الأجنبية:</a:t>
            </a:r>
            <a:endParaRPr lang="en-US" sz="2800" dirty="0">
              <a:latin typeface="Calibri" panose="020F0502020204030204" pitchFamily="34" charset="0"/>
              <a:ea typeface="Times New Roman" panose="02020603050405020304" pitchFamily="18" charset="0"/>
              <a:cs typeface="Arial" panose="020B0604020202020204" pitchFamily="34" charset="0"/>
            </a:endParaRPr>
          </a:p>
          <a:p>
            <a:r>
              <a:rPr lang="ar-SA" sz="2800" b="1" dirty="0">
                <a:latin typeface="Calibri" panose="020F0502020204030204" pitchFamily="34" charset="0"/>
                <a:ea typeface="Times New Roman" panose="02020603050405020304" pitchFamily="18" charset="0"/>
              </a:rPr>
              <a:t>‏</a:t>
            </a:r>
            <a:r>
              <a:rPr lang="ar-SA" sz="2800" dirty="0">
                <a:latin typeface="Calibri" panose="020F0502020204030204" pitchFamily="34" charset="0"/>
                <a:ea typeface="Times New Roman" panose="02020603050405020304" pitchFamily="18" charset="0"/>
              </a:rPr>
              <a:t>أنا زيادة الطلب على السلع </a:t>
            </a:r>
            <a:r>
              <a:rPr lang="ar-SA" sz="2800" dirty="0" err="1">
                <a:latin typeface="Calibri" panose="020F0502020204030204" pitchFamily="34" charset="0"/>
                <a:ea typeface="Times New Roman" panose="02020603050405020304" pitchFamily="18" charset="0"/>
              </a:rPr>
              <a:t>المصدره</a:t>
            </a:r>
            <a:r>
              <a:rPr lang="ar-SA" sz="2800" dirty="0">
                <a:latin typeface="Calibri" panose="020F0502020204030204" pitchFamily="34" charset="0"/>
                <a:ea typeface="Times New Roman" panose="02020603050405020304" pitchFamily="18" charset="0"/>
              </a:rPr>
              <a:t> (الصادرات) يؤدي إلى ارتفاع قيمة الدولار، من جانب الاخر زيادة الطلب على السلع الأجنبية المستوردة  (الواردات) يؤدي إلى </a:t>
            </a:r>
            <a:r>
              <a:rPr lang="ar-SA" sz="2800" dirty="0" err="1">
                <a:latin typeface="Calibri" panose="020F0502020204030204" pitchFamily="34" charset="0"/>
                <a:ea typeface="Times New Roman" panose="02020603050405020304" pitchFamily="18" charset="0"/>
              </a:rPr>
              <a:t>أنخفاض</a:t>
            </a:r>
            <a:r>
              <a:rPr lang="ar-SA" sz="2800" dirty="0">
                <a:latin typeface="Calibri" panose="020F0502020204030204" pitchFamily="34" charset="0"/>
                <a:ea typeface="Times New Roman" panose="02020603050405020304" pitchFamily="18" charset="0"/>
              </a:rPr>
              <a:t> قيمة </a:t>
            </a:r>
            <a:r>
              <a:rPr lang="ar-IQ" sz="2800" dirty="0" err="1">
                <a:latin typeface="Calibri" panose="020F0502020204030204" pitchFamily="34" charset="0"/>
                <a:ea typeface="Times New Roman" panose="02020603050405020304" pitchFamily="18" charset="0"/>
              </a:rPr>
              <a:t>ا</a:t>
            </a:r>
            <a:r>
              <a:rPr lang="ar-SA" sz="2800" dirty="0" smtClean="0">
                <a:latin typeface="Calibri" panose="020F0502020204030204" pitchFamily="34" charset="0"/>
                <a:ea typeface="Times New Roman" panose="02020603050405020304" pitchFamily="18" charset="0"/>
              </a:rPr>
              <a:t>لعملة </a:t>
            </a:r>
            <a:r>
              <a:rPr lang="ar-SA" sz="2800" dirty="0">
                <a:latin typeface="Calibri" panose="020F0502020204030204" pitchFamily="34" charset="0"/>
                <a:ea typeface="Times New Roman" panose="02020603050405020304" pitchFamily="18" charset="0"/>
              </a:rPr>
              <a:t>المحلية ( الدولار)</a:t>
            </a:r>
            <a:r>
              <a:rPr lang="ar-SA" sz="2800" b="1" dirty="0">
                <a:latin typeface="Calibri" panose="020F0502020204030204" pitchFamily="34" charset="0"/>
                <a:ea typeface="Times New Roman" panose="02020603050405020304" pitchFamily="18" charset="0"/>
              </a:rPr>
              <a:t>. أي يؤدي زيادة الطلب ‏على صادرات أي بلد إلى ارتفاع قيمة عملته على المدى الطويل والعكس من ذلك يا صحيح يودي الطلب المتزايد على الواردات إلى خفض قيمة العملة المحلية.</a:t>
            </a:r>
            <a:endParaRPr lang="en-US" sz="2800" dirty="0">
              <a:latin typeface="Calibri" panose="020F0502020204030204" pitchFamily="34" charset="0"/>
              <a:ea typeface="Times New Roman" panose="02020603050405020304" pitchFamily="18" charset="0"/>
              <a:cs typeface="Arial" panose="020B0604020202020204" pitchFamily="34" charset="0"/>
            </a:endParaRPr>
          </a:p>
          <a:p>
            <a:r>
              <a:rPr lang="ar-SA" sz="2800" b="1" dirty="0">
                <a:latin typeface="Calibri" panose="020F0502020204030204" pitchFamily="34" charset="0"/>
                <a:ea typeface="Times New Roman" panose="02020603050405020304" pitchFamily="18" charset="0"/>
              </a:rPr>
              <a:t> </a:t>
            </a:r>
            <a:endParaRPr lang="en-US" sz="2800" dirty="0">
              <a:latin typeface="Calibri" panose="020F0502020204030204" pitchFamily="34" charset="0"/>
              <a:ea typeface="Times New Roman" panose="02020603050405020304" pitchFamily="18" charset="0"/>
              <a:cs typeface="Arial" panose="020B0604020202020204" pitchFamily="34" charset="0"/>
            </a:endParaRPr>
          </a:p>
          <a:p>
            <a:r>
              <a:rPr lang="ar-SA" sz="2800" b="1" dirty="0">
                <a:latin typeface="Calibri" panose="020F0502020204030204" pitchFamily="34" charset="0"/>
                <a:ea typeface="Times New Roman" panose="02020603050405020304" pitchFamily="18" charset="0"/>
              </a:rPr>
              <a:t>رابعا: الإنتاجية :</a:t>
            </a:r>
            <a:endParaRPr lang="en-US" sz="2800" dirty="0">
              <a:latin typeface="Calibri" panose="020F0502020204030204" pitchFamily="34" charset="0"/>
              <a:ea typeface="Times New Roman" panose="02020603050405020304" pitchFamily="18" charset="0"/>
              <a:cs typeface="Arial" panose="020B0604020202020204" pitchFamily="34" charset="0"/>
            </a:endParaRPr>
          </a:p>
          <a:p>
            <a:r>
              <a:rPr lang="ar-SA" sz="2800" dirty="0">
                <a:latin typeface="Calibri" panose="020F0502020204030204" pitchFamily="34" charset="0"/>
                <a:ea typeface="Times New Roman" panose="02020603050405020304" pitchFamily="18" charset="0"/>
              </a:rPr>
              <a:t>‏أنت زيادة إنتاج السلع المحلية بالنسبة إلى البلدان الأخرى يؤدي إلى انخفاض أسعار السلع المحلية بالنسبة لي السلع الأجنبية المستوردة والذي يؤدي إلى ارتفاع الطلب على السلع المحلية ومن ثم </a:t>
            </a:r>
            <a:r>
              <a:rPr lang="ar-SA" sz="2800" u="sng" dirty="0">
                <a:latin typeface="Calibri" panose="020F0502020204030204" pitchFamily="34" charset="0"/>
                <a:ea typeface="Times New Roman" panose="02020603050405020304" pitchFamily="18" charset="0"/>
              </a:rPr>
              <a:t>بالنتيجة ارتفاع قيمة العملة المحلية الدولار</a:t>
            </a:r>
            <a:r>
              <a:rPr lang="ar-SA" sz="2800" dirty="0">
                <a:latin typeface="Calibri" panose="020F0502020204030204" pitchFamily="34" charset="0"/>
                <a:ea typeface="Times New Roman" panose="02020603050405020304" pitchFamily="18" charset="0"/>
              </a:rPr>
              <a:t>، ‏أما إذا كانت إنتاج السلع المحلية متخلفة عن مثيلاتها من البلدان الاخرى ، ‏عندها تصبح السلع المحلية اكبر كلفتن نسبيا والذي يؤدي إلى خفض الطلب على السلع المحلية وبالنتيجة انخفاض قيمة العملة المحلية في المدى الطويل .</a:t>
            </a:r>
            <a:endParaRPr lang="en-US" sz="2800" dirty="0">
              <a:latin typeface="Calibri" panose="020F0502020204030204" pitchFamily="34" charset="0"/>
              <a:ea typeface="Times New Roman" panose="02020603050405020304" pitchFamily="18" charset="0"/>
              <a:cs typeface="Arial" panose="020B0604020202020204" pitchFamily="34" charset="0"/>
            </a:endParaRPr>
          </a:p>
        </p:txBody>
      </p:sp>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48838759"/>
      </p:ext>
    </p:extLst>
  </p:cSld>
  <p:clrMapOvr>
    <a:masterClrMapping/>
  </p:clrMapOvr>
  <mc:AlternateContent xmlns:mc="http://schemas.openxmlformats.org/markup-compatibility/2006" xmlns:p14="http://schemas.microsoft.com/office/powerpoint/2010/main">
    <mc:Choice Requires="p14">
      <p:transition spd="slow" p14:dur="2000" advTm="179889"/>
    </mc:Choice>
    <mc:Fallback xmlns="">
      <p:transition spd="slow" advTm="179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2097</TotalTime>
  <Words>1221</Words>
  <Application>Microsoft Office PowerPoint</Application>
  <PresentationFormat>شاشة عريضة</PresentationFormat>
  <Paragraphs>30</Paragraphs>
  <Slides>9</Slides>
  <Notes>0</Notes>
  <HiddenSlides>0</HiddenSlides>
  <MMClips>9</MMClips>
  <ScaleCrop>false</ScaleCrop>
  <HeadingPairs>
    <vt:vector size="6" baseType="variant">
      <vt:variant>
        <vt:lpstr>الخطوط المستخدمة</vt:lpstr>
      </vt:variant>
      <vt:variant>
        <vt:i4>4</vt:i4>
      </vt:variant>
      <vt:variant>
        <vt:lpstr>نسق</vt:lpstr>
      </vt:variant>
      <vt:variant>
        <vt:i4>1</vt:i4>
      </vt:variant>
      <vt:variant>
        <vt:lpstr>عناوين الشرائح</vt:lpstr>
      </vt:variant>
      <vt:variant>
        <vt:i4>9</vt:i4>
      </vt:variant>
    </vt:vector>
  </HeadingPairs>
  <TitlesOfParts>
    <vt:vector size="14" baseType="lpstr">
      <vt:lpstr>Arial</vt:lpstr>
      <vt:lpstr>Calibri</vt:lpstr>
      <vt:lpstr>Calibri Light</vt:lpstr>
      <vt:lpstr>Times New Roman</vt:lpstr>
      <vt:lpstr>نسق Office</vt:lpstr>
      <vt:lpstr>عرض تقديمي في PowerPoint</vt:lpstr>
      <vt:lpstr>الفصل التاسع عشر: محددات ‏أسعار الصرف في المدى الطويل: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SACC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الفصل التاسع عشر: محددات ‏أسعار الصرف في المدى الطويل:</dc:title>
  <dc:creator>HP</dc:creator>
  <cp:lastModifiedBy>HP</cp:lastModifiedBy>
  <cp:revision>23</cp:revision>
  <dcterms:created xsi:type="dcterms:W3CDTF">2020-04-08T15:47:31Z</dcterms:created>
  <dcterms:modified xsi:type="dcterms:W3CDTF">2021-11-30T08:06:34Z</dcterms:modified>
</cp:coreProperties>
</file>