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E38515F-91C3-448E-A8E4-AB90A6D51F4D}" type="datetimeFigureOut">
              <a:rPr lang="ar-IQ" smtClean="0"/>
              <a:t>13/04/1444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0E1448-B5AC-4B59-9F1E-37FDBF43ED1F}" type="slidenum">
              <a:rPr lang="ar-IQ" smtClean="0"/>
              <a:t>‹#›</a:t>
            </a:fld>
            <a:endParaRPr lang="ar-IQ"/>
          </a:p>
        </p:txBody>
      </p:sp>
    </p:spTree>
    <p:extLst>
      <p:ext uri="{BB962C8B-B14F-4D97-AF65-F5344CB8AC3E}">
        <p14:creationId xmlns:p14="http://schemas.microsoft.com/office/powerpoint/2010/main" val="3089311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E38515F-91C3-448E-A8E4-AB90A6D51F4D}" type="datetimeFigureOut">
              <a:rPr lang="ar-IQ" smtClean="0"/>
              <a:t>13/04/1444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0E1448-B5AC-4B59-9F1E-37FDBF43ED1F}" type="slidenum">
              <a:rPr lang="ar-IQ" smtClean="0"/>
              <a:t>‹#›</a:t>
            </a:fld>
            <a:endParaRPr lang="ar-IQ"/>
          </a:p>
        </p:txBody>
      </p:sp>
    </p:spTree>
    <p:extLst>
      <p:ext uri="{BB962C8B-B14F-4D97-AF65-F5344CB8AC3E}">
        <p14:creationId xmlns:p14="http://schemas.microsoft.com/office/powerpoint/2010/main" val="1535075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E38515F-91C3-448E-A8E4-AB90A6D51F4D}" type="datetimeFigureOut">
              <a:rPr lang="ar-IQ" smtClean="0"/>
              <a:t>13/04/1444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0E1448-B5AC-4B59-9F1E-37FDBF43ED1F}" type="slidenum">
              <a:rPr lang="ar-IQ" smtClean="0"/>
              <a:t>‹#›</a:t>
            </a:fld>
            <a:endParaRPr lang="ar-IQ"/>
          </a:p>
        </p:txBody>
      </p:sp>
    </p:spTree>
    <p:extLst>
      <p:ext uri="{BB962C8B-B14F-4D97-AF65-F5344CB8AC3E}">
        <p14:creationId xmlns:p14="http://schemas.microsoft.com/office/powerpoint/2010/main" val="168316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E38515F-91C3-448E-A8E4-AB90A6D51F4D}" type="datetimeFigureOut">
              <a:rPr lang="ar-IQ" smtClean="0"/>
              <a:t>13/04/1444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0E1448-B5AC-4B59-9F1E-37FDBF43ED1F}" type="slidenum">
              <a:rPr lang="ar-IQ" smtClean="0"/>
              <a:t>‹#›</a:t>
            </a:fld>
            <a:endParaRPr lang="ar-IQ"/>
          </a:p>
        </p:txBody>
      </p:sp>
    </p:spTree>
    <p:extLst>
      <p:ext uri="{BB962C8B-B14F-4D97-AF65-F5344CB8AC3E}">
        <p14:creationId xmlns:p14="http://schemas.microsoft.com/office/powerpoint/2010/main" val="364692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2E38515F-91C3-448E-A8E4-AB90A6D51F4D}" type="datetimeFigureOut">
              <a:rPr lang="ar-IQ" smtClean="0"/>
              <a:t>13/04/1444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A0E1448-B5AC-4B59-9F1E-37FDBF43ED1F}" type="slidenum">
              <a:rPr lang="ar-IQ" smtClean="0"/>
              <a:t>‹#›</a:t>
            </a:fld>
            <a:endParaRPr lang="ar-IQ"/>
          </a:p>
        </p:txBody>
      </p:sp>
    </p:spTree>
    <p:extLst>
      <p:ext uri="{BB962C8B-B14F-4D97-AF65-F5344CB8AC3E}">
        <p14:creationId xmlns:p14="http://schemas.microsoft.com/office/powerpoint/2010/main" val="345793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E38515F-91C3-448E-A8E4-AB90A6D51F4D}" type="datetimeFigureOut">
              <a:rPr lang="ar-IQ" smtClean="0"/>
              <a:t>13/04/1444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0E1448-B5AC-4B59-9F1E-37FDBF43ED1F}" type="slidenum">
              <a:rPr lang="ar-IQ" smtClean="0"/>
              <a:t>‹#›</a:t>
            </a:fld>
            <a:endParaRPr lang="ar-IQ"/>
          </a:p>
        </p:txBody>
      </p:sp>
    </p:spTree>
    <p:extLst>
      <p:ext uri="{BB962C8B-B14F-4D97-AF65-F5344CB8AC3E}">
        <p14:creationId xmlns:p14="http://schemas.microsoft.com/office/powerpoint/2010/main" val="249299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E38515F-91C3-448E-A8E4-AB90A6D51F4D}" type="datetimeFigureOut">
              <a:rPr lang="ar-IQ" smtClean="0"/>
              <a:t>13/04/1444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A0E1448-B5AC-4B59-9F1E-37FDBF43ED1F}" type="slidenum">
              <a:rPr lang="ar-IQ" smtClean="0"/>
              <a:t>‹#›</a:t>
            </a:fld>
            <a:endParaRPr lang="ar-IQ"/>
          </a:p>
        </p:txBody>
      </p:sp>
    </p:spTree>
    <p:extLst>
      <p:ext uri="{BB962C8B-B14F-4D97-AF65-F5344CB8AC3E}">
        <p14:creationId xmlns:p14="http://schemas.microsoft.com/office/powerpoint/2010/main" val="433351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E38515F-91C3-448E-A8E4-AB90A6D51F4D}" type="datetimeFigureOut">
              <a:rPr lang="ar-IQ" smtClean="0"/>
              <a:t>13/04/1444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A0E1448-B5AC-4B59-9F1E-37FDBF43ED1F}" type="slidenum">
              <a:rPr lang="ar-IQ" smtClean="0"/>
              <a:t>‹#›</a:t>
            </a:fld>
            <a:endParaRPr lang="ar-IQ"/>
          </a:p>
        </p:txBody>
      </p:sp>
    </p:spTree>
    <p:extLst>
      <p:ext uri="{BB962C8B-B14F-4D97-AF65-F5344CB8AC3E}">
        <p14:creationId xmlns:p14="http://schemas.microsoft.com/office/powerpoint/2010/main" val="3056795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E38515F-91C3-448E-A8E4-AB90A6D51F4D}" type="datetimeFigureOut">
              <a:rPr lang="ar-IQ" smtClean="0"/>
              <a:t>13/04/1444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A0E1448-B5AC-4B59-9F1E-37FDBF43ED1F}" type="slidenum">
              <a:rPr lang="ar-IQ" smtClean="0"/>
              <a:t>‹#›</a:t>
            </a:fld>
            <a:endParaRPr lang="ar-IQ"/>
          </a:p>
        </p:txBody>
      </p:sp>
    </p:spTree>
    <p:extLst>
      <p:ext uri="{BB962C8B-B14F-4D97-AF65-F5344CB8AC3E}">
        <p14:creationId xmlns:p14="http://schemas.microsoft.com/office/powerpoint/2010/main" val="1764196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2E38515F-91C3-448E-A8E4-AB90A6D51F4D}" type="datetimeFigureOut">
              <a:rPr lang="ar-IQ" smtClean="0"/>
              <a:t>13/04/1444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0E1448-B5AC-4B59-9F1E-37FDBF43ED1F}" type="slidenum">
              <a:rPr lang="ar-IQ" smtClean="0"/>
              <a:t>‹#›</a:t>
            </a:fld>
            <a:endParaRPr lang="ar-IQ"/>
          </a:p>
        </p:txBody>
      </p:sp>
    </p:spTree>
    <p:extLst>
      <p:ext uri="{BB962C8B-B14F-4D97-AF65-F5344CB8AC3E}">
        <p14:creationId xmlns:p14="http://schemas.microsoft.com/office/powerpoint/2010/main" val="303328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2E38515F-91C3-448E-A8E4-AB90A6D51F4D}" type="datetimeFigureOut">
              <a:rPr lang="ar-IQ" smtClean="0"/>
              <a:t>13/04/1444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A0E1448-B5AC-4B59-9F1E-37FDBF43ED1F}" type="slidenum">
              <a:rPr lang="ar-IQ" smtClean="0"/>
              <a:t>‹#›</a:t>
            </a:fld>
            <a:endParaRPr lang="ar-IQ"/>
          </a:p>
        </p:txBody>
      </p:sp>
    </p:spTree>
    <p:extLst>
      <p:ext uri="{BB962C8B-B14F-4D97-AF65-F5344CB8AC3E}">
        <p14:creationId xmlns:p14="http://schemas.microsoft.com/office/powerpoint/2010/main" val="2445546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E38515F-91C3-448E-A8E4-AB90A6D51F4D}" type="datetimeFigureOut">
              <a:rPr lang="ar-IQ" smtClean="0"/>
              <a:t>13/04/1444</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A0E1448-B5AC-4B59-9F1E-37FDBF43ED1F}" type="slidenum">
              <a:rPr lang="ar-IQ" smtClean="0"/>
              <a:t>‹#›</a:t>
            </a:fld>
            <a:endParaRPr lang="ar-IQ"/>
          </a:p>
        </p:txBody>
      </p:sp>
    </p:spTree>
    <p:extLst>
      <p:ext uri="{BB962C8B-B14F-4D97-AF65-F5344CB8AC3E}">
        <p14:creationId xmlns:p14="http://schemas.microsoft.com/office/powerpoint/2010/main" val="36928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IQ" b="1" dirty="0"/>
              <a:t>الفصل </a:t>
            </a:r>
            <a:r>
              <a:rPr lang="ar-IQ" b="1" dirty="0" smtClean="0"/>
              <a:t>24</a:t>
            </a:r>
            <a:br>
              <a:rPr lang="ar-IQ" b="1" dirty="0" smtClean="0"/>
            </a:br>
            <a:r>
              <a:rPr lang="ar-IQ" sz="4000" b="1" dirty="0"/>
              <a:t>السياسة النقدية والمالية في نموذج </a:t>
            </a:r>
            <a:r>
              <a:rPr lang="ar-IQ" sz="4000" b="1" dirty="0" smtClean="0"/>
              <a:t>    </a:t>
            </a:r>
            <a:r>
              <a:rPr lang="en-US" sz="4000" b="1" dirty="0" smtClean="0"/>
              <a:t>IS-LM     </a:t>
            </a:r>
            <a:r>
              <a:rPr lang="ar-IQ" sz="4000" b="1" dirty="0" smtClean="0"/>
              <a:t/>
            </a:r>
            <a:br>
              <a:rPr lang="ar-IQ" sz="4000" b="1" dirty="0" smtClean="0"/>
            </a:br>
            <a:r>
              <a:rPr lang="en-US" sz="4000" b="1" dirty="0"/>
              <a:t>Monetary and Fiscal Policy in the ISLM Model</a:t>
            </a:r>
            <a:r>
              <a:rPr lang="en-US" sz="4000" dirty="0"/>
              <a:t/>
            </a:r>
            <a:br>
              <a:rPr lang="en-US" sz="4000" dirty="0"/>
            </a:br>
            <a:endParaRPr lang="ar-IQ" sz="4000" dirty="0"/>
          </a:p>
        </p:txBody>
      </p:sp>
      <p:sp>
        <p:nvSpPr>
          <p:cNvPr id="3" name="عنوان فرعي 2"/>
          <p:cNvSpPr>
            <a:spLocks noGrp="1"/>
          </p:cNvSpPr>
          <p:nvPr>
            <p:ph type="subTitle" idx="1"/>
          </p:nvPr>
        </p:nvSpPr>
        <p:spPr>
          <a:xfrm>
            <a:off x="1524000" y="3116687"/>
            <a:ext cx="9144000" cy="3155324"/>
          </a:xfrm>
        </p:spPr>
        <p:txBody>
          <a:bodyPr/>
          <a:lstStyle/>
          <a:p>
            <a:r>
              <a:rPr lang="ar-IQ" dirty="0"/>
              <a:t>يساعد نموذج </a:t>
            </a:r>
            <a:r>
              <a:rPr lang="en-US" dirty="0"/>
              <a:t>IS-LM</a:t>
            </a:r>
            <a:r>
              <a:rPr lang="ar-IQ" dirty="0"/>
              <a:t> صناع السياسة على التنبؤ بما سوف يحصل في </a:t>
            </a:r>
            <a:r>
              <a:rPr lang="ar-IQ" dirty="0" smtClean="0"/>
              <a:t>الناتج </a:t>
            </a:r>
            <a:r>
              <a:rPr lang="ar-IQ" dirty="0"/>
              <a:t>الإجمالي وأسعار الفائدة إذا قرروا </a:t>
            </a:r>
            <a:r>
              <a:rPr lang="ar-IQ" u="sng" dirty="0">
                <a:effectLst>
                  <a:outerShdw blurRad="38100" dist="38100" dir="2700000" algn="tl">
                    <a:srgbClr val="000000">
                      <a:alpha val="43137"/>
                    </a:srgbClr>
                  </a:outerShdw>
                </a:effectLst>
              </a:rPr>
              <a:t>زيادة عرض النقود </a:t>
            </a:r>
            <a:r>
              <a:rPr lang="ar-IQ" dirty="0"/>
              <a:t>أو </a:t>
            </a:r>
            <a:r>
              <a:rPr lang="ar-IQ" u="sng" dirty="0">
                <a:effectLst>
                  <a:outerShdw blurRad="38100" dist="38100" dir="2700000" algn="tl">
                    <a:srgbClr val="000000">
                      <a:alpha val="43137"/>
                    </a:srgbClr>
                  </a:outerShdw>
                </a:effectLst>
              </a:rPr>
              <a:t>زيادة الإنفاق الحكومي </a:t>
            </a:r>
            <a:r>
              <a:rPr lang="ar-IQ" dirty="0"/>
              <a:t>وبهذه الطريقة يساعدنا تحليل </a:t>
            </a:r>
            <a:r>
              <a:rPr lang="en-US" dirty="0"/>
              <a:t>IS-LM</a:t>
            </a:r>
            <a:r>
              <a:rPr lang="ar-IQ" dirty="0"/>
              <a:t> على الإجابة على بعض الأسئلة المهمة حول منفعة وفاعلية السياسة النقدية والمالية في التأثير على النشاط الاقتصادي </a:t>
            </a:r>
            <a:r>
              <a:rPr lang="ar-IQ" dirty="0" smtClean="0"/>
              <a:t>وايهما الأفضل ؟</a:t>
            </a:r>
          </a:p>
          <a:p>
            <a:pPr algn="r"/>
            <a:r>
              <a:rPr lang="ar-IQ" dirty="0" smtClean="0"/>
              <a:t>1-)</a:t>
            </a:r>
            <a:r>
              <a:rPr lang="ar-IQ" dirty="0" smtClean="0">
                <a:solidFill>
                  <a:srgbClr val="FF0000"/>
                </a:solidFill>
              </a:rPr>
              <a:t>متى </a:t>
            </a:r>
            <a:r>
              <a:rPr lang="ar-IQ" dirty="0">
                <a:solidFill>
                  <a:srgbClr val="FF0000"/>
                </a:solidFill>
              </a:rPr>
              <a:t>تكون السياسة النقدية أكثر فاعلية من السياسة المالية في السيطرة على مستوى الإنتاج الإجمالي ومتى تكون فاعليتها اقل؟</a:t>
            </a:r>
            <a:r>
              <a:rPr lang="ar-IQ" dirty="0"/>
              <a:t> </a:t>
            </a:r>
            <a:endParaRPr lang="ar-IQ" dirty="0" smtClean="0"/>
          </a:p>
          <a:p>
            <a:pPr algn="r"/>
            <a:r>
              <a:rPr lang="ar-IQ" dirty="0" smtClean="0"/>
              <a:t>2-)</a:t>
            </a:r>
            <a:r>
              <a:rPr lang="ar-IQ" dirty="0"/>
              <a:t> </a:t>
            </a:r>
            <a:r>
              <a:rPr lang="ar-IQ" dirty="0">
                <a:solidFill>
                  <a:srgbClr val="FF0000"/>
                </a:solidFill>
              </a:rPr>
              <a:t>هل على السلطات النقدية ان تصنع سياسة نقدية من خلال تغيير عرض النقود </a:t>
            </a:r>
            <a:r>
              <a:rPr lang="ar-IQ" dirty="0" smtClean="0">
                <a:solidFill>
                  <a:srgbClr val="FF0000"/>
                </a:solidFill>
              </a:rPr>
              <a:t>أم </a:t>
            </a:r>
            <a:r>
              <a:rPr lang="ar-IQ" dirty="0">
                <a:solidFill>
                  <a:srgbClr val="FF0000"/>
                </a:solidFill>
              </a:rPr>
              <a:t>أسعار الفائدة؟ </a:t>
            </a:r>
            <a:endParaRPr lang="en-US" dirty="0">
              <a:solidFill>
                <a:srgbClr val="FF0000"/>
              </a:solidFill>
            </a:endParaRPr>
          </a:p>
          <a:p>
            <a:pPr algn="r"/>
            <a:endParaRPr lang="ar-IQ" dirty="0"/>
          </a:p>
        </p:txBody>
      </p:sp>
    </p:spTree>
    <p:extLst>
      <p:ext uri="{BB962C8B-B14F-4D97-AF65-F5344CB8AC3E}">
        <p14:creationId xmlns:p14="http://schemas.microsoft.com/office/powerpoint/2010/main" val="3498210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p:cNvPicPr/>
          <p:nvPr/>
        </p:nvPicPr>
        <p:blipFill>
          <a:blip r:embed="rId2">
            <a:extLst>
              <a:ext uri="{28A0092B-C50C-407E-A947-70E740481C1C}">
                <a14:useLocalDpi xmlns:a14="http://schemas.microsoft.com/office/drawing/2010/main" val="0"/>
              </a:ext>
            </a:extLst>
          </a:blip>
          <a:srcRect/>
          <a:stretch>
            <a:fillRect/>
          </a:stretch>
        </p:blipFill>
        <p:spPr bwMode="auto">
          <a:xfrm>
            <a:off x="3457574" y="283336"/>
            <a:ext cx="5647789" cy="6465194"/>
          </a:xfrm>
          <a:prstGeom prst="rect">
            <a:avLst/>
          </a:prstGeom>
          <a:noFill/>
          <a:ln>
            <a:noFill/>
          </a:ln>
        </p:spPr>
      </p:pic>
    </p:spTree>
    <p:extLst>
      <p:ext uri="{BB962C8B-B14F-4D97-AF65-F5344CB8AC3E}">
        <p14:creationId xmlns:p14="http://schemas.microsoft.com/office/powerpoint/2010/main" val="199142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9711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a:t>العوامل التي تسبب </a:t>
            </a:r>
            <a:r>
              <a:rPr lang="ar-IQ" b="1" dirty="0" smtClean="0"/>
              <a:t>انتقال </a:t>
            </a:r>
            <a:r>
              <a:rPr lang="ar-IQ" b="1" dirty="0"/>
              <a:t>منحني </a:t>
            </a:r>
            <a:r>
              <a:rPr lang="en-US" b="1" dirty="0"/>
              <a:t>LM </a:t>
            </a:r>
            <a:r>
              <a:rPr lang="en-US" dirty="0"/>
              <a:t/>
            </a:r>
            <a:br>
              <a:rPr lang="en-US" dirty="0"/>
            </a:br>
            <a:r>
              <a:rPr lang="en-US" b="1" dirty="0"/>
              <a:t>Factors That Cause the LM Curve to Shift</a:t>
            </a:r>
            <a:r>
              <a:rPr lang="en-US" dirty="0"/>
              <a:t/>
            </a:r>
            <a:br>
              <a:rPr lang="en-US" dirty="0"/>
            </a:br>
            <a:endParaRPr lang="ar-IQ" dirty="0"/>
          </a:p>
        </p:txBody>
      </p:sp>
      <p:sp>
        <p:nvSpPr>
          <p:cNvPr id="3" name="عنصر نائب للمحتوى 2"/>
          <p:cNvSpPr>
            <a:spLocks noGrp="1"/>
          </p:cNvSpPr>
          <p:nvPr>
            <p:ph idx="1"/>
          </p:nvPr>
        </p:nvSpPr>
        <p:spPr/>
        <p:txBody>
          <a:bodyPr/>
          <a:lstStyle/>
          <a:p>
            <a:r>
              <a:rPr lang="ar-IQ" dirty="0"/>
              <a:t>يصف منحني </a:t>
            </a:r>
            <a:r>
              <a:rPr lang="en-US" dirty="0"/>
              <a:t>LM</a:t>
            </a:r>
            <a:r>
              <a:rPr lang="ar-IQ" dirty="0"/>
              <a:t> نقاط التوازن في سوق النقود </a:t>
            </a:r>
            <a:r>
              <a:rPr lang="ar-IQ" dirty="0" smtClean="0"/>
              <a:t>(</a:t>
            </a:r>
            <a:r>
              <a:rPr lang="ar-IQ" dirty="0" err="1" smtClean="0"/>
              <a:t>وهويمثل</a:t>
            </a:r>
            <a:r>
              <a:rPr lang="ar-IQ" dirty="0" smtClean="0"/>
              <a:t> توليفة </a:t>
            </a:r>
            <a:r>
              <a:rPr lang="ar-IQ" dirty="0"/>
              <a:t>ما بين الناتج الإجمالي وأسعار الفائدة والتي تتساوى فيها كمية النقود المطلوبة مع كمية النقود المعروضة</a:t>
            </a:r>
            <a:r>
              <a:rPr lang="ar-IQ" dirty="0" smtClean="0"/>
              <a:t>.)</a:t>
            </a:r>
          </a:p>
          <a:p>
            <a:r>
              <a:rPr lang="ar-IQ" dirty="0" smtClean="0"/>
              <a:t>هناك خمسة </a:t>
            </a:r>
            <a:r>
              <a:rPr lang="ar-IQ" dirty="0"/>
              <a:t>عوامل تسبب </a:t>
            </a:r>
            <a:r>
              <a:rPr lang="ar-IQ" dirty="0" smtClean="0"/>
              <a:t>انتقال </a:t>
            </a:r>
            <a:r>
              <a:rPr lang="ar-IQ" dirty="0"/>
              <a:t>منحني </a:t>
            </a:r>
            <a:r>
              <a:rPr lang="en-US" dirty="0"/>
              <a:t>IS</a:t>
            </a:r>
            <a:r>
              <a:rPr lang="ar-IQ" dirty="0"/>
              <a:t> (التغير في إنفاق المستهلك الذاتي وإنفاق الاستثمار المخطط غير المرتبط بأسعار الفائدة والإنفاق الحكومي والضرائب وصافي التصدير غير المرتبط بأسعار الفائدة</a:t>
            </a:r>
            <a:r>
              <a:rPr lang="ar-IQ" dirty="0" smtClean="0"/>
              <a:t>)</a:t>
            </a:r>
          </a:p>
          <a:p>
            <a:r>
              <a:rPr lang="ar-IQ" dirty="0" smtClean="0"/>
              <a:t>في حين هناك عاملين </a:t>
            </a:r>
            <a:r>
              <a:rPr lang="ar-IQ" dirty="0"/>
              <a:t>فقط </a:t>
            </a:r>
            <a:r>
              <a:rPr lang="ar-IQ" dirty="0" smtClean="0"/>
              <a:t>تؤديان الى انتقال منحنى </a:t>
            </a:r>
            <a:r>
              <a:rPr lang="en-US" dirty="0" smtClean="0"/>
              <a:t>LM</a:t>
            </a:r>
            <a:r>
              <a:rPr lang="ar-IQ" dirty="0" smtClean="0"/>
              <a:t> وهما </a:t>
            </a:r>
            <a:r>
              <a:rPr lang="ar-IQ" dirty="0"/>
              <a:t>التغير </a:t>
            </a:r>
            <a:r>
              <a:rPr lang="ar-IQ" dirty="0" smtClean="0"/>
              <a:t>في الطلب </a:t>
            </a:r>
            <a:r>
              <a:rPr lang="ar-IQ" dirty="0"/>
              <a:t>النقود والتغير في عرض </a:t>
            </a:r>
            <a:r>
              <a:rPr lang="ar-IQ" dirty="0" smtClean="0"/>
              <a:t>النقود.</a:t>
            </a:r>
            <a:r>
              <a:rPr lang="ar-IQ" dirty="0"/>
              <a:t> فكيف </a:t>
            </a:r>
            <a:r>
              <a:rPr lang="ar-IQ" dirty="0" err="1" smtClean="0"/>
              <a:t>تؤثرهذه</a:t>
            </a:r>
            <a:r>
              <a:rPr lang="ar-IQ" dirty="0" smtClean="0"/>
              <a:t> </a:t>
            </a:r>
            <a:r>
              <a:rPr lang="ar-IQ" dirty="0"/>
              <a:t>التغيرات في هذين العاملين على منحني </a:t>
            </a:r>
            <a:r>
              <a:rPr lang="en-US" dirty="0"/>
              <a:t>LM</a:t>
            </a:r>
            <a:r>
              <a:rPr lang="ar-IQ" dirty="0"/>
              <a:t>؟ </a:t>
            </a:r>
            <a:endParaRPr lang="ar-IQ" dirty="0" smtClean="0"/>
          </a:p>
          <a:p>
            <a:endParaRPr lang="en-US" dirty="0"/>
          </a:p>
          <a:p>
            <a:endParaRPr lang="ar-IQ" dirty="0"/>
          </a:p>
        </p:txBody>
      </p:sp>
    </p:spTree>
    <p:extLst>
      <p:ext uri="{BB962C8B-B14F-4D97-AF65-F5344CB8AC3E}">
        <p14:creationId xmlns:p14="http://schemas.microsoft.com/office/powerpoint/2010/main" val="2724714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أولا: التغيرات </a:t>
            </a:r>
            <a:r>
              <a:rPr lang="ar-IQ" dirty="0"/>
              <a:t>في عرض النقود</a:t>
            </a:r>
          </a:p>
        </p:txBody>
      </p:sp>
      <p:sp>
        <p:nvSpPr>
          <p:cNvPr id="3" name="عنصر نائب للمحتوى 2"/>
          <p:cNvSpPr>
            <a:spLocks noGrp="1"/>
          </p:cNvSpPr>
          <p:nvPr>
            <p:ph idx="1"/>
          </p:nvPr>
        </p:nvSpPr>
        <p:spPr/>
        <p:txBody>
          <a:bodyPr/>
          <a:lstStyle/>
          <a:p>
            <a:pPr marL="228600" lvl="1">
              <a:spcBef>
                <a:spcPts val="1000"/>
              </a:spcBef>
            </a:pPr>
            <a:r>
              <a:rPr lang="ar-IQ" dirty="0" smtClean="0"/>
              <a:t> </a:t>
            </a:r>
            <a:r>
              <a:rPr lang="ar-IQ" b="1" dirty="0" smtClean="0">
                <a:effectLst>
                  <a:outerShdw blurRad="38100" dist="38100" dir="2700000" algn="tl">
                    <a:srgbClr val="000000">
                      <a:alpha val="43137"/>
                    </a:srgbClr>
                  </a:outerShdw>
                </a:effectLst>
              </a:rPr>
              <a:t>تؤدي </a:t>
            </a:r>
            <a:r>
              <a:rPr lang="ar-IQ" b="1" dirty="0">
                <a:effectLst>
                  <a:outerShdw blurRad="38100" dist="38100" dir="2700000" algn="tl">
                    <a:srgbClr val="000000">
                      <a:alpha val="43137"/>
                    </a:srgbClr>
                  </a:outerShdw>
                </a:effectLst>
              </a:rPr>
              <a:t>زيادة عرض النقود </a:t>
            </a:r>
            <a:r>
              <a:rPr lang="ar-IQ" b="1" dirty="0" smtClean="0">
                <a:effectLst>
                  <a:outerShdw blurRad="38100" dist="38100" dir="2700000" algn="tl">
                    <a:srgbClr val="000000">
                      <a:alpha val="43137"/>
                    </a:srgbClr>
                  </a:outerShdw>
                </a:effectLst>
              </a:rPr>
              <a:t>إلى انتقال منحني </a:t>
            </a:r>
            <a:r>
              <a:rPr lang="en-US" b="1" dirty="0">
                <a:effectLst>
                  <a:outerShdw blurRad="38100" dist="38100" dir="2700000" algn="tl">
                    <a:srgbClr val="000000">
                      <a:alpha val="43137"/>
                    </a:srgbClr>
                  </a:outerShdw>
                </a:effectLst>
              </a:rPr>
              <a:t>LM</a:t>
            </a:r>
            <a:r>
              <a:rPr lang="ar-IQ" b="1" dirty="0">
                <a:effectLst>
                  <a:outerShdw blurRad="38100" dist="38100" dir="2700000" algn="tl">
                    <a:srgbClr val="000000">
                      <a:alpha val="43137"/>
                    </a:srgbClr>
                  </a:outerShdw>
                </a:effectLst>
              </a:rPr>
              <a:t> إلى اليمين</a:t>
            </a:r>
            <a:r>
              <a:rPr lang="ar-IQ" dirty="0"/>
              <a:t> كما يظهر الشكل رقم2 </a:t>
            </a:r>
            <a:r>
              <a:rPr lang="ar-IQ" dirty="0" smtClean="0"/>
              <a:t>.</a:t>
            </a:r>
          </a:p>
          <a:p>
            <a:pPr marL="228600" lvl="1">
              <a:spcBef>
                <a:spcPts val="1000"/>
              </a:spcBef>
            </a:pPr>
            <a:r>
              <a:rPr lang="ar-IQ" dirty="0" smtClean="0"/>
              <a:t>ولتوضيح ذلك  </a:t>
            </a:r>
            <a:r>
              <a:rPr lang="ar-IQ" dirty="0"/>
              <a:t>سوف نفترض بان المنحني كان في البداية عند </a:t>
            </a:r>
            <a:r>
              <a:rPr lang="en-US" dirty="0"/>
              <a:t>LM</a:t>
            </a:r>
            <a:r>
              <a:rPr lang="en-US" baseline="-25000" dirty="0"/>
              <a:t>1</a:t>
            </a:r>
            <a:r>
              <a:rPr lang="ar-IQ" dirty="0"/>
              <a:t> كما يظهر الجزء </a:t>
            </a:r>
            <a:r>
              <a:rPr lang="en-US" dirty="0"/>
              <a:t>(a)</a:t>
            </a:r>
            <a:r>
              <a:rPr lang="ar-IQ" dirty="0"/>
              <a:t> من الشكل وان الاحتياطي الفيدرالي يقوم </a:t>
            </a:r>
            <a:r>
              <a:rPr lang="ar-IQ" dirty="0" smtClean="0"/>
              <a:t>من خلال عمليات السوق المفتوحة بشراء السندات ويزيد </a:t>
            </a:r>
            <a:r>
              <a:rPr lang="ar-IQ" dirty="0"/>
              <a:t>من عرض </a:t>
            </a:r>
            <a:r>
              <a:rPr lang="ar-IQ" dirty="0" smtClean="0"/>
              <a:t>النقود، </a:t>
            </a:r>
            <a:r>
              <a:rPr lang="ar-IQ" dirty="0"/>
              <a:t>فإذا اعتبرنا نقطة </a:t>
            </a:r>
            <a:r>
              <a:rPr lang="en-US" dirty="0"/>
              <a:t>A</a:t>
            </a:r>
            <a:r>
              <a:rPr lang="ar-IQ" dirty="0"/>
              <a:t> على منحني </a:t>
            </a:r>
            <a:r>
              <a:rPr lang="en-US" dirty="0"/>
              <a:t>LM</a:t>
            </a:r>
            <a:r>
              <a:rPr lang="en-US" baseline="-25000" dirty="0"/>
              <a:t>1</a:t>
            </a:r>
            <a:r>
              <a:rPr lang="ar-IQ" dirty="0"/>
              <a:t> الابتدائي يمكن ان نرى </a:t>
            </a:r>
            <a:r>
              <a:rPr lang="ar-IQ" dirty="0">
                <a:solidFill>
                  <a:srgbClr val="FF0000"/>
                </a:solidFill>
              </a:rPr>
              <a:t>ماذا يحدث </a:t>
            </a:r>
            <a:r>
              <a:rPr lang="ar-IQ" u="sng" dirty="0">
                <a:solidFill>
                  <a:srgbClr val="FF0000"/>
                </a:solidFill>
                <a:effectLst>
                  <a:outerShdw blurRad="38100" dist="38100" dir="2700000" algn="tl">
                    <a:srgbClr val="000000">
                      <a:alpha val="43137"/>
                    </a:srgbClr>
                  </a:outerShdw>
                </a:effectLst>
              </a:rPr>
              <a:t>لمستوى التوازن في أسعار الفائدة</a:t>
            </a:r>
            <a:r>
              <a:rPr lang="ar-IQ" dirty="0">
                <a:solidFill>
                  <a:srgbClr val="FF0000"/>
                </a:solidFill>
              </a:rPr>
              <a:t> إذا </a:t>
            </a:r>
            <a:r>
              <a:rPr lang="ar-IQ" dirty="0" smtClean="0">
                <a:solidFill>
                  <a:srgbClr val="FF0000"/>
                </a:solidFill>
              </a:rPr>
              <a:t>اعتبرنا الإنتاج </a:t>
            </a:r>
            <a:r>
              <a:rPr lang="ar-IQ" dirty="0">
                <a:solidFill>
                  <a:srgbClr val="FF0000"/>
                </a:solidFill>
              </a:rPr>
              <a:t>ثابت عند </a:t>
            </a:r>
            <a:r>
              <a:rPr lang="en-US" dirty="0">
                <a:solidFill>
                  <a:srgbClr val="FF0000"/>
                </a:solidFill>
              </a:rPr>
              <a:t>Y</a:t>
            </a:r>
            <a:r>
              <a:rPr lang="en-US" baseline="-25000" dirty="0">
                <a:solidFill>
                  <a:srgbClr val="FF0000"/>
                </a:solidFill>
              </a:rPr>
              <a:t>A</a:t>
            </a:r>
            <a:r>
              <a:rPr lang="ar-IQ" dirty="0" smtClean="0">
                <a:solidFill>
                  <a:srgbClr val="FF0000"/>
                </a:solidFill>
              </a:rPr>
              <a:t>.؟ </a:t>
            </a:r>
            <a:endParaRPr lang="en-US" sz="1800" dirty="0">
              <a:solidFill>
                <a:srgbClr val="FF0000"/>
              </a:solidFill>
            </a:endParaRPr>
          </a:p>
          <a:p>
            <a:r>
              <a:rPr lang="ar-IQ" dirty="0"/>
              <a:t>الجزء </a:t>
            </a:r>
            <a:r>
              <a:rPr lang="en-US" dirty="0"/>
              <a:t>b)</a:t>
            </a:r>
            <a:r>
              <a:rPr lang="ar-IQ" dirty="0"/>
              <a:t>) من الشكل يظهر </a:t>
            </a:r>
            <a:r>
              <a:rPr lang="ar-IQ" dirty="0" smtClean="0"/>
              <a:t>العرض </a:t>
            </a:r>
            <a:r>
              <a:rPr lang="ar-IQ" dirty="0"/>
              <a:t>والطلب على النقود </a:t>
            </a:r>
            <a:r>
              <a:rPr lang="ar-IQ" dirty="0" smtClean="0"/>
              <a:t>ويوضح </a:t>
            </a:r>
            <a:r>
              <a:rPr lang="ar-IQ" dirty="0"/>
              <a:t>أسعار الفائدة عند التوازن وهي ابتدائيا  </a:t>
            </a:r>
            <a:r>
              <a:rPr lang="ar-IQ" dirty="0" smtClean="0"/>
              <a:t> </a:t>
            </a:r>
            <a:r>
              <a:rPr lang="en-US" dirty="0" err="1" smtClean="0"/>
              <a:t>i</a:t>
            </a:r>
            <a:r>
              <a:rPr lang="en-US" baseline="-25000" dirty="0" err="1" smtClean="0"/>
              <a:t>A</a:t>
            </a:r>
            <a:r>
              <a:rPr lang="en-US" dirty="0" smtClean="0"/>
              <a:t> </a:t>
            </a:r>
            <a:r>
              <a:rPr lang="ar-IQ" dirty="0" smtClean="0"/>
              <a:t> وذلك </a:t>
            </a:r>
            <a:r>
              <a:rPr lang="ar-IQ" dirty="0"/>
              <a:t>في تقاطع منحني عرض النقود </a:t>
            </a:r>
            <a:r>
              <a:rPr lang="en-US" i="1" dirty="0"/>
              <a:t>M</a:t>
            </a:r>
            <a:r>
              <a:rPr lang="en-US" i="1" baseline="30000" dirty="0"/>
              <a:t>s</a:t>
            </a:r>
            <a:r>
              <a:rPr lang="en-US" baseline="-25000" dirty="0"/>
              <a:t>1</a:t>
            </a:r>
            <a:r>
              <a:rPr lang="en-US" dirty="0"/>
              <a:t> </a:t>
            </a:r>
            <a:r>
              <a:rPr lang="ar-IQ" dirty="0"/>
              <a:t>ومنحني الطلب على النقود </a:t>
            </a:r>
            <a:r>
              <a:rPr lang="en-US" dirty="0" err="1"/>
              <a:t>M</a:t>
            </a:r>
            <a:r>
              <a:rPr lang="en-US" baseline="30000" dirty="0" err="1"/>
              <a:t>d</a:t>
            </a:r>
            <a:r>
              <a:rPr lang="ar-IQ" dirty="0"/>
              <a:t> . </a:t>
            </a:r>
            <a:r>
              <a:rPr lang="ar-IQ" dirty="0" smtClean="0"/>
              <a:t>فالزيادة </a:t>
            </a:r>
            <a:r>
              <a:rPr lang="ar-IQ" dirty="0"/>
              <a:t>في كمية النقود المعروضة تؤدي إلى انتقال منحني العرض </a:t>
            </a:r>
            <a:r>
              <a:rPr lang="ar-IQ" dirty="0" smtClean="0"/>
              <a:t>إلى اليمين ومع </a:t>
            </a:r>
            <a:r>
              <a:rPr lang="ar-IQ" dirty="0"/>
              <a:t>ثبات الإنتاج عند </a:t>
            </a:r>
            <a:r>
              <a:rPr lang="en-US" dirty="0"/>
              <a:t>Y</a:t>
            </a:r>
            <a:r>
              <a:rPr lang="en-US" baseline="-25000" dirty="0"/>
              <a:t>A</a:t>
            </a:r>
            <a:r>
              <a:rPr lang="ar-IQ" dirty="0"/>
              <a:t> وبهذا أسعار فائدة التوازن تنخفض إلى </a:t>
            </a:r>
            <a:r>
              <a:rPr lang="en-US" dirty="0" err="1"/>
              <a:t>i</a:t>
            </a:r>
            <a:r>
              <a:rPr lang="en-US" baseline="-25000" dirty="0" err="1"/>
              <a:t>A</a:t>
            </a:r>
            <a:r>
              <a:rPr lang="en-US" baseline="-25000" dirty="0"/>
              <a:t>'</a:t>
            </a:r>
            <a:r>
              <a:rPr lang="ar-IQ" dirty="0"/>
              <a:t>.</a:t>
            </a:r>
          </a:p>
        </p:txBody>
      </p:sp>
    </p:spTree>
    <p:extLst>
      <p:ext uri="{BB962C8B-B14F-4D97-AF65-F5344CB8AC3E}">
        <p14:creationId xmlns:p14="http://schemas.microsoft.com/office/powerpoint/2010/main" val="261243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في الجزء </a:t>
            </a:r>
            <a:r>
              <a:rPr lang="en-US" sz="2400" dirty="0" smtClean="0">
                <a:latin typeface="Times New Roman" panose="02020603050405020304" pitchFamily="18" charset="0"/>
                <a:ea typeface="Times New Roman" panose="02020603050405020304" pitchFamily="18" charset="0"/>
                <a:cs typeface="Simplified Arabic" panose="02020603050405020304" pitchFamily="18" charset="-78"/>
              </a:rPr>
              <a:t>a</a:t>
            </a:r>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 من الشكل يظهر هذا الانخفاض في أسعار الفائدة </a:t>
            </a:r>
            <a:r>
              <a:rPr lang="ar-IQ" sz="2400" dirty="0" err="1" smtClean="0">
                <a:latin typeface="Times New Roman" panose="02020603050405020304" pitchFamily="18" charset="0"/>
                <a:ea typeface="Times New Roman" panose="02020603050405020304" pitchFamily="18" charset="0"/>
                <a:cs typeface="Simplified Arabic" panose="02020603050405020304" pitchFamily="18" charset="-78"/>
              </a:rPr>
              <a:t>التوازنية</a:t>
            </a:r>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 من </a:t>
            </a:r>
            <a:r>
              <a:rPr lang="en-US" sz="2400" dirty="0" err="1" smtClean="0">
                <a:latin typeface="Times New Roman" panose="02020603050405020304" pitchFamily="18" charset="0"/>
                <a:ea typeface="Times New Roman" panose="02020603050405020304" pitchFamily="18" charset="0"/>
                <a:cs typeface="Simplified Arabic" panose="02020603050405020304" pitchFamily="18" charset="-78"/>
              </a:rPr>
              <a:t>i</a:t>
            </a:r>
            <a:r>
              <a:rPr lang="en-US" sz="2400" baseline="-25000" dirty="0" err="1" smtClean="0">
                <a:latin typeface="Times New Roman" panose="02020603050405020304" pitchFamily="18" charset="0"/>
                <a:ea typeface="Times New Roman" panose="02020603050405020304" pitchFamily="18" charset="0"/>
                <a:cs typeface="Simplified Arabic" panose="02020603050405020304" pitchFamily="18" charset="-78"/>
              </a:rPr>
              <a:t>A</a:t>
            </a:r>
            <a:r>
              <a:rPr lang="en-US" sz="2400" dirty="0" smtClean="0">
                <a:latin typeface="Simplified Arabic" panose="02020603050405020304" pitchFamily="18" charset="-78"/>
                <a:ea typeface="Times New Roman" panose="02020603050405020304" pitchFamily="18" charset="0"/>
              </a:rPr>
              <a:t> </a:t>
            </a:r>
            <a:r>
              <a:rPr lang="ar-IQ" sz="2400" dirty="0" smtClean="0">
                <a:latin typeface="Simplified Arabic" panose="02020603050405020304" pitchFamily="18" charset="-78"/>
                <a:ea typeface="Times New Roman" panose="02020603050405020304" pitchFamily="18" charset="0"/>
              </a:rPr>
              <a:t> إلى </a:t>
            </a:r>
            <a:r>
              <a:rPr lang="en-US" sz="2400" dirty="0" err="1" smtClean="0">
                <a:latin typeface="Times New Roman" panose="02020603050405020304" pitchFamily="18" charset="0"/>
                <a:ea typeface="Times New Roman" panose="02020603050405020304" pitchFamily="18" charset="0"/>
                <a:cs typeface="Simplified Arabic" panose="02020603050405020304" pitchFamily="18" charset="-78"/>
              </a:rPr>
              <a:t>i</a:t>
            </a:r>
            <a:r>
              <a:rPr lang="en-US" sz="2400" baseline="-25000" dirty="0" err="1" smtClean="0">
                <a:latin typeface="Times New Roman" panose="02020603050405020304" pitchFamily="18" charset="0"/>
                <a:ea typeface="Times New Roman" panose="02020603050405020304" pitchFamily="18" charset="0"/>
                <a:cs typeface="Simplified Arabic" panose="02020603050405020304" pitchFamily="18" charset="-78"/>
              </a:rPr>
              <a:t>A</a:t>
            </a:r>
            <a:r>
              <a:rPr lang="en-US" sz="2400" baseline="-25000" dirty="0" smtClean="0">
                <a:latin typeface="Times New Roman" panose="02020603050405020304" pitchFamily="18" charset="0"/>
                <a:ea typeface="Times New Roman" panose="02020603050405020304" pitchFamily="18" charset="0"/>
                <a:cs typeface="Simplified Arabic" panose="02020603050405020304" pitchFamily="18" charset="-78"/>
              </a:rPr>
              <a:t>'</a:t>
            </a:r>
            <a:r>
              <a:rPr lang="en-US" sz="2400" dirty="0" smtClean="0">
                <a:latin typeface="Simplified Arabic" panose="02020603050405020304" pitchFamily="18" charset="-78"/>
                <a:ea typeface="Times New Roman" panose="02020603050405020304" pitchFamily="18" charset="0"/>
              </a:rPr>
              <a:t> </a:t>
            </a:r>
            <a:r>
              <a:rPr lang="ar-IQ" sz="2400" dirty="0" smtClean="0">
                <a:latin typeface="Simplified Arabic" panose="02020603050405020304" pitchFamily="18" charset="-78"/>
                <a:ea typeface="Times New Roman" panose="02020603050405020304" pitchFamily="18" charset="0"/>
              </a:rPr>
              <a:t> من النقطة </a:t>
            </a:r>
            <a:r>
              <a:rPr lang="en-US" sz="2400" dirty="0" smtClean="0">
                <a:latin typeface="Times New Roman" panose="02020603050405020304" pitchFamily="18" charset="0"/>
                <a:ea typeface="Times New Roman" panose="02020603050405020304" pitchFamily="18" charset="0"/>
                <a:cs typeface="Simplified Arabic" panose="02020603050405020304" pitchFamily="18" charset="-78"/>
              </a:rPr>
              <a:t>A</a:t>
            </a:r>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 إلى النقطة </a:t>
            </a:r>
            <a:r>
              <a:rPr lang="en-US" sz="2400" dirty="0" smtClean="0">
                <a:latin typeface="Times New Roman" panose="02020603050405020304" pitchFamily="18" charset="0"/>
                <a:ea typeface="Times New Roman" panose="02020603050405020304" pitchFamily="18" charset="0"/>
                <a:cs typeface="Simplified Arabic" panose="02020603050405020304" pitchFamily="18" charset="-78"/>
              </a:rPr>
              <a:t>A'</a:t>
            </a:r>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 ويمكن تطبيق نفس التحليل لكل نقطة على منحني </a:t>
            </a:r>
            <a:r>
              <a:rPr lang="en-US" sz="2400" dirty="0" smtClean="0">
                <a:latin typeface="Times New Roman" panose="02020603050405020304" pitchFamily="18" charset="0"/>
                <a:ea typeface="Times New Roman" panose="02020603050405020304" pitchFamily="18" charset="0"/>
                <a:cs typeface="Simplified Arabic" panose="02020603050405020304" pitchFamily="18" charset="-78"/>
              </a:rPr>
              <a:t>LM</a:t>
            </a:r>
            <a:r>
              <a:rPr lang="en-US" sz="2400" baseline="-25000" dirty="0" smtClean="0">
                <a:latin typeface="Times New Roman" panose="02020603050405020304" pitchFamily="18" charset="0"/>
                <a:ea typeface="Times New Roman" panose="02020603050405020304" pitchFamily="18" charset="0"/>
                <a:cs typeface="Simplified Arabic" panose="02020603050405020304" pitchFamily="18" charset="-78"/>
              </a:rPr>
              <a:t>1</a:t>
            </a:r>
            <a:r>
              <a:rPr lang="ar-IQ" sz="2400" dirty="0" smtClean="0">
                <a:latin typeface="Times New Roman" panose="02020603050405020304" pitchFamily="18" charset="0"/>
                <a:ea typeface="Times New Roman" panose="02020603050405020304" pitchFamily="18" charset="0"/>
                <a:cs typeface="Simplified Arabic" panose="02020603050405020304" pitchFamily="18" charset="-78"/>
              </a:rPr>
              <a:t> وهذا يؤدي إلى نتيجة انه في أي مستوى معين من الإنتاج الإجمالي تنخفض أسعار الفائدة عند زيادة عرض النقود .</a:t>
            </a:r>
            <a:endParaRPr lang="ar-IQ" sz="2400" dirty="0"/>
          </a:p>
        </p:txBody>
      </p:sp>
      <p:pic>
        <p:nvPicPr>
          <p:cNvPr id="4" name="عنصر نائب للمحتوى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85504" y="1825625"/>
            <a:ext cx="9420992" cy="4691086"/>
          </a:xfrm>
          <a:prstGeom prst="rect">
            <a:avLst/>
          </a:prstGeom>
          <a:noFill/>
          <a:ln>
            <a:noFill/>
          </a:ln>
        </p:spPr>
      </p:pic>
    </p:spTree>
    <p:extLst>
      <p:ext uri="{BB962C8B-B14F-4D97-AF65-F5344CB8AC3E}">
        <p14:creationId xmlns:p14="http://schemas.microsoft.com/office/powerpoint/2010/main" val="708353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590527"/>
          </a:xfrm>
        </p:spPr>
        <p:txBody>
          <a:bodyPr>
            <a:normAutofit/>
          </a:bodyPr>
          <a:lstStyle/>
          <a:p>
            <a:pPr algn="r"/>
            <a:r>
              <a:rPr lang="ar-IQ" sz="3200" b="1" dirty="0" smtClean="0"/>
              <a:t>ثانيا:</a:t>
            </a:r>
            <a:r>
              <a:rPr lang="ar-IQ" sz="3200" b="1" dirty="0"/>
              <a:t> - التغيرات </a:t>
            </a:r>
            <a:r>
              <a:rPr lang="ar-IQ" sz="3200" b="1" dirty="0" smtClean="0"/>
              <a:t>في </a:t>
            </a:r>
            <a:r>
              <a:rPr lang="ar-IQ" sz="3200" b="1" dirty="0"/>
              <a:t>الطلب على النقود: </a:t>
            </a:r>
          </a:p>
        </p:txBody>
      </p:sp>
      <p:sp>
        <p:nvSpPr>
          <p:cNvPr id="3" name="عنوان فرعي 2"/>
          <p:cNvSpPr>
            <a:spLocks noGrp="1"/>
          </p:cNvSpPr>
          <p:nvPr>
            <p:ph type="subTitle" idx="1"/>
          </p:nvPr>
        </p:nvSpPr>
        <p:spPr>
          <a:xfrm>
            <a:off x="1524000" y="1803042"/>
            <a:ext cx="9144000" cy="3454758"/>
          </a:xfrm>
        </p:spPr>
        <p:txBody>
          <a:bodyPr/>
          <a:lstStyle/>
          <a:p>
            <a:pPr algn="r"/>
            <a:r>
              <a:rPr lang="ar-IQ" dirty="0"/>
              <a:t>تشير نظرية الطلب على الأصول في الفصل الخامس إلى ان زيادة مستقلة في الطلب على النقود (مستقلة </a:t>
            </a:r>
            <a:r>
              <a:rPr lang="ar-IQ" dirty="0" smtClean="0"/>
              <a:t>:ليست </a:t>
            </a:r>
            <a:r>
              <a:rPr lang="ar-IQ" dirty="0"/>
              <a:t>ناتجة عن تغير في مستوى السعر أو الإنتاج الإجمالي أو أسعار الفائدة</a:t>
            </a:r>
            <a:r>
              <a:rPr lang="ar-IQ" dirty="0" smtClean="0"/>
              <a:t>)-فعلى </a:t>
            </a:r>
            <a:r>
              <a:rPr lang="ar-IQ" dirty="0"/>
              <a:t>سبيل المثال زيادة تقلبات عائدات السندات سوف تجعل السندات </a:t>
            </a:r>
            <a:r>
              <a:rPr lang="ar-IQ" dirty="0" err="1" smtClean="0"/>
              <a:t>أكثرخطورة</a:t>
            </a:r>
            <a:r>
              <a:rPr lang="ar-IQ" dirty="0" smtClean="0"/>
              <a:t> نسبة </a:t>
            </a:r>
            <a:r>
              <a:rPr lang="ar-IQ" dirty="0"/>
              <a:t>إلى النقود وهذا سوف يزيد من كمية الطلب على النقود عن أي سعر فائدة أو مستوى سعر أو إنتاج </a:t>
            </a:r>
            <a:r>
              <a:rPr lang="ar-IQ" dirty="0" smtClean="0"/>
              <a:t>إجمالي- </a:t>
            </a:r>
            <a:r>
              <a:rPr lang="ar-IQ" dirty="0"/>
              <a:t>الزيادة المستقلة الناتجة في الطلب على النقود تؤدي إلى </a:t>
            </a:r>
            <a:r>
              <a:rPr lang="ar-IQ" dirty="0" smtClean="0"/>
              <a:t>انتقال </a:t>
            </a:r>
            <a:r>
              <a:rPr lang="ar-IQ" dirty="0"/>
              <a:t>منحني </a:t>
            </a:r>
            <a:r>
              <a:rPr lang="en-US" dirty="0"/>
              <a:t>LM</a:t>
            </a:r>
            <a:r>
              <a:rPr lang="ar-IQ" dirty="0"/>
              <a:t> إلى اليسار كما يظهر الشكل رقم3. </a:t>
            </a:r>
            <a:endParaRPr lang="en-US" dirty="0"/>
          </a:p>
          <a:p>
            <a:pPr algn="r"/>
            <a:endParaRPr lang="ar-IQ" dirty="0"/>
          </a:p>
        </p:txBody>
      </p:sp>
    </p:spTree>
    <p:extLst>
      <p:ext uri="{BB962C8B-B14F-4D97-AF65-F5344CB8AC3E}">
        <p14:creationId xmlns:p14="http://schemas.microsoft.com/office/powerpoint/2010/main" val="3600344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2800" b="1" dirty="0"/>
              <a:t>الشكل رقم3: </a:t>
            </a:r>
            <a:r>
              <a:rPr lang="ar-IQ" sz="2800" b="1" dirty="0" err="1" smtClean="0"/>
              <a:t>اانتقال</a:t>
            </a:r>
            <a:r>
              <a:rPr lang="ar-IQ" sz="2800" b="1" dirty="0" smtClean="0"/>
              <a:t> </a:t>
            </a:r>
            <a:r>
              <a:rPr lang="ar-IQ" sz="2800" b="1" dirty="0"/>
              <a:t>في منحني </a:t>
            </a:r>
            <a:r>
              <a:rPr lang="en-US" sz="2800" b="1" dirty="0"/>
              <a:t>LM</a:t>
            </a:r>
            <a:r>
              <a:rPr lang="ar-IQ" sz="2800" b="1" dirty="0"/>
              <a:t> عند زيادة الطلب على النقود </a:t>
            </a:r>
            <a:r>
              <a:rPr lang="en-US" dirty="0"/>
              <a:t/>
            </a:r>
            <a:br>
              <a:rPr lang="en-US" dirty="0"/>
            </a:br>
            <a:endParaRPr lang="ar-IQ" dirty="0"/>
          </a:p>
        </p:txBody>
      </p:sp>
      <p:pic>
        <p:nvPicPr>
          <p:cNvPr id="4" name="عنصر نائب للمحتوى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32065" y="1825625"/>
            <a:ext cx="8927869" cy="4351338"/>
          </a:xfrm>
          <a:prstGeom prst="rect">
            <a:avLst/>
          </a:prstGeom>
          <a:noFill/>
          <a:ln>
            <a:noFill/>
          </a:ln>
        </p:spPr>
      </p:pic>
    </p:spTree>
    <p:extLst>
      <p:ext uri="{BB962C8B-B14F-4D97-AF65-F5344CB8AC3E}">
        <p14:creationId xmlns:p14="http://schemas.microsoft.com/office/powerpoint/2010/main" val="10254511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92428" y="579549"/>
            <a:ext cx="11024315" cy="2031325"/>
          </a:xfrm>
          <a:prstGeom prst="rect">
            <a:avLst/>
          </a:prstGeom>
        </p:spPr>
        <p:txBody>
          <a:bodyPr wrap="square">
            <a:spAutoFit/>
          </a:bodyPr>
          <a:lstStyle/>
          <a:p>
            <a:r>
              <a:rPr lang="ar-IQ" dirty="0">
                <a:latin typeface="Times New Roman" panose="02020603050405020304" pitchFamily="18" charset="0"/>
                <a:ea typeface="Times New Roman" panose="02020603050405020304" pitchFamily="18" charset="0"/>
                <a:cs typeface="Simplified Arabic" panose="02020603050405020304" pitchFamily="18" charset="-78"/>
              </a:rPr>
              <a:t>لو أخذنا  مثلاً نقطة </a:t>
            </a:r>
            <a:r>
              <a:rPr lang="en-US" dirty="0">
                <a:latin typeface="Times New Roman" panose="02020603050405020304" pitchFamily="18" charset="0"/>
                <a:ea typeface="Times New Roman" panose="02020603050405020304" pitchFamily="18" charset="0"/>
                <a:cs typeface="Simplified Arabic" panose="02020603050405020304" pitchFamily="18" charset="-78"/>
              </a:rPr>
              <a:t>A</a:t>
            </a:r>
            <a:r>
              <a:rPr lang="ar-IQ" dirty="0">
                <a:latin typeface="Times New Roman" panose="02020603050405020304" pitchFamily="18" charset="0"/>
                <a:ea typeface="Times New Roman" panose="02020603050405020304" pitchFamily="18" charset="0"/>
                <a:cs typeface="Simplified Arabic" panose="02020603050405020304" pitchFamily="18" charset="-78"/>
              </a:rPr>
              <a:t> في منحني </a:t>
            </a:r>
            <a:r>
              <a:rPr lang="en-US" dirty="0">
                <a:latin typeface="Times New Roman" panose="02020603050405020304" pitchFamily="18" charset="0"/>
                <a:ea typeface="Times New Roman" panose="02020603050405020304" pitchFamily="18" charset="0"/>
                <a:cs typeface="Simplified Arabic" panose="02020603050405020304" pitchFamily="18" charset="-78"/>
              </a:rPr>
              <a:t>LM1</a:t>
            </a:r>
            <a:r>
              <a:rPr lang="ar-IQ" dirty="0">
                <a:latin typeface="Times New Roman" panose="02020603050405020304" pitchFamily="18" charset="0"/>
                <a:ea typeface="Times New Roman" panose="02020603050405020304" pitchFamily="18" charset="0"/>
                <a:cs typeface="Simplified Arabic" panose="02020603050405020304" pitchFamily="18" charset="-78"/>
              </a:rPr>
              <a:t> الابتدائي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وبفرض  </a:t>
            </a:r>
            <a:r>
              <a:rPr lang="ar-IQ" dirty="0">
                <a:latin typeface="Times New Roman" panose="02020603050405020304" pitchFamily="18" charset="0"/>
                <a:ea typeface="Times New Roman" panose="02020603050405020304" pitchFamily="18" charset="0"/>
                <a:cs typeface="Simplified Arabic" panose="02020603050405020304" pitchFamily="18" charset="-78"/>
              </a:rPr>
              <a:t>حدث ذعر مالي جماهيري أدى إلى إفلاس الكثير من الشركات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 وبما </a:t>
            </a:r>
            <a:r>
              <a:rPr lang="ar-IQ" dirty="0">
                <a:latin typeface="Times New Roman" panose="02020603050405020304" pitchFamily="18" charset="0"/>
                <a:ea typeface="Times New Roman" panose="02020603050405020304" pitchFamily="18" charset="0"/>
                <a:cs typeface="Simplified Arabic" panose="02020603050405020304" pitchFamily="18" charset="-78"/>
              </a:rPr>
              <a:t>ان السندات أصبحت من الأصول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عالية الخطورة، عندها يرغب </a:t>
            </a:r>
            <a:r>
              <a:rPr lang="ar-IQ" dirty="0">
                <a:latin typeface="Times New Roman" panose="02020603050405020304" pitchFamily="18" charset="0"/>
                <a:ea typeface="Times New Roman" panose="02020603050405020304" pitchFamily="18" charset="0"/>
                <a:cs typeface="Simplified Arabic" panose="02020603050405020304" pitchFamily="18" charset="-78"/>
              </a:rPr>
              <a:t>الأشخاص التحول من حيازة السندات إلى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النقود </a:t>
            </a:r>
            <a:r>
              <a:rPr lang="ar-IQ" dirty="0">
                <a:latin typeface="Times New Roman" panose="02020603050405020304" pitchFamily="18" charset="0"/>
                <a:ea typeface="Times New Roman" panose="02020603050405020304" pitchFamily="18" charset="0"/>
                <a:cs typeface="Simplified Arabic" panose="02020603050405020304" pitchFamily="18" charset="-78"/>
              </a:rPr>
              <a:t>وسوف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يرغبون في جمع كمية اكبر من النقود عند اية مستوى من </a:t>
            </a:r>
            <a:r>
              <a:rPr lang="ar-IQ" dirty="0">
                <a:latin typeface="Times New Roman" panose="02020603050405020304" pitchFamily="18" charset="0"/>
                <a:ea typeface="Times New Roman" panose="02020603050405020304" pitchFamily="18" charset="0"/>
                <a:cs typeface="Simplified Arabic" panose="02020603050405020304" pitchFamily="18" charset="-78"/>
              </a:rPr>
              <a:t>أسعار الفائدة ومستويات الإنتاج</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a:t>
            </a:r>
          </a:p>
          <a:p>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تظهر الزيادة الناتجة في الطلب على النقود عند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مستويات الناتج المختلفة</a:t>
            </a:r>
            <a:r>
              <a:rPr lang="en-US" dirty="0" smtClean="0">
                <a:latin typeface="Times New Roman" panose="02020603050405020304" pitchFamily="18" charset="0"/>
                <a:ea typeface="Times New Roman" panose="02020603050405020304" pitchFamily="18" charset="0"/>
                <a:cs typeface="Simplified Arabic" panose="02020603050405020304" pitchFamily="18" charset="-78"/>
              </a:rPr>
              <a:t>Y</a:t>
            </a:r>
            <a:r>
              <a:rPr lang="en-US" baseline="-25000" dirty="0" smtClean="0">
                <a:latin typeface="Times New Roman" panose="02020603050405020304" pitchFamily="18" charset="0"/>
                <a:ea typeface="Times New Roman" panose="02020603050405020304" pitchFamily="18" charset="0"/>
                <a:cs typeface="Simplified Arabic" panose="02020603050405020304" pitchFamily="18" charset="-78"/>
              </a:rPr>
              <a:t>A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 بنقل </a:t>
            </a:r>
            <a:r>
              <a:rPr lang="ar-IQ" dirty="0">
                <a:latin typeface="Times New Roman" panose="02020603050405020304" pitchFamily="18" charset="0"/>
                <a:ea typeface="Times New Roman" panose="02020603050405020304" pitchFamily="18" charset="0"/>
                <a:cs typeface="Simplified Arabic" panose="02020603050405020304" pitchFamily="18" charset="-78"/>
              </a:rPr>
              <a:t>منحني الطلب على النقود من </a:t>
            </a:r>
            <a:r>
              <a:rPr lang="en-US" dirty="0">
                <a:latin typeface="Times New Roman" panose="02020603050405020304" pitchFamily="18" charset="0"/>
                <a:ea typeface="Times New Roman" panose="02020603050405020304" pitchFamily="18" charset="0"/>
                <a:cs typeface="Simplified Arabic" panose="02020603050405020304" pitchFamily="18" charset="-78"/>
              </a:rPr>
              <a:t>M</a:t>
            </a:r>
            <a:r>
              <a:rPr lang="en-US" baseline="30000" dirty="0">
                <a:latin typeface="Times New Roman" panose="02020603050405020304" pitchFamily="18" charset="0"/>
                <a:ea typeface="Times New Roman" panose="02020603050405020304" pitchFamily="18" charset="0"/>
                <a:cs typeface="Simplified Arabic" panose="02020603050405020304" pitchFamily="18" charset="-78"/>
              </a:rPr>
              <a:t>d</a:t>
            </a:r>
            <a:r>
              <a:rPr lang="en-US" baseline="-25000" dirty="0">
                <a:latin typeface="Times New Roman" panose="02020603050405020304" pitchFamily="18" charset="0"/>
                <a:ea typeface="Times New Roman" panose="02020603050405020304" pitchFamily="18" charset="0"/>
                <a:cs typeface="Simplified Arabic" panose="02020603050405020304" pitchFamily="18" charset="-78"/>
              </a:rPr>
              <a:t>1</a:t>
            </a:r>
            <a:r>
              <a:rPr lang="ar-IQ" dirty="0">
                <a:latin typeface="Times New Roman" panose="02020603050405020304" pitchFamily="18" charset="0"/>
                <a:ea typeface="Times New Roman" panose="02020603050405020304" pitchFamily="18" charset="0"/>
                <a:cs typeface="Simplified Arabic" panose="02020603050405020304" pitchFamily="18" charset="-78"/>
              </a:rPr>
              <a:t> إلى </a:t>
            </a:r>
            <a:r>
              <a:rPr lang="en-US" dirty="0">
                <a:latin typeface="Times New Roman" panose="02020603050405020304" pitchFamily="18" charset="0"/>
                <a:ea typeface="Times New Roman" panose="02020603050405020304" pitchFamily="18" charset="0"/>
                <a:cs typeface="Simplified Arabic" panose="02020603050405020304" pitchFamily="18" charset="-78"/>
              </a:rPr>
              <a:t>M</a:t>
            </a:r>
            <a:r>
              <a:rPr lang="en-US" baseline="30000" dirty="0">
                <a:latin typeface="Times New Roman" panose="02020603050405020304" pitchFamily="18" charset="0"/>
                <a:ea typeface="Times New Roman" panose="02020603050405020304" pitchFamily="18" charset="0"/>
                <a:cs typeface="Simplified Arabic" panose="02020603050405020304" pitchFamily="18" charset="-78"/>
              </a:rPr>
              <a:t>d</a:t>
            </a:r>
            <a:r>
              <a:rPr lang="en-US" baseline="-25000" dirty="0">
                <a:latin typeface="Times New Roman" panose="02020603050405020304" pitchFamily="18" charset="0"/>
                <a:ea typeface="Times New Roman" panose="02020603050405020304" pitchFamily="18" charset="0"/>
                <a:cs typeface="Simplified Arabic" panose="02020603050405020304" pitchFamily="18" charset="-78"/>
              </a:rPr>
              <a:t>2</a:t>
            </a:r>
            <a:r>
              <a:rPr lang="ar-IQ" dirty="0">
                <a:latin typeface="Times New Roman" panose="02020603050405020304" pitchFamily="18" charset="0"/>
                <a:ea typeface="Times New Roman" panose="02020603050405020304" pitchFamily="18" charset="0"/>
                <a:cs typeface="Simplified Arabic" panose="02020603050405020304" pitchFamily="18" charset="-78"/>
              </a:rPr>
              <a:t> في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الجزء</a:t>
            </a:r>
            <a:r>
              <a:rPr lang="ar-IQ"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Simplified Arabic" panose="02020603050405020304" pitchFamily="18" charset="-78"/>
              </a:rPr>
              <a:t>b</a:t>
            </a:r>
            <a:r>
              <a:rPr lang="ar-IQ"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IQ" dirty="0" smtClean="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من الشكل(3). </a:t>
            </a:r>
          </a:p>
          <a:p>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عند نقطة التوازن الجديدة في سوق النقود مع ثبات الناتج الكلي  </a:t>
            </a:r>
            <a:r>
              <a:rPr lang="ar-IQ" dirty="0">
                <a:latin typeface="Times New Roman" panose="02020603050405020304" pitchFamily="18" charset="0"/>
                <a:ea typeface="Times New Roman" panose="02020603050405020304" pitchFamily="18" charset="0"/>
                <a:cs typeface="Simplified Arabic" panose="02020603050405020304" pitchFamily="18" charset="-78"/>
              </a:rPr>
              <a:t>عند </a:t>
            </a:r>
            <a:r>
              <a:rPr lang="en-US" dirty="0">
                <a:latin typeface="Times New Roman" panose="02020603050405020304" pitchFamily="18" charset="0"/>
                <a:ea typeface="Times New Roman" panose="02020603050405020304" pitchFamily="18" charset="0"/>
                <a:cs typeface="Simplified Arabic" panose="02020603050405020304" pitchFamily="18" charset="-78"/>
              </a:rPr>
              <a:t>Y</a:t>
            </a:r>
            <a:r>
              <a:rPr lang="en-US" baseline="-25000" dirty="0">
                <a:latin typeface="Times New Roman" panose="02020603050405020304" pitchFamily="18" charset="0"/>
                <a:ea typeface="Times New Roman" panose="02020603050405020304" pitchFamily="18" charset="0"/>
                <a:cs typeface="Simplified Arabic" panose="02020603050405020304" pitchFamily="18" charset="-78"/>
              </a:rPr>
              <a:t>A </a:t>
            </a:r>
            <a:r>
              <a:rPr lang="ar-IQ" dirty="0">
                <a:latin typeface="Times New Roman" panose="02020603050405020304" pitchFamily="18" charset="0"/>
                <a:ea typeface="Times New Roman" panose="02020603050405020304" pitchFamily="18" charset="0"/>
                <a:cs typeface="Simplified Arabic" panose="02020603050405020304" pitchFamily="18" charset="-78"/>
              </a:rPr>
              <a:t> فان أسعار فائدة </a:t>
            </a:r>
            <a:r>
              <a:rPr lang="ar-IQ" dirty="0" err="1" smtClean="0">
                <a:latin typeface="Times New Roman" panose="02020603050405020304" pitchFamily="18" charset="0"/>
                <a:ea typeface="Times New Roman" panose="02020603050405020304" pitchFamily="18" charset="0"/>
                <a:cs typeface="Simplified Arabic" panose="02020603050405020304" pitchFamily="18" charset="-78"/>
              </a:rPr>
              <a:t>التوازنية</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  </a:t>
            </a:r>
            <a:r>
              <a:rPr lang="ar-IQ" dirty="0">
                <a:latin typeface="Times New Roman" panose="02020603050405020304" pitchFamily="18" charset="0"/>
                <a:ea typeface="Times New Roman" panose="02020603050405020304" pitchFamily="18" charset="0"/>
                <a:cs typeface="Simplified Arabic" panose="02020603050405020304" pitchFamily="18" charset="-78"/>
              </a:rPr>
              <a:t>سوف تزداد إلى </a:t>
            </a:r>
            <a:r>
              <a:rPr lang="en-US" dirty="0">
                <a:latin typeface="Times New Roman" panose="02020603050405020304" pitchFamily="18" charset="0"/>
                <a:ea typeface="Times New Roman" panose="02020603050405020304" pitchFamily="18" charset="0"/>
                <a:cs typeface="Simplified Arabic" panose="02020603050405020304" pitchFamily="18" charset="-78"/>
              </a:rPr>
              <a:t>I</a:t>
            </a:r>
            <a:r>
              <a:rPr lang="en-US" baseline="-25000" dirty="0">
                <a:latin typeface="Times New Roman" panose="02020603050405020304" pitchFamily="18" charset="0"/>
                <a:ea typeface="Times New Roman" panose="02020603050405020304" pitchFamily="18" charset="0"/>
                <a:cs typeface="Simplified Arabic" panose="02020603050405020304" pitchFamily="18" charset="-78"/>
              </a:rPr>
              <a:t>A</a:t>
            </a:r>
            <a:r>
              <a:rPr lang="en-US" dirty="0">
                <a:latin typeface="Times New Roman" panose="02020603050405020304" pitchFamily="18" charset="0"/>
                <a:ea typeface="Times New Roman" panose="02020603050405020304" pitchFamily="18" charset="0"/>
                <a:cs typeface="Simplified Arabic" panose="02020603050405020304" pitchFamily="18" charset="-78"/>
              </a:rPr>
              <a:t>'</a:t>
            </a:r>
            <a:r>
              <a:rPr lang="ar-IQ" dirty="0">
                <a:latin typeface="Times New Roman" panose="02020603050405020304" pitchFamily="18" charset="0"/>
                <a:ea typeface="Times New Roman" panose="02020603050405020304" pitchFamily="18" charset="0"/>
                <a:cs typeface="Simplified Arabic" panose="02020603050405020304" pitchFamily="18" charset="-78"/>
              </a:rPr>
              <a:t>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وان نقطة </a:t>
            </a:r>
            <a:r>
              <a:rPr lang="ar-IQ" dirty="0">
                <a:latin typeface="Times New Roman" panose="02020603050405020304" pitchFamily="18" charset="0"/>
                <a:ea typeface="Times New Roman" panose="02020603050405020304" pitchFamily="18" charset="0"/>
                <a:cs typeface="Simplified Arabic" panose="02020603050405020304" pitchFamily="18" charset="-78"/>
              </a:rPr>
              <a:t>التوازن تتحرك من </a:t>
            </a:r>
            <a:r>
              <a:rPr lang="en-US" dirty="0">
                <a:latin typeface="Times New Roman" panose="02020603050405020304" pitchFamily="18" charset="0"/>
                <a:ea typeface="Times New Roman" panose="02020603050405020304" pitchFamily="18" charset="0"/>
                <a:cs typeface="Simplified Arabic" panose="02020603050405020304" pitchFamily="18" charset="-78"/>
              </a:rPr>
              <a:t>A</a:t>
            </a:r>
            <a:r>
              <a:rPr lang="ar-IQ" dirty="0">
                <a:latin typeface="Times New Roman" panose="02020603050405020304" pitchFamily="18" charset="0"/>
                <a:ea typeface="Times New Roman" panose="02020603050405020304" pitchFamily="18" charset="0"/>
                <a:cs typeface="Simplified Arabic" panose="02020603050405020304" pitchFamily="18" charset="-78"/>
              </a:rPr>
              <a:t> إلى </a:t>
            </a:r>
            <a:r>
              <a:rPr lang="en-US" dirty="0" smtClean="0">
                <a:latin typeface="Times New Roman" panose="02020603050405020304" pitchFamily="18" charset="0"/>
                <a:ea typeface="Times New Roman" panose="02020603050405020304" pitchFamily="18" charset="0"/>
                <a:cs typeface="Simplified Arabic" panose="02020603050405020304" pitchFamily="18" charset="-78"/>
              </a:rPr>
              <a:t>A‘</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 وكما موضح في الشكل السابق (3). </a:t>
            </a:r>
            <a:endParaRPr lang="ar-IQ" dirty="0"/>
          </a:p>
        </p:txBody>
      </p:sp>
    </p:spTree>
    <p:extLst>
      <p:ext uri="{BB962C8B-B14F-4D97-AF65-F5344CB8AC3E}">
        <p14:creationId xmlns:p14="http://schemas.microsoft.com/office/powerpoint/2010/main" val="683628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الاستجابة إلى التغير في السياسة النقدية </a:t>
            </a:r>
            <a:r>
              <a:rPr lang="en-US" b="1" dirty="0"/>
              <a:t>Response to a  Change in Monetary Policy</a:t>
            </a:r>
            <a:endParaRPr lang="ar-IQ" dirty="0"/>
          </a:p>
        </p:txBody>
      </p:sp>
      <p:pic>
        <p:nvPicPr>
          <p:cNvPr id="4" name="عنصر نائب للمحتوى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51538" y="1909422"/>
            <a:ext cx="5769735" cy="3860313"/>
          </a:xfrm>
          <a:prstGeom prst="rect">
            <a:avLst/>
          </a:prstGeom>
          <a:noFill/>
          <a:ln>
            <a:noFill/>
          </a:ln>
        </p:spPr>
      </p:pic>
    </p:spTree>
    <p:extLst>
      <p:ext uri="{BB962C8B-B14F-4D97-AF65-F5344CB8AC3E}">
        <p14:creationId xmlns:p14="http://schemas.microsoft.com/office/powerpoint/2010/main" val="518956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85611" y="528034"/>
            <a:ext cx="10998557" cy="5118324"/>
          </a:xfrm>
          <a:prstGeom prst="rect">
            <a:avLst/>
          </a:prstGeom>
        </p:spPr>
        <p:txBody>
          <a:bodyPr wrap="square">
            <a:spAutoFit/>
          </a:bodyPr>
          <a:lstStyle/>
          <a:p>
            <a:pPr algn="justLow">
              <a:lnSpc>
                <a:spcPct val="115000"/>
              </a:lnSpc>
            </a:pPr>
            <a:r>
              <a:rPr lang="ar-IQ" dirty="0">
                <a:latin typeface="Times New Roman" panose="02020603050405020304" pitchFamily="18" charset="0"/>
                <a:ea typeface="Times New Roman" panose="02020603050405020304" pitchFamily="18" charset="0"/>
                <a:cs typeface="Simplified Arabic" panose="02020603050405020304" pitchFamily="18" charset="-78"/>
              </a:rPr>
              <a:t>يوضح الشكل رقم4 استجابة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الناتج </a:t>
            </a:r>
            <a:r>
              <a:rPr lang="ar-IQ" dirty="0">
                <a:latin typeface="Times New Roman" panose="02020603050405020304" pitchFamily="18" charset="0"/>
                <a:ea typeface="Times New Roman" panose="02020603050405020304" pitchFamily="18" charset="0"/>
                <a:cs typeface="Simplified Arabic" panose="02020603050405020304" pitchFamily="18" charset="-78"/>
              </a:rPr>
              <a:t>وأسعار الفائدة إلى زيادة المعروض من النقود. في بداية الأمر يكون الاقتصاد في حالة توازن في سوق السلع وأسواق النقود عند النقطة</a:t>
            </a:r>
            <a:r>
              <a:rPr lang="en-US" dirty="0">
                <a:latin typeface="Times New Roman" panose="02020603050405020304" pitchFamily="18" charset="0"/>
                <a:ea typeface="Times New Roman" panose="02020603050405020304" pitchFamily="18" charset="0"/>
                <a:cs typeface="Simplified Arabic" panose="02020603050405020304" pitchFamily="18" charset="-78"/>
              </a:rPr>
              <a:t>1</a:t>
            </a:r>
            <a:r>
              <a:rPr lang="ar-IQ" dirty="0">
                <a:latin typeface="Times New Roman" panose="02020603050405020304" pitchFamily="18" charset="0"/>
                <a:ea typeface="Times New Roman" panose="02020603050405020304" pitchFamily="18" charset="0"/>
                <a:cs typeface="Simplified Arabic" panose="02020603050405020304" pitchFamily="18" charset="-78"/>
              </a:rPr>
              <a:t> وهو تقاطع </a:t>
            </a:r>
            <a:r>
              <a:rPr lang="en-US" dirty="0">
                <a:latin typeface="Times New Roman" panose="02020603050405020304" pitchFamily="18" charset="0"/>
                <a:ea typeface="Times New Roman" panose="02020603050405020304" pitchFamily="18" charset="0"/>
                <a:cs typeface="Simplified Arabic" panose="02020603050405020304" pitchFamily="18" charset="-78"/>
              </a:rPr>
              <a:t>IS</a:t>
            </a:r>
            <a:r>
              <a:rPr lang="en-US" baseline="-25000" dirty="0">
                <a:latin typeface="Times New Roman" panose="02020603050405020304" pitchFamily="18" charset="0"/>
                <a:ea typeface="Times New Roman" panose="02020603050405020304" pitchFamily="18" charset="0"/>
                <a:cs typeface="Simplified Arabic" panose="02020603050405020304" pitchFamily="18" charset="-78"/>
              </a:rPr>
              <a:t>1</a:t>
            </a:r>
            <a:r>
              <a:rPr lang="ar-IQ" dirty="0">
                <a:latin typeface="Times New Roman" panose="02020603050405020304" pitchFamily="18" charset="0"/>
                <a:ea typeface="Times New Roman" panose="02020603050405020304" pitchFamily="18" charset="0"/>
                <a:cs typeface="Simplified Arabic" panose="02020603050405020304" pitchFamily="18" charset="-78"/>
              </a:rPr>
              <a:t> و</a:t>
            </a:r>
            <a:r>
              <a:rPr lang="en-US" dirty="0">
                <a:latin typeface="Times New Roman" panose="02020603050405020304" pitchFamily="18" charset="0"/>
                <a:ea typeface="Times New Roman" panose="02020603050405020304" pitchFamily="18" charset="0"/>
                <a:cs typeface="Simplified Arabic" panose="02020603050405020304" pitchFamily="18" charset="-78"/>
              </a:rPr>
              <a:t>LM</a:t>
            </a:r>
            <a:r>
              <a:rPr lang="en-US" baseline="-25000" dirty="0">
                <a:latin typeface="Times New Roman" panose="02020603050405020304" pitchFamily="18" charset="0"/>
                <a:ea typeface="Times New Roman" panose="02020603050405020304" pitchFamily="18" charset="0"/>
                <a:cs typeface="Simplified Arabic" panose="02020603050405020304" pitchFamily="18" charset="-78"/>
              </a:rPr>
              <a:t>1</a:t>
            </a:r>
            <a:r>
              <a:rPr lang="ar-IQ" dirty="0">
                <a:latin typeface="Times New Roman" panose="02020603050405020304" pitchFamily="18" charset="0"/>
                <a:ea typeface="Times New Roman" panose="02020603050405020304" pitchFamily="18" charset="0"/>
                <a:cs typeface="Simplified Arabic" panose="02020603050405020304" pitchFamily="18" charset="-78"/>
              </a:rPr>
              <a:t>، سوف نفترض بان المستوى الناتج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الإجمالي </a:t>
            </a:r>
            <a:r>
              <a:rPr lang="ar-IQ" dirty="0">
                <a:latin typeface="Times New Roman" panose="02020603050405020304" pitchFamily="18" charset="0"/>
                <a:ea typeface="Times New Roman" panose="02020603050405020304" pitchFamily="18" charset="0"/>
                <a:cs typeface="Simplified Arabic" panose="02020603050405020304" pitchFamily="18" charset="-78"/>
              </a:rPr>
              <a:t>هو </a:t>
            </a:r>
            <a:r>
              <a:rPr lang="en-US" dirty="0">
                <a:latin typeface="Times New Roman" panose="02020603050405020304" pitchFamily="18" charset="0"/>
                <a:ea typeface="Times New Roman" panose="02020603050405020304" pitchFamily="18" charset="0"/>
                <a:cs typeface="Simplified Arabic" panose="02020603050405020304" pitchFamily="18" charset="-78"/>
              </a:rPr>
              <a:t>Y</a:t>
            </a:r>
            <a:r>
              <a:rPr lang="en-US" baseline="-25000" dirty="0">
                <a:latin typeface="Times New Roman" panose="02020603050405020304" pitchFamily="18" charset="0"/>
                <a:ea typeface="Times New Roman" panose="02020603050405020304" pitchFamily="18" charset="0"/>
                <a:cs typeface="Simplified Arabic" panose="02020603050405020304" pitchFamily="18" charset="-78"/>
              </a:rPr>
              <a:t>1</a:t>
            </a:r>
            <a:r>
              <a:rPr lang="ar-IQ" dirty="0">
                <a:latin typeface="Times New Roman" panose="02020603050405020304" pitchFamily="18" charset="0"/>
                <a:ea typeface="Times New Roman" panose="02020603050405020304" pitchFamily="18" charset="0"/>
                <a:cs typeface="Simplified Arabic" panose="02020603050405020304" pitchFamily="18" charset="-78"/>
              </a:rPr>
              <a:t> والاقتصاد يعاني من بطالة بمعدل </a:t>
            </a:r>
            <a:r>
              <a:rPr lang="en-US" dirty="0">
                <a:latin typeface="Times New Roman" panose="02020603050405020304" pitchFamily="18" charset="0"/>
                <a:ea typeface="Times New Roman" panose="02020603050405020304" pitchFamily="18" charset="0"/>
                <a:cs typeface="Simplified Arabic" panose="02020603050405020304" pitchFamily="18" charset="-78"/>
              </a:rPr>
              <a:t>10</a:t>
            </a:r>
            <a:r>
              <a:rPr lang="ar-IQ" dirty="0">
                <a:latin typeface="Times New Roman" panose="02020603050405020304" pitchFamily="18" charset="0"/>
                <a:ea typeface="Times New Roman" panose="02020603050405020304" pitchFamily="18" charset="0"/>
                <a:cs typeface="Simplified Arabic" panose="02020603050405020304" pitchFamily="18" charset="-78"/>
              </a:rPr>
              <a:t>% ويقرر الاحتياطي الفيدرالي ان يحاول زيادة </a:t>
            </a:r>
            <a:r>
              <a:rPr lang="ar-IQ" dirty="0" smtClean="0">
                <a:latin typeface="Times New Roman" panose="02020603050405020304" pitchFamily="18" charset="0"/>
                <a:ea typeface="Times New Roman" panose="02020603050405020304" pitchFamily="18" charset="0"/>
                <a:cs typeface="Simplified Arabic" panose="02020603050405020304" pitchFamily="18" charset="-78"/>
              </a:rPr>
              <a:t>الناتج </a:t>
            </a:r>
            <a:r>
              <a:rPr lang="ar-IQ" dirty="0">
                <a:latin typeface="Times New Roman" panose="02020603050405020304" pitchFamily="18" charset="0"/>
                <a:ea typeface="Times New Roman" panose="02020603050405020304" pitchFamily="18" charset="0"/>
                <a:cs typeface="Simplified Arabic" panose="02020603050405020304" pitchFamily="18" charset="-78"/>
              </a:rPr>
              <a:t>وتقليل البطالة من خلال زيادة المعروض من النقود </a:t>
            </a:r>
            <a:r>
              <a:rPr lang="ar-IQ"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Simplified Arabic" panose="02020603050405020304" pitchFamily="18" charset="-78"/>
              </a:rPr>
              <a:t>فهل يكون للتغير في السياسة الفيدرالية النقدية التأثير المقصود؟  </a:t>
            </a:r>
            <a:endParaRPr lang="ar-IQ"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115000"/>
              </a:lnSpc>
            </a:pPr>
            <a:r>
              <a:rPr lang="ar-IQ" dirty="0"/>
              <a:t>ان زيادة عرض النقود الناتجة عن </a:t>
            </a:r>
            <a:r>
              <a:rPr lang="ar-IQ" dirty="0" smtClean="0"/>
              <a:t>انتقال </a:t>
            </a:r>
            <a:r>
              <a:rPr lang="ar-IQ" dirty="0"/>
              <a:t>منحني </a:t>
            </a:r>
            <a:r>
              <a:rPr lang="en-US" dirty="0"/>
              <a:t>LM</a:t>
            </a:r>
            <a:r>
              <a:rPr lang="ar-IQ" dirty="0"/>
              <a:t> إلى اليمين إلى </a:t>
            </a:r>
            <a:r>
              <a:rPr lang="en-US" dirty="0"/>
              <a:t>LM</a:t>
            </a:r>
            <a:r>
              <a:rPr lang="en-US" baseline="-25000" dirty="0"/>
              <a:t>2</a:t>
            </a:r>
            <a:r>
              <a:rPr lang="en-US" dirty="0"/>
              <a:t> </a:t>
            </a:r>
            <a:r>
              <a:rPr lang="ar-IQ" dirty="0" smtClean="0"/>
              <a:t> وتتحرك </a:t>
            </a:r>
            <a:r>
              <a:rPr lang="ar-IQ" dirty="0"/>
              <a:t>نقطة التوازن لسوق السلع وسوق النقود إلى النقطة </a:t>
            </a:r>
            <a:r>
              <a:rPr lang="en-US" dirty="0"/>
              <a:t>2</a:t>
            </a:r>
            <a:r>
              <a:rPr lang="ar-IQ" dirty="0"/>
              <a:t> (تقاطع </a:t>
            </a:r>
            <a:r>
              <a:rPr lang="en-US" dirty="0"/>
              <a:t>IS</a:t>
            </a:r>
            <a:r>
              <a:rPr lang="en-US" baseline="-25000" dirty="0"/>
              <a:t>1</a:t>
            </a:r>
            <a:r>
              <a:rPr lang="ar-IQ" dirty="0"/>
              <a:t> و </a:t>
            </a:r>
            <a:r>
              <a:rPr lang="en-US" dirty="0"/>
              <a:t>LM</a:t>
            </a:r>
            <a:r>
              <a:rPr lang="en-US" baseline="-25000" dirty="0"/>
              <a:t>2</a:t>
            </a:r>
            <a:r>
              <a:rPr lang="ar-IQ" dirty="0"/>
              <a:t>). نتيجة الزيادة </a:t>
            </a:r>
            <a:r>
              <a:rPr lang="ar-IQ" dirty="0" smtClean="0"/>
              <a:t>في المعروض </a:t>
            </a:r>
            <a:r>
              <a:rPr lang="ar-IQ" dirty="0" smtClean="0"/>
              <a:t>النقدي تؤدي الى </a:t>
            </a:r>
            <a:r>
              <a:rPr lang="ar-IQ" dirty="0"/>
              <a:t>انخفاض أسعار الفائدة إلى </a:t>
            </a:r>
            <a:r>
              <a:rPr lang="en-US" dirty="0"/>
              <a:t>i</a:t>
            </a:r>
            <a:r>
              <a:rPr lang="en-US" baseline="-25000" dirty="0"/>
              <a:t>2</a:t>
            </a:r>
            <a:r>
              <a:rPr lang="ar-IQ" dirty="0"/>
              <a:t> كما وجدنا في الشكل رقم2 وزيادة الإنتاج الإجمالي إلى </a:t>
            </a:r>
            <a:r>
              <a:rPr lang="en-US" dirty="0"/>
              <a:t>Y</a:t>
            </a:r>
            <a:r>
              <a:rPr lang="en-US" baseline="-25000" dirty="0"/>
              <a:t>2</a:t>
            </a:r>
            <a:r>
              <a:rPr lang="ar-IQ" dirty="0"/>
              <a:t> </a:t>
            </a:r>
            <a:r>
              <a:rPr lang="ar-IQ" dirty="0" smtClean="0"/>
              <a:t>، أي ان </a:t>
            </a:r>
            <a:r>
              <a:rPr lang="ar-IQ" dirty="0"/>
              <a:t>السياسة </a:t>
            </a:r>
            <a:r>
              <a:rPr lang="ar-IQ" dirty="0" smtClean="0"/>
              <a:t>النقدية  أدت الى  </a:t>
            </a:r>
            <a:r>
              <a:rPr lang="ar-IQ" dirty="0"/>
              <a:t>تحسين </a:t>
            </a:r>
            <a:r>
              <a:rPr lang="ar-IQ" dirty="0" smtClean="0"/>
              <a:t>حالة </a:t>
            </a:r>
            <a:r>
              <a:rPr lang="ar-IQ" dirty="0"/>
              <a:t>الاقتصاد. </a:t>
            </a:r>
            <a:endParaRPr lang="ar-IQ" dirty="0" smtClean="0"/>
          </a:p>
          <a:p>
            <a:pPr algn="justLow">
              <a:lnSpc>
                <a:spcPct val="115000"/>
              </a:lnSpc>
            </a:pPr>
            <a:r>
              <a:rPr lang="ar-IQ" dirty="0" smtClean="0"/>
              <a:t>وبصورة أوضح </a:t>
            </a:r>
            <a:r>
              <a:rPr lang="ar-IQ" dirty="0" smtClean="0">
                <a:solidFill>
                  <a:srgbClr val="FF0000"/>
                </a:solidFill>
                <a:effectLst>
                  <a:outerShdw blurRad="38100" dist="38100" dir="2700000" algn="tl">
                    <a:srgbClr val="000000">
                      <a:alpha val="43137"/>
                    </a:srgbClr>
                  </a:outerShdw>
                </a:effectLst>
              </a:rPr>
              <a:t>لماذا </a:t>
            </a:r>
            <a:r>
              <a:rPr lang="ar-IQ" dirty="0">
                <a:solidFill>
                  <a:srgbClr val="FF0000"/>
                </a:solidFill>
                <a:effectLst>
                  <a:outerShdw blurRad="38100" dist="38100" dir="2700000" algn="tl">
                    <a:srgbClr val="000000">
                      <a:alpha val="43137"/>
                    </a:srgbClr>
                  </a:outerShdw>
                </a:effectLst>
              </a:rPr>
              <a:t>يزداد الإنتاج الإجمالي وتنخفض أسعار </a:t>
            </a:r>
            <a:r>
              <a:rPr lang="ar-IQ" dirty="0" smtClean="0">
                <a:solidFill>
                  <a:srgbClr val="FF0000"/>
                </a:solidFill>
                <a:effectLst>
                  <a:outerShdw blurRad="38100" dist="38100" dir="2700000" algn="tl">
                    <a:srgbClr val="000000">
                      <a:alpha val="43137"/>
                    </a:srgbClr>
                  </a:outerShdw>
                </a:effectLst>
              </a:rPr>
              <a:t>الفائدة </a:t>
            </a:r>
            <a:r>
              <a:rPr lang="ar-IQ" dirty="0" smtClean="0"/>
              <a:t>؟ </a:t>
            </a:r>
          </a:p>
          <a:p>
            <a:pPr algn="justLow">
              <a:lnSpc>
                <a:spcPct val="115000"/>
              </a:lnSpc>
            </a:pPr>
            <a:r>
              <a:rPr lang="ar-IQ" dirty="0"/>
              <a:t>عندما يكون الاقتصاد عند النقطة</a:t>
            </a:r>
            <a:r>
              <a:rPr lang="en-US" dirty="0"/>
              <a:t>1</a:t>
            </a:r>
            <a:r>
              <a:rPr lang="ar-IQ" dirty="0"/>
              <a:t> </a:t>
            </a:r>
            <a:r>
              <a:rPr lang="ar-IQ" dirty="0">
                <a:effectLst>
                  <a:outerShdw blurRad="38100" dist="38100" dir="2700000" algn="tl">
                    <a:srgbClr val="000000">
                      <a:alpha val="43137"/>
                    </a:srgbClr>
                  </a:outerShdw>
                </a:effectLst>
              </a:rPr>
              <a:t>فان زيادة العرض النقدي </a:t>
            </a:r>
            <a:r>
              <a:rPr lang="ar-IQ" dirty="0" smtClean="0">
                <a:effectLst>
                  <a:outerShdw blurRad="38100" dist="38100" dir="2700000" algn="tl">
                    <a:srgbClr val="000000">
                      <a:alpha val="43137"/>
                    </a:srgbClr>
                  </a:outerShdw>
                </a:effectLst>
              </a:rPr>
              <a:t>(إلى </a:t>
            </a:r>
            <a:r>
              <a:rPr lang="ar-IQ" dirty="0">
                <a:effectLst>
                  <a:outerShdw blurRad="38100" dist="38100" dir="2700000" algn="tl">
                    <a:srgbClr val="000000">
                      <a:alpha val="43137"/>
                    </a:srgbClr>
                  </a:outerShdw>
                </a:effectLst>
              </a:rPr>
              <a:t>اليمين في منحني </a:t>
            </a:r>
            <a:r>
              <a:rPr lang="en-US" dirty="0">
                <a:effectLst>
                  <a:outerShdw blurRad="38100" dist="38100" dir="2700000" algn="tl">
                    <a:srgbClr val="000000">
                      <a:alpha val="43137"/>
                    </a:srgbClr>
                  </a:outerShdw>
                </a:effectLst>
              </a:rPr>
              <a:t>LM</a:t>
            </a:r>
            <a:r>
              <a:rPr lang="ar-IQ" dirty="0">
                <a:effectLst>
                  <a:outerShdw blurRad="38100" dist="38100" dir="2700000" algn="tl">
                    <a:srgbClr val="000000">
                      <a:alpha val="43137"/>
                    </a:srgbClr>
                  </a:outerShdw>
                </a:effectLst>
              </a:rPr>
              <a:t>) </a:t>
            </a:r>
            <a:r>
              <a:rPr lang="ar-IQ" dirty="0" smtClean="0">
                <a:effectLst>
                  <a:outerShdw blurRad="38100" dist="38100" dir="2700000" algn="tl">
                    <a:srgbClr val="000000">
                      <a:alpha val="43137"/>
                    </a:srgbClr>
                  </a:outerShdw>
                </a:effectLst>
              </a:rPr>
              <a:t>يؤدي الى </a:t>
            </a:r>
            <a:r>
              <a:rPr lang="ar-IQ" dirty="0">
                <a:effectLst>
                  <a:outerShdw blurRad="38100" dist="38100" dir="2700000" algn="tl">
                    <a:srgbClr val="000000">
                      <a:alpha val="43137"/>
                    </a:srgbClr>
                  </a:outerShdw>
                </a:effectLst>
              </a:rPr>
              <a:t>زيادة </a:t>
            </a:r>
            <a:r>
              <a:rPr lang="ar-IQ" dirty="0" smtClean="0">
                <a:effectLst>
                  <a:outerShdw blurRad="38100" dist="38100" dir="2700000" algn="tl">
                    <a:srgbClr val="000000">
                      <a:alpha val="43137"/>
                    </a:srgbClr>
                  </a:outerShdw>
                </a:effectLst>
              </a:rPr>
              <a:t>المعروض من النقود وينتج عنه </a:t>
            </a:r>
            <a:r>
              <a:rPr lang="ar-IQ" dirty="0">
                <a:effectLst>
                  <a:outerShdw blurRad="38100" dist="38100" dir="2700000" algn="tl">
                    <a:srgbClr val="000000">
                      <a:alpha val="43137"/>
                    </a:srgbClr>
                  </a:outerShdw>
                </a:effectLst>
              </a:rPr>
              <a:t>انخفاض في أسعار الفائدة، هذا الانخفاض يسبب زيادة إنفاق استثمار وصافي </a:t>
            </a:r>
            <a:r>
              <a:rPr lang="ar-IQ" dirty="0" smtClean="0">
                <a:effectLst>
                  <a:outerShdw blurRad="38100" dist="38100" dir="2700000" algn="tl">
                    <a:srgbClr val="000000">
                      <a:alpha val="43137"/>
                    </a:srgbClr>
                  </a:outerShdw>
                </a:effectLst>
              </a:rPr>
              <a:t>التصدير </a:t>
            </a:r>
            <a:r>
              <a:rPr lang="ar-IQ" dirty="0">
                <a:effectLst>
                  <a:outerShdw blurRad="38100" dist="38100" dir="2700000" algn="tl">
                    <a:srgbClr val="000000">
                      <a:alpha val="43137"/>
                    </a:srgbClr>
                  </a:outerShdw>
                </a:effectLst>
              </a:rPr>
              <a:t>والذي يزيد بدوه الطلب الإجمالي ويسبب زيادة في </a:t>
            </a:r>
            <a:r>
              <a:rPr lang="ar-IQ" dirty="0" smtClean="0">
                <a:effectLst>
                  <a:outerShdw blurRad="38100" dist="38100" dir="2700000" algn="tl">
                    <a:srgbClr val="000000">
                      <a:alpha val="43137"/>
                    </a:srgbClr>
                  </a:outerShdw>
                </a:effectLst>
              </a:rPr>
              <a:t>الناتج </a:t>
            </a:r>
            <a:r>
              <a:rPr lang="ar-IQ" dirty="0">
                <a:effectLst>
                  <a:outerShdw blurRad="38100" dist="38100" dir="2700000" algn="tl">
                    <a:srgbClr val="000000">
                      <a:alpha val="43137"/>
                    </a:srgbClr>
                  </a:outerShdw>
                </a:effectLst>
              </a:rPr>
              <a:t>الإجمالي. </a:t>
            </a:r>
            <a:r>
              <a:rPr lang="ar-IQ" dirty="0" smtClean="0">
                <a:effectLst>
                  <a:outerShdw blurRad="38100" dist="38100" dir="2700000" algn="tl">
                    <a:srgbClr val="000000">
                      <a:alpha val="43137"/>
                    </a:srgbClr>
                  </a:outerShdw>
                </a:effectLst>
              </a:rPr>
              <a:t>تختفي  </a:t>
            </a:r>
            <a:r>
              <a:rPr lang="ar-IQ" dirty="0">
                <a:effectLst>
                  <a:outerShdw blurRad="38100" dist="38100" dir="2700000" algn="tl">
                    <a:srgbClr val="000000">
                      <a:alpha val="43137"/>
                    </a:srgbClr>
                  </a:outerShdw>
                </a:effectLst>
              </a:rPr>
              <a:t>زيادة عرض النقود عند وصول الاقتصاد إلى النقطة</a:t>
            </a:r>
            <a:r>
              <a:rPr lang="en-US" dirty="0">
                <a:effectLst>
                  <a:outerShdw blurRad="38100" dist="38100" dir="2700000" algn="tl">
                    <a:srgbClr val="000000">
                      <a:alpha val="43137"/>
                    </a:srgbClr>
                  </a:outerShdw>
                </a:effectLst>
              </a:rPr>
              <a:t>2</a:t>
            </a:r>
            <a:r>
              <a:rPr lang="ar-IQ" dirty="0">
                <a:effectLst>
                  <a:outerShdw blurRad="38100" dist="38100" dir="2700000" algn="tl">
                    <a:srgbClr val="000000">
                      <a:alpha val="43137"/>
                    </a:srgbClr>
                  </a:outerShdw>
                </a:effectLst>
              </a:rPr>
              <a:t> لان كلا الزيادة في </a:t>
            </a:r>
            <a:r>
              <a:rPr lang="ar-IQ" dirty="0" smtClean="0">
                <a:effectLst>
                  <a:outerShdw blurRad="38100" dist="38100" dir="2700000" algn="tl">
                    <a:srgbClr val="000000">
                      <a:alpha val="43137"/>
                    </a:srgbClr>
                  </a:outerShdw>
                </a:effectLst>
              </a:rPr>
              <a:t>الناتج </a:t>
            </a:r>
            <a:r>
              <a:rPr lang="ar-IQ" dirty="0">
                <a:effectLst>
                  <a:outerShdw blurRad="38100" dist="38100" dir="2700000" algn="tl">
                    <a:srgbClr val="000000">
                      <a:alpha val="43137"/>
                    </a:srgbClr>
                  </a:outerShdw>
                </a:effectLst>
              </a:rPr>
              <a:t>والانخفاض في أسعار الفائدة قد زادت من كمية النقود المطلوبة حتى تتساوى مع المستوى العالي الجديد من معروض النقود. </a:t>
            </a:r>
            <a:endParaRPr lang="ar-IQ" dirty="0" smtClean="0">
              <a:effectLst>
                <a:outerShdw blurRad="38100" dist="38100" dir="2700000" algn="tl">
                  <a:srgbClr val="000000">
                    <a:alpha val="43137"/>
                  </a:srgbClr>
                </a:outerShdw>
              </a:effectLst>
            </a:endParaRPr>
          </a:p>
          <a:p>
            <a:pPr algn="justLow">
              <a:lnSpc>
                <a:spcPct val="115000"/>
              </a:lnSpc>
            </a:pPr>
            <a:r>
              <a:rPr lang="ar-IQ" dirty="0" smtClean="0">
                <a:effectLst>
                  <a:outerShdw blurRad="38100" dist="38100" dir="2700000" algn="tl">
                    <a:srgbClr val="000000">
                      <a:alpha val="43137"/>
                    </a:srgbClr>
                  </a:outerShdw>
                </a:effectLst>
              </a:rPr>
              <a:t>وعلى العكس من ذلك فان </a:t>
            </a:r>
            <a:r>
              <a:rPr lang="ar-IQ" dirty="0">
                <a:effectLst>
                  <a:outerShdw blurRad="38100" dist="38100" dir="2700000" algn="tl">
                    <a:srgbClr val="000000">
                      <a:alpha val="43137"/>
                    </a:srgbClr>
                  </a:outerShdw>
                </a:effectLst>
              </a:rPr>
              <a:t>الانخفاض في عرض النقود يعكس هذه العملية حيث يؤدي ذلك إلى زحف منحني </a:t>
            </a:r>
            <a:r>
              <a:rPr lang="en-US" dirty="0">
                <a:effectLst>
                  <a:outerShdw blurRad="38100" dist="38100" dir="2700000" algn="tl">
                    <a:srgbClr val="000000">
                      <a:alpha val="43137"/>
                    </a:srgbClr>
                  </a:outerShdw>
                </a:effectLst>
              </a:rPr>
              <a:t>LM</a:t>
            </a:r>
            <a:r>
              <a:rPr lang="ar-IQ" dirty="0">
                <a:effectLst>
                  <a:outerShdw blurRad="38100" dist="38100" dir="2700000" algn="tl">
                    <a:srgbClr val="000000">
                      <a:alpha val="43137"/>
                    </a:srgbClr>
                  </a:outerShdw>
                </a:effectLst>
              </a:rPr>
              <a:t> إلى اليسار ويسبب زيادة في أسعار الفائدة وانخفاض في الإنتاج. وبهذا </a:t>
            </a:r>
            <a:r>
              <a:rPr lang="ar-IQ" b="1" dirty="0">
                <a:effectLst>
                  <a:outerShdw blurRad="38100" dist="38100" dir="2700000" algn="tl">
                    <a:srgbClr val="000000">
                      <a:alpha val="43137"/>
                    </a:srgbClr>
                  </a:outerShdw>
                </a:effectLst>
              </a:rPr>
              <a:t>يرتبط الإنتاج الإجمالي بعلاقة ايجابية إلى معروض النقود : </a:t>
            </a:r>
            <a:r>
              <a:rPr lang="ar-IQ" dirty="0">
                <a:effectLst>
                  <a:outerShdw blurRad="38100" dist="38100" dir="2700000" algn="tl">
                    <a:srgbClr val="000000">
                      <a:alpha val="43137"/>
                    </a:srgbClr>
                  </a:outerShdw>
                </a:effectLst>
              </a:rPr>
              <a:t>يتوسع الإنتاج الإجمالي عندما يزداد معروض النقود وينخفض عندما يقل</a:t>
            </a:r>
            <a:r>
              <a:rPr lang="ar-IQ" b="1" dirty="0">
                <a:effectLst>
                  <a:outerShdw blurRad="38100" dist="38100" dir="2700000" algn="tl">
                    <a:srgbClr val="000000">
                      <a:alpha val="43137"/>
                    </a:srgbClr>
                  </a:outerShdw>
                </a:effectLst>
              </a:rPr>
              <a:t>.</a:t>
            </a:r>
            <a:endParaRPr lang="ar-IQ"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Simplified Arabic" panose="02020603050405020304" pitchFamily="18" charset="-78"/>
            </a:endParaRPr>
          </a:p>
          <a:p>
            <a:pPr algn="justLow">
              <a:lnSpc>
                <a:spcPct val="115000"/>
              </a:lnSpc>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4134802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555</TotalTime>
  <Words>904</Words>
  <Application>Microsoft Office PowerPoint</Application>
  <PresentationFormat>شاشة عريضة</PresentationFormat>
  <Paragraphs>25</Paragraphs>
  <Slides>11</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11</vt:i4>
      </vt:variant>
    </vt:vector>
  </HeadingPairs>
  <TitlesOfParts>
    <vt:vector size="17" baseType="lpstr">
      <vt:lpstr>Arial</vt:lpstr>
      <vt:lpstr>Calibri</vt:lpstr>
      <vt:lpstr>Calibri Light</vt:lpstr>
      <vt:lpstr>Simplified Arabic</vt:lpstr>
      <vt:lpstr>Times New Roman</vt:lpstr>
      <vt:lpstr>نسق Office</vt:lpstr>
      <vt:lpstr>الفصل 24 السياسة النقدية والمالية في نموذج     IS-LM      Monetary and Fiscal Policy in the ISLM Model </vt:lpstr>
      <vt:lpstr>العوامل التي تسبب انتقال منحني LM  Factors That Cause the LM Curve to Shift </vt:lpstr>
      <vt:lpstr>أولا: التغيرات في عرض النقود</vt:lpstr>
      <vt:lpstr>في الجزء a من الشكل يظهر هذا الانخفاض في أسعار الفائدة التوازنية من iA  إلى iA'  من النقطة A إلى النقطة A' ويمكن تطبيق نفس التحليل لكل نقطة على منحني LM1 وهذا يؤدي إلى نتيجة انه في أي مستوى معين من الإنتاج الإجمالي تنخفض أسعار الفائدة عند زيادة عرض النقود .</vt:lpstr>
      <vt:lpstr>ثانيا: - التغيرات في الطلب على النقود: </vt:lpstr>
      <vt:lpstr>الشكل رقم3: اانتقال في منحني LM عند زيادة الطلب على النقود  </vt:lpstr>
      <vt:lpstr>عرض تقديمي في PowerPoint</vt:lpstr>
      <vt:lpstr>الاستجابة إلى التغير في السياسة النقدية Response to a  Change in Monetary Policy</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24 السياسة النقدية والمالية في نموذج     IS-LM      Monetary and Fiscal Policy in the ISLM Model</dc:title>
  <dc:creator>Maher</dc:creator>
  <cp:lastModifiedBy>HP</cp:lastModifiedBy>
  <cp:revision>24</cp:revision>
  <dcterms:created xsi:type="dcterms:W3CDTF">2019-10-28T15:04:56Z</dcterms:created>
  <dcterms:modified xsi:type="dcterms:W3CDTF">2022-11-07T21:26:56Z</dcterms:modified>
</cp:coreProperties>
</file>