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1" r:id="rId2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B7BF782-F6FE-43B1-899D-46E0F8A4711F}" type="datetimeFigureOut">
              <a:rPr lang="ar-IQ" smtClean="0"/>
              <a:t>17/03/1444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2534851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B7BF782-F6FE-43B1-899D-46E0F8A4711F}" type="datetimeFigureOut">
              <a:rPr lang="ar-IQ" smtClean="0"/>
              <a:t>17/03/1444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50650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B7BF782-F6FE-43B1-899D-46E0F8A4711F}" type="datetimeFigureOut">
              <a:rPr lang="ar-IQ" smtClean="0"/>
              <a:t>17/03/1444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32971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B7BF782-F6FE-43B1-899D-46E0F8A4711F}" type="datetimeFigureOut">
              <a:rPr lang="ar-IQ" smtClean="0"/>
              <a:t>17/03/1444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30770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8B7BF782-F6FE-43B1-899D-46E0F8A4711F}" type="datetimeFigureOut">
              <a:rPr lang="ar-IQ" smtClean="0"/>
              <a:t>17/03/1444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336229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B7BF782-F6FE-43B1-899D-46E0F8A4711F}" type="datetimeFigureOut">
              <a:rPr lang="ar-IQ" smtClean="0"/>
              <a:t>17/03/1444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322951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B7BF782-F6FE-43B1-899D-46E0F8A4711F}" type="datetimeFigureOut">
              <a:rPr lang="ar-IQ" smtClean="0"/>
              <a:t>17/03/1444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316495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B7BF782-F6FE-43B1-899D-46E0F8A4711F}" type="datetimeFigureOut">
              <a:rPr lang="ar-IQ" smtClean="0"/>
              <a:t>17/03/1444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3152398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7BF782-F6FE-43B1-899D-46E0F8A4711F}" type="datetimeFigureOut">
              <a:rPr lang="ar-IQ" smtClean="0"/>
              <a:t>17/03/1444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183908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8B7BF782-F6FE-43B1-899D-46E0F8A4711F}" type="datetimeFigureOut">
              <a:rPr lang="ar-IQ" smtClean="0"/>
              <a:t>17/03/1444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3319048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8B7BF782-F6FE-43B1-899D-46E0F8A4711F}" type="datetimeFigureOut">
              <a:rPr lang="ar-IQ" smtClean="0"/>
              <a:t>17/03/1444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D677A7D-9E0E-4446-AFE2-056687960178}" type="slidenum">
              <a:rPr lang="ar-IQ" smtClean="0"/>
              <a:t>‹#›</a:t>
            </a:fld>
            <a:endParaRPr lang="ar-IQ"/>
          </a:p>
        </p:txBody>
      </p:sp>
    </p:spTree>
    <p:extLst>
      <p:ext uri="{BB962C8B-B14F-4D97-AF65-F5344CB8AC3E}">
        <p14:creationId xmlns:p14="http://schemas.microsoft.com/office/powerpoint/2010/main" val="3269273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B7BF782-F6FE-43B1-899D-46E0F8A4711F}" type="datetimeFigureOut">
              <a:rPr lang="ar-IQ" smtClean="0"/>
              <a:t>17/03/1444</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D677A7D-9E0E-4446-AFE2-056687960178}" type="slidenum">
              <a:rPr lang="ar-IQ" smtClean="0"/>
              <a:t>‹#›</a:t>
            </a:fld>
            <a:endParaRPr lang="ar-IQ"/>
          </a:p>
        </p:txBody>
      </p:sp>
    </p:spTree>
    <p:extLst>
      <p:ext uri="{BB962C8B-B14F-4D97-AF65-F5344CB8AC3E}">
        <p14:creationId xmlns:p14="http://schemas.microsoft.com/office/powerpoint/2010/main" val="2677263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746976"/>
            <a:ext cx="9144000" cy="862884"/>
          </a:xfrm>
        </p:spPr>
        <p:txBody>
          <a:bodyPr>
            <a:noAutofit/>
          </a:bodyPr>
          <a:lstStyle/>
          <a:p>
            <a:r>
              <a:rPr lang="ar-IQ" sz="3200" dirty="0" smtClean="0"/>
              <a:t>الفصل 23</a:t>
            </a:r>
            <a:br>
              <a:rPr lang="ar-IQ" sz="3200" dirty="0" smtClean="0"/>
            </a:br>
            <a:r>
              <a:rPr lang="ar-IQ" sz="3200" b="1" dirty="0"/>
              <a:t>مضاعف الإنفاق </a:t>
            </a:r>
            <a:r>
              <a:rPr lang="en-US" sz="3200" b="1" dirty="0"/>
              <a:t>Expenditure Multiplier</a:t>
            </a:r>
            <a:endParaRPr lang="ar-IQ" sz="3200" dirty="0"/>
          </a:p>
        </p:txBody>
      </p:sp>
      <p:sp>
        <p:nvSpPr>
          <p:cNvPr id="3" name="عنوان فرعي 2"/>
          <p:cNvSpPr>
            <a:spLocks noGrp="1"/>
          </p:cNvSpPr>
          <p:nvPr>
            <p:ph type="subTitle" idx="1"/>
          </p:nvPr>
        </p:nvSpPr>
        <p:spPr>
          <a:xfrm>
            <a:off x="1524000" y="1803042"/>
            <a:ext cx="9144000" cy="4739426"/>
          </a:xfrm>
        </p:spPr>
        <p:txBody>
          <a:bodyPr/>
          <a:lstStyle/>
          <a:p>
            <a:pPr algn="r"/>
            <a:r>
              <a:rPr lang="ar-IQ" dirty="0" smtClean="0"/>
              <a:t>يتحدد الناتج الكلي المتوازن من خلال </a:t>
            </a:r>
            <a:r>
              <a:rPr lang="ar-IQ" u="sng" dirty="0" smtClean="0"/>
              <a:t>دالة الطلب الكلي </a:t>
            </a:r>
            <a:r>
              <a:rPr lang="ar-IQ" dirty="0" smtClean="0"/>
              <a:t>، وعليه فان العوامل التي تؤدي الى زحف هذه الدالة وتغير الناتج الكلي يكون من خلال:</a:t>
            </a:r>
          </a:p>
          <a:p>
            <a:pPr algn="r"/>
            <a:r>
              <a:rPr lang="ar-IQ" dirty="0">
                <a:effectLst>
                  <a:outerShdw blurRad="38100" dist="38100" dir="2700000" algn="tl">
                    <a:srgbClr val="000000">
                      <a:alpha val="43137"/>
                    </a:srgbClr>
                  </a:outerShdw>
                </a:effectLst>
              </a:rPr>
              <a:t>الزيادة في الإنفاق الاستثماري المخطط </a:t>
            </a:r>
            <a:r>
              <a:rPr lang="ar-IQ" dirty="0" smtClean="0">
                <a:effectLst>
                  <a:outerShdw blurRad="38100" dist="38100" dir="2700000" algn="tl">
                    <a:srgbClr val="000000">
                      <a:alpha val="43137"/>
                    </a:srgbClr>
                  </a:outerShdw>
                </a:effectLst>
              </a:rPr>
              <a:t>أو </a:t>
            </a:r>
            <a:r>
              <a:rPr lang="ar-IQ" dirty="0">
                <a:effectLst>
                  <a:outerShdw blurRad="38100" dist="38100" dir="2700000" algn="tl">
                    <a:srgbClr val="000000">
                      <a:alpha val="43137"/>
                    </a:srgbClr>
                  </a:outerShdw>
                </a:effectLst>
              </a:rPr>
              <a:t>زيادة الإنفاق الاستهلاك الذاتي  يؤدي إلى زحف دالة الطلب الإجمالية إلى الأعلى مما يؤدي إلى زيادة الإنتاج الإجمالي. </a:t>
            </a:r>
            <a:endParaRPr lang="ar-IQ" dirty="0" smtClean="0">
              <a:effectLst>
                <a:outerShdw blurRad="38100" dist="38100" dir="2700000" algn="tl">
                  <a:srgbClr val="000000">
                    <a:alpha val="43137"/>
                  </a:srgbClr>
                </a:outerShdw>
              </a:effectLst>
            </a:endParaRPr>
          </a:p>
          <a:p>
            <a:pPr algn="r"/>
            <a:endParaRPr lang="en-US" dirty="0">
              <a:effectLst>
                <a:outerShdw blurRad="38100" dist="38100" dir="2700000" algn="tl">
                  <a:srgbClr val="000000">
                    <a:alpha val="43137"/>
                  </a:srgbClr>
                </a:outerShdw>
              </a:effectLst>
            </a:endParaRPr>
          </a:p>
          <a:p>
            <a:pPr algn="r"/>
            <a:endParaRPr lang="ar-IQ"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9967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18941"/>
            <a:ext cx="10515600" cy="1056067"/>
          </a:xfrm>
        </p:spPr>
        <p:txBody>
          <a:bodyPr>
            <a:normAutofit fontScale="90000"/>
          </a:bodyPr>
          <a:lstStyle/>
          <a:p>
            <a:r>
              <a:rPr lang="ar-IQ" b="1" dirty="0"/>
              <a:t>دور الحكومة </a:t>
            </a:r>
            <a:r>
              <a:rPr lang="en-US" b="1" dirty="0"/>
              <a:t>Government’s Role</a:t>
            </a:r>
            <a:r>
              <a:rPr lang="en-US" dirty="0"/>
              <a:t/>
            </a:r>
            <a:br>
              <a:rPr lang="en-US" dirty="0"/>
            </a:br>
            <a:endParaRPr lang="ar-IQ" dirty="0"/>
          </a:p>
        </p:txBody>
      </p:sp>
      <p:sp>
        <p:nvSpPr>
          <p:cNvPr id="3" name="عنصر نائب للمحتوى 2"/>
          <p:cNvSpPr>
            <a:spLocks noGrp="1"/>
          </p:cNvSpPr>
          <p:nvPr>
            <p:ph idx="1"/>
          </p:nvPr>
        </p:nvSpPr>
        <p:spPr>
          <a:xfrm>
            <a:off x="838200" y="1146220"/>
            <a:ext cx="10515600" cy="5030743"/>
          </a:xfrm>
        </p:spPr>
        <p:txBody>
          <a:bodyPr/>
          <a:lstStyle/>
          <a:p>
            <a:r>
              <a:rPr lang="ar-IQ" b="1" dirty="0" smtClean="0"/>
              <a:t>عندما  </a:t>
            </a:r>
            <a:r>
              <a:rPr lang="ar-IQ" b="1" dirty="0"/>
              <a:t>انخفض الإنفاق الذاتي بحدة كما حدث خلال الكساد الكبير كيف يمكن استعادة الاقتصاد لمستويات أعلى من الإنتاج ومستويات معقولة من البطالة؟</a:t>
            </a:r>
            <a:r>
              <a:rPr lang="ar-IQ" dirty="0"/>
              <a:t> </a:t>
            </a:r>
            <a:endParaRPr lang="ar-IQ" dirty="0" smtClean="0"/>
          </a:p>
          <a:p>
            <a:r>
              <a:rPr lang="ar-IQ" dirty="0" smtClean="0"/>
              <a:t>كان جواب </a:t>
            </a:r>
            <a:r>
              <a:rPr lang="ar-IQ" dirty="0" err="1" smtClean="0"/>
              <a:t>كينزبانه</a:t>
            </a:r>
            <a:r>
              <a:rPr lang="ar-IQ" dirty="0" smtClean="0"/>
              <a:t> لا </a:t>
            </a:r>
            <a:r>
              <a:rPr lang="ar-IQ" dirty="0"/>
              <a:t>يمكن من خلال زيادة الاستثمار الذاتي وإنفاق المستهلك لان النظرة الاقتصادية </a:t>
            </a:r>
            <a:r>
              <a:rPr lang="ar-IQ" dirty="0" smtClean="0"/>
              <a:t>متشائمة، وعليه يجب تناول </a:t>
            </a:r>
            <a:r>
              <a:rPr lang="ar-IQ" u="sng" dirty="0"/>
              <a:t>دور الحكومة في تحديد الإنتاج الإجمالي</a:t>
            </a:r>
            <a:r>
              <a:rPr lang="ar-IQ" dirty="0"/>
              <a:t>. </a:t>
            </a:r>
            <a:endParaRPr lang="ar-IQ" dirty="0" smtClean="0"/>
          </a:p>
          <a:p>
            <a:r>
              <a:rPr lang="ar-IQ" dirty="0"/>
              <a:t>لقد أدرك </a:t>
            </a:r>
            <a:r>
              <a:rPr lang="ar-IQ" dirty="0" err="1"/>
              <a:t>كينز</a:t>
            </a:r>
            <a:r>
              <a:rPr lang="ar-IQ" dirty="0"/>
              <a:t> ان إنفاق الحكومة والضرائب قد يؤثران على موقع دالة الطلب الإجمالي، لذا يمكن التلاعب به لاستعادة الاقتصاد إلى حالة التوظيف الكامل وكما يظهر في معادلة الطلب الإجمالي </a:t>
            </a:r>
            <a:endParaRPr lang="ar-IQ" dirty="0" smtClean="0"/>
          </a:p>
          <a:p>
            <a:endParaRPr lang="ar-IQ" dirty="0" smtClean="0"/>
          </a:p>
          <a:p>
            <a:endParaRPr lang="ar-IQ"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5743977" y="3915178"/>
            <a:ext cx="3580327" cy="373488"/>
          </a:xfrm>
          <a:prstGeom prst="rect">
            <a:avLst/>
          </a:prstGeom>
          <a:noFill/>
          <a:ln>
            <a:noFill/>
          </a:ln>
        </p:spPr>
      </p:pic>
    </p:spTree>
    <p:extLst>
      <p:ext uri="{BB962C8B-B14F-4D97-AF65-F5344CB8AC3E}">
        <p14:creationId xmlns:p14="http://schemas.microsoft.com/office/powerpoint/2010/main" val="583064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587912"/>
          </a:xfrm>
        </p:spPr>
        <p:txBody>
          <a:bodyPr>
            <a:normAutofit fontScale="90000"/>
          </a:bodyPr>
          <a:lstStyle/>
          <a:p>
            <a:r>
              <a:rPr lang="ar-IQ" dirty="0" smtClean="0"/>
              <a:t>.</a:t>
            </a:r>
            <a:endParaRPr lang="ar-IQ" dirty="0"/>
          </a:p>
        </p:txBody>
      </p:sp>
      <p:sp>
        <p:nvSpPr>
          <p:cNvPr id="3" name="عنصر نائب للمحتوى 2"/>
          <p:cNvSpPr>
            <a:spLocks noGrp="1"/>
          </p:cNvSpPr>
          <p:nvPr>
            <p:ph idx="1"/>
          </p:nvPr>
        </p:nvSpPr>
        <p:spPr>
          <a:xfrm>
            <a:off x="838200" y="862885"/>
            <a:ext cx="10515600" cy="5314078"/>
          </a:xfrm>
        </p:spPr>
        <p:txBody>
          <a:bodyPr/>
          <a:lstStyle/>
          <a:p>
            <a:r>
              <a:rPr lang="ar-IQ" dirty="0"/>
              <a:t>فان الإنفاق الحكومي </a:t>
            </a:r>
            <a:r>
              <a:rPr lang="en-US" dirty="0"/>
              <a:t>G</a:t>
            </a:r>
            <a:r>
              <a:rPr lang="ar-IQ" dirty="0"/>
              <a:t> يضيف مباشرة إلى الطلب الإجمالي ولكن الضرائب لا تؤثر في الطلب الإجمالي مباشرة كما يفعل الإنفاق الحكومي بل ان الضرائب تخفض من مقدار الدخل الذي يتوفر للمستهلكين للإنفاق وتؤثر على الطلب الإجمالي من خلال التأثير في إنفاق المستهلك </a:t>
            </a:r>
            <a:r>
              <a:rPr lang="ar-IQ" dirty="0" smtClean="0"/>
              <a:t>.</a:t>
            </a:r>
          </a:p>
          <a:p>
            <a:r>
              <a:rPr lang="ar-IQ" dirty="0"/>
              <a:t>وهذا يعني عندما تكون هناك ضرائب فان الدخل  المتاح </a:t>
            </a:r>
            <a:r>
              <a:rPr lang="en-US" dirty="0"/>
              <a:t>Y</a:t>
            </a:r>
            <a:r>
              <a:rPr lang="en-US" baseline="-25000" dirty="0"/>
              <a:t>D</a:t>
            </a:r>
            <a:r>
              <a:rPr lang="en-US" dirty="0"/>
              <a:t> </a:t>
            </a:r>
            <a:r>
              <a:rPr lang="ar-IQ" b="1" u="sng" dirty="0"/>
              <a:t>لا يساوي</a:t>
            </a:r>
            <a:r>
              <a:rPr lang="ar-IQ" dirty="0"/>
              <a:t> الإنتاج الإجمالي بل يساوي الإنتاج الإجمالي </a:t>
            </a:r>
            <a:r>
              <a:rPr lang="en-US" dirty="0"/>
              <a:t>Y</a:t>
            </a:r>
            <a:r>
              <a:rPr lang="ar-IQ" dirty="0"/>
              <a:t> مطروح منه الضرائب </a:t>
            </a:r>
            <a:r>
              <a:rPr lang="en-US" dirty="0"/>
              <a:t>T</a:t>
            </a:r>
            <a:r>
              <a:rPr lang="ar-IQ" dirty="0"/>
              <a:t>  </a:t>
            </a:r>
            <a:endParaRPr lang="ar-IQ" dirty="0" smtClean="0"/>
          </a:p>
          <a:p>
            <a:r>
              <a:rPr lang="ar-IQ" dirty="0" smtClean="0"/>
              <a:t>ودالة </a:t>
            </a:r>
            <a:r>
              <a:rPr lang="ar-IQ" dirty="0"/>
              <a:t>الاستهلاك </a:t>
            </a:r>
            <a:r>
              <a:rPr lang="ar-IQ" dirty="0" smtClean="0"/>
              <a:t>                           </a:t>
            </a:r>
            <a:r>
              <a:rPr lang="ar-IQ" dirty="0"/>
              <a:t>يمكن ان تكتب بالصيغة التالية: </a:t>
            </a:r>
            <a:endParaRPr lang="en-US" dirty="0"/>
          </a:p>
          <a:p>
            <a:endParaRPr lang="ar-IQ"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6632619" y="3477296"/>
            <a:ext cx="2472743" cy="334850"/>
          </a:xfrm>
          <a:prstGeom prst="rect">
            <a:avLst/>
          </a:prstGeom>
          <a:noFill/>
          <a:ln>
            <a:noFill/>
          </a:ln>
        </p:spPr>
      </p:pic>
      <p:pic>
        <p:nvPicPr>
          <p:cNvPr id="5" name="صورة 4"/>
          <p:cNvPicPr/>
          <p:nvPr/>
        </p:nvPicPr>
        <p:blipFill>
          <a:blip r:embed="rId3">
            <a:extLst>
              <a:ext uri="{28A0092B-C50C-407E-A947-70E740481C1C}">
                <a14:useLocalDpi xmlns:a14="http://schemas.microsoft.com/office/drawing/2010/main" val="0"/>
              </a:ext>
            </a:extLst>
          </a:blip>
          <a:srcRect/>
          <a:stretch>
            <a:fillRect/>
          </a:stretch>
        </p:blipFill>
        <p:spPr bwMode="auto">
          <a:xfrm>
            <a:off x="3284113" y="3928056"/>
            <a:ext cx="7289442" cy="746975"/>
          </a:xfrm>
          <a:prstGeom prst="rect">
            <a:avLst/>
          </a:prstGeom>
          <a:noFill/>
          <a:ln>
            <a:noFill/>
          </a:ln>
        </p:spPr>
      </p:pic>
    </p:spTree>
    <p:extLst>
      <p:ext uri="{BB962C8B-B14F-4D97-AF65-F5344CB8AC3E}">
        <p14:creationId xmlns:p14="http://schemas.microsoft.com/office/powerpoint/2010/main" val="2765948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716700"/>
          </a:xfrm>
        </p:spPr>
        <p:txBody>
          <a:bodyPr/>
          <a:lstStyle/>
          <a:p>
            <a:r>
              <a:rPr lang="ar-IQ" dirty="0" smtClean="0"/>
              <a:t>.</a:t>
            </a:r>
            <a:endParaRPr lang="ar-IQ" dirty="0"/>
          </a:p>
        </p:txBody>
      </p:sp>
      <p:sp>
        <p:nvSpPr>
          <p:cNvPr id="3" name="عنصر نائب للمحتوى 2"/>
          <p:cNvSpPr>
            <a:spLocks noGrp="1"/>
          </p:cNvSpPr>
          <p:nvPr>
            <p:ph idx="1"/>
          </p:nvPr>
        </p:nvSpPr>
        <p:spPr>
          <a:xfrm>
            <a:off x="838200" y="953037"/>
            <a:ext cx="10515600" cy="5223926"/>
          </a:xfrm>
        </p:spPr>
        <p:txBody>
          <a:bodyPr/>
          <a:lstStyle/>
          <a:p>
            <a:r>
              <a:rPr lang="ar-IQ" dirty="0"/>
              <a:t>ان دالة الاستهلاك تشابه تلك التي استخدمناها في غياب الضرائب ولكن فيها حد أضافي وهو </a:t>
            </a:r>
            <a:r>
              <a:rPr lang="ar-IQ" dirty="0" smtClean="0"/>
              <a:t>    (                             ) </a:t>
            </a:r>
            <a:r>
              <a:rPr lang="ar-IQ" dirty="0"/>
              <a:t>في الجانب الأيمن</a:t>
            </a:r>
            <a:r>
              <a:rPr lang="ar-IQ" dirty="0" smtClean="0"/>
              <a:t>، </a:t>
            </a:r>
          </a:p>
          <a:p>
            <a:r>
              <a:rPr lang="ar-IQ" dirty="0" smtClean="0"/>
              <a:t>هذا </a:t>
            </a:r>
            <a:r>
              <a:rPr lang="ar-IQ" dirty="0"/>
              <a:t>الحد يشير بأنه إذا ازدادت الضرائب بمقدار </a:t>
            </a:r>
            <a:r>
              <a:rPr lang="en-US" dirty="0"/>
              <a:t>100</a:t>
            </a:r>
            <a:r>
              <a:rPr lang="ar-IQ" dirty="0"/>
              <a:t>$ فان إنفاق المستهلك سوف ينخفض بمقدار </a:t>
            </a:r>
            <a:r>
              <a:rPr lang="en-US" dirty="0" err="1"/>
              <a:t>mpc</a:t>
            </a:r>
            <a:r>
              <a:rPr lang="ar-IQ" dirty="0"/>
              <a:t> مضروب بهذا المقدار من الضرائب، فإذا كان </a:t>
            </a:r>
            <a:r>
              <a:rPr lang="en-US" dirty="0" err="1"/>
              <a:t>mpc</a:t>
            </a:r>
            <a:r>
              <a:rPr lang="en-US" dirty="0"/>
              <a:t>=0.5</a:t>
            </a:r>
            <a:r>
              <a:rPr lang="ar-IQ" dirty="0"/>
              <a:t> فان إنفاق المستهلك ينخفض بمقدار </a:t>
            </a:r>
            <a:r>
              <a:rPr lang="en-US" dirty="0"/>
              <a:t>50</a:t>
            </a:r>
            <a:r>
              <a:rPr lang="ar-IQ" dirty="0"/>
              <a:t>$ لان المستهلك يعتبر ان الضرائب البالغة </a:t>
            </a:r>
            <a:r>
              <a:rPr lang="en-US" dirty="0"/>
              <a:t>100</a:t>
            </a:r>
            <a:r>
              <a:rPr lang="ar-IQ" dirty="0"/>
              <a:t>$ تكافئ تقليل </a:t>
            </a:r>
            <a:r>
              <a:rPr lang="en-US" dirty="0"/>
              <a:t>100</a:t>
            </a:r>
            <a:r>
              <a:rPr lang="ar-IQ" dirty="0"/>
              <a:t>$ في الدخل ويقلل  بدوره </a:t>
            </a:r>
            <a:r>
              <a:rPr lang="ar-IQ" dirty="0" smtClean="0"/>
              <a:t>الإنفاق الاستهلاكي </a:t>
            </a:r>
            <a:r>
              <a:rPr lang="ar-IQ" dirty="0"/>
              <a:t>بمقدار الميل الحدي للاستهلاك مضروبا بهذا المبلغ</a:t>
            </a:r>
            <a:r>
              <a:rPr lang="ar-IQ" dirty="0" smtClean="0"/>
              <a:t> .</a:t>
            </a:r>
          </a:p>
          <a:p>
            <a:endParaRPr lang="ar-IQ" dirty="0"/>
          </a:p>
        </p:txBody>
      </p:sp>
      <p:pic>
        <p:nvPicPr>
          <p:cNvPr id="7" name="صورة 6"/>
          <p:cNvPicPr/>
          <p:nvPr/>
        </p:nvPicPr>
        <p:blipFill>
          <a:blip r:embed="rId2">
            <a:extLst>
              <a:ext uri="{28A0092B-C50C-407E-A947-70E740481C1C}">
                <a14:useLocalDpi xmlns:a14="http://schemas.microsoft.com/office/drawing/2010/main" val="0"/>
              </a:ext>
            </a:extLst>
          </a:blip>
          <a:srcRect/>
          <a:stretch>
            <a:fillRect/>
          </a:stretch>
        </p:blipFill>
        <p:spPr bwMode="auto">
          <a:xfrm>
            <a:off x="7353837" y="1481071"/>
            <a:ext cx="2575773" cy="386366"/>
          </a:xfrm>
          <a:prstGeom prst="rect">
            <a:avLst/>
          </a:prstGeom>
          <a:noFill/>
          <a:ln>
            <a:noFill/>
          </a:ln>
        </p:spPr>
      </p:pic>
    </p:spTree>
    <p:extLst>
      <p:ext uri="{BB962C8B-B14F-4D97-AF65-F5344CB8AC3E}">
        <p14:creationId xmlns:p14="http://schemas.microsoft.com/office/powerpoint/2010/main" val="139104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3200" dirty="0"/>
              <a:t>كيف يمكن استخدام الإنفاق الحكومي لاستعادة الاقتصاد إلى التوظيف الكامل عند </a:t>
            </a:r>
            <a:r>
              <a:rPr lang="en-US" sz="3200" dirty="0"/>
              <a:t>1800</a:t>
            </a:r>
            <a:r>
              <a:rPr lang="ar-IQ" sz="3200" dirty="0"/>
              <a:t>$ مليار من الإنتاج الإجمالي؟</a:t>
            </a:r>
            <a:r>
              <a:rPr lang="ar-IQ" dirty="0"/>
              <a:t> </a:t>
            </a:r>
          </a:p>
        </p:txBody>
      </p:sp>
      <p:sp>
        <p:nvSpPr>
          <p:cNvPr id="3" name="عنصر نائب للمحتوى 2"/>
          <p:cNvSpPr>
            <a:spLocks noGrp="1"/>
          </p:cNvSpPr>
          <p:nvPr>
            <p:ph idx="1"/>
          </p:nvPr>
        </p:nvSpPr>
        <p:spPr>
          <a:xfrm>
            <a:off x="838200" y="1493949"/>
            <a:ext cx="10515600" cy="4683014"/>
          </a:xfrm>
        </p:spPr>
        <p:txBody>
          <a:bodyPr/>
          <a:lstStyle/>
          <a:p>
            <a:r>
              <a:rPr lang="ar-IQ" dirty="0" smtClean="0"/>
              <a:t>بافتراض </a:t>
            </a:r>
            <a:r>
              <a:rPr lang="ar-IQ" dirty="0"/>
              <a:t>انه في غياب الإنفاق الحكومي أو الضرائب فان الاقتصاد يكون عند النقطة </a:t>
            </a:r>
            <a:r>
              <a:rPr lang="en-US" dirty="0"/>
              <a:t>1</a:t>
            </a:r>
            <a:r>
              <a:rPr lang="ar-IQ" dirty="0"/>
              <a:t> حيث دالة الطلب الإجمالي </a:t>
            </a:r>
            <a:r>
              <a:rPr lang="ar-IQ" dirty="0" smtClean="0"/>
              <a:t>                                </a:t>
            </a:r>
            <a:r>
              <a:rPr lang="ar-IQ" dirty="0"/>
              <a:t>وهي </a:t>
            </a:r>
            <a:r>
              <a:rPr lang="ar-IQ" dirty="0" smtClean="0"/>
              <a:t>تقطع </a:t>
            </a:r>
            <a:r>
              <a:rPr lang="ar-IQ" dirty="0"/>
              <a:t>خط الـ </a:t>
            </a:r>
            <a:r>
              <a:rPr lang="en-US" dirty="0"/>
              <a:t>45</a:t>
            </a:r>
            <a:r>
              <a:rPr lang="en-US" baseline="30000" dirty="0"/>
              <a:t>o</a:t>
            </a:r>
            <a:r>
              <a:rPr lang="ar-IQ" dirty="0"/>
              <a:t> عند </a:t>
            </a:r>
            <a:r>
              <a:rPr lang="en-US" dirty="0"/>
              <a:t>Y=</a:t>
            </a:r>
            <a:r>
              <a:rPr lang="en-US" dirty="0" err="1"/>
              <a:t>Y</a:t>
            </a:r>
            <a:r>
              <a:rPr lang="en-US" baseline="30000" dirty="0" err="1"/>
              <a:t>ad</a:t>
            </a:r>
            <a:r>
              <a:rPr lang="ar-IQ" dirty="0"/>
              <a:t> ، في هذه النقطة يكون </a:t>
            </a:r>
            <a:r>
              <a:rPr lang="ar-IQ" dirty="0" smtClean="0"/>
              <a:t>الناتج </a:t>
            </a:r>
            <a:r>
              <a:rPr lang="ar-IQ" dirty="0"/>
              <a:t>المتوازن هو عند </a:t>
            </a:r>
            <a:r>
              <a:rPr lang="en-US" dirty="0"/>
              <a:t>1000</a:t>
            </a:r>
            <a:r>
              <a:rPr lang="ar-IQ" dirty="0"/>
              <a:t>$ مليار. رغم ذلك سوف نفترض بان الاقتصاد يصل إلى التوظيف الكامل عند مستوى إنتاج إجمالي قدره </a:t>
            </a:r>
            <a:r>
              <a:rPr lang="en-US" dirty="0"/>
              <a:t>1800</a:t>
            </a:r>
            <a:r>
              <a:rPr lang="ar-IQ" dirty="0"/>
              <a:t>$ مليار. </a:t>
            </a:r>
            <a:endParaRPr lang="ar-IQ" dirty="0" smtClean="0"/>
          </a:p>
          <a:p>
            <a:r>
              <a:rPr lang="ar-IQ" dirty="0"/>
              <a:t>إذا وضع الإنفاق الحكومي عند </a:t>
            </a:r>
            <a:r>
              <a:rPr lang="en-US" dirty="0"/>
              <a:t>400</a:t>
            </a:r>
            <a:r>
              <a:rPr lang="ar-IQ" dirty="0"/>
              <a:t>$ مليار فان دالة الطلب الإجمالي تزحف إلى الأعلى إلى </a:t>
            </a:r>
            <a:r>
              <a:rPr lang="ar-IQ" dirty="0" smtClean="0"/>
              <a:t>                                   </a:t>
            </a:r>
            <a:r>
              <a:rPr lang="ar-IQ" dirty="0"/>
              <a:t>ويتحرك الاقتصاد إلى النقطة </a:t>
            </a:r>
            <a:r>
              <a:rPr lang="en-US" dirty="0"/>
              <a:t>2</a:t>
            </a:r>
            <a:r>
              <a:rPr lang="ar-IQ" dirty="0"/>
              <a:t> ويزداد الإنتاج الإجمالي بمقدار </a:t>
            </a:r>
            <a:r>
              <a:rPr lang="en-US" dirty="0"/>
              <a:t>800</a:t>
            </a:r>
            <a:r>
              <a:rPr lang="ar-IQ" dirty="0"/>
              <a:t> $ مليار إلى 1800$ مليار</a:t>
            </a:r>
            <a:endParaRPr lang="en-US" dirty="0"/>
          </a:p>
          <a:p>
            <a:endParaRPr lang="ar-IQ"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5089524" y="1957589"/>
            <a:ext cx="3011287" cy="373488"/>
          </a:xfrm>
          <a:prstGeom prst="rect">
            <a:avLst/>
          </a:prstGeom>
          <a:noFill/>
          <a:ln>
            <a:noFill/>
          </a:ln>
        </p:spPr>
      </p:pic>
      <p:pic>
        <p:nvPicPr>
          <p:cNvPr id="8" name="صورة 7"/>
          <p:cNvPicPr/>
          <p:nvPr/>
        </p:nvPicPr>
        <p:blipFill>
          <a:blip r:embed="rId3">
            <a:extLst>
              <a:ext uri="{28A0092B-C50C-407E-A947-70E740481C1C}">
                <a14:useLocalDpi xmlns:a14="http://schemas.microsoft.com/office/drawing/2010/main" val="0"/>
              </a:ext>
            </a:extLst>
          </a:blip>
          <a:srcRect/>
          <a:stretch>
            <a:fillRect/>
          </a:stretch>
        </p:blipFill>
        <p:spPr bwMode="auto">
          <a:xfrm>
            <a:off x="7328079" y="3593206"/>
            <a:ext cx="3258354" cy="425002"/>
          </a:xfrm>
          <a:prstGeom prst="rect">
            <a:avLst/>
          </a:prstGeom>
          <a:noFill/>
          <a:ln>
            <a:noFill/>
          </a:ln>
        </p:spPr>
      </p:pic>
    </p:spTree>
    <p:extLst>
      <p:ext uri="{BB962C8B-B14F-4D97-AF65-F5344CB8AC3E}">
        <p14:creationId xmlns:p14="http://schemas.microsoft.com/office/powerpoint/2010/main" val="2102995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051551"/>
          </a:xfrm>
        </p:spPr>
        <p:txBody>
          <a:bodyPr>
            <a:normAutofit/>
          </a:bodyPr>
          <a:lstStyle/>
          <a:p>
            <a:r>
              <a:rPr lang="ar-IQ" sz="3600" b="1" dirty="0"/>
              <a:t>دور التجارة </a:t>
            </a:r>
            <a:r>
              <a:rPr lang="ar-IQ" sz="3600" b="1" dirty="0" smtClean="0"/>
              <a:t>الدولية:     </a:t>
            </a:r>
            <a:r>
              <a:rPr lang="en-US" sz="3600" b="1" dirty="0" smtClean="0"/>
              <a:t>Role </a:t>
            </a:r>
            <a:r>
              <a:rPr lang="en-US" sz="3600" b="1" dirty="0"/>
              <a:t>of  International   Trade</a:t>
            </a:r>
            <a:endParaRPr lang="ar-IQ" sz="3600" dirty="0"/>
          </a:p>
        </p:txBody>
      </p:sp>
      <p:sp>
        <p:nvSpPr>
          <p:cNvPr id="3" name="عنصر نائب للمحتوى 2"/>
          <p:cNvSpPr>
            <a:spLocks noGrp="1"/>
          </p:cNvSpPr>
          <p:nvPr>
            <p:ph idx="1"/>
          </p:nvPr>
        </p:nvSpPr>
        <p:spPr>
          <a:xfrm>
            <a:off x="838200" y="1416676"/>
            <a:ext cx="10515600" cy="4972835"/>
          </a:xfrm>
        </p:spPr>
        <p:txBody>
          <a:bodyPr/>
          <a:lstStyle/>
          <a:p>
            <a:r>
              <a:rPr lang="ar-IQ" dirty="0"/>
              <a:t>تلعب التجارة الدولية دور في تحديد الإنتاج الإجمالي لان صافي  التصدير(التصدير مطرح منه الاستيراد) هي من مكونات الطلب الإجمالي. لتحليل تأثير صافي التصدير في مخطط التقاطع </a:t>
            </a:r>
            <a:r>
              <a:rPr lang="ar-IQ" dirty="0" err="1"/>
              <a:t>الكينزي</a:t>
            </a:r>
            <a:r>
              <a:rPr lang="ar-IQ" dirty="0"/>
              <a:t> </a:t>
            </a:r>
            <a:r>
              <a:rPr lang="ar-IQ" dirty="0" smtClean="0"/>
              <a:t>.</a:t>
            </a:r>
          </a:p>
          <a:p>
            <a:r>
              <a:rPr lang="ar-IQ" dirty="0" smtClean="0"/>
              <a:t>في </a:t>
            </a:r>
            <a:r>
              <a:rPr lang="ar-IQ" dirty="0"/>
              <a:t>الشكل رقم6 نفترض بان الصادرات الابتدائية مساوية إلى </a:t>
            </a:r>
            <a:r>
              <a:rPr lang="ar-IQ" dirty="0" smtClean="0"/>
              <a:t>الصفر </a:t>
            </a:r>
            <a:r>
              <a:rPr lang="en-US" dirty="0"/>
              <a:t>(NX</a:t>
            </a:r>
            <a:r>
              <a:rPr lang="en-US" baseline="-25000" dirty="0"/>
              <a:t>1</a:t>
            </a:r>
            <a:r>
              <a:rPr lang="en-US" dirty="0"/>
              <a:t>= 0) </a:t>
            </a:r>
            <a:r>
              <a:rPr lang="ar-IQ" dirty="0"/>
              <a:t>بحيث  يكون الاقتصاد هو في النقطة رقم1 حيث ان دالة الطلب الإجمالي </a:t>
            </a:r>
            <a:r>
              <a:rPr lang="ar-IQ" dirty="0" smtClean="0"/>
              <a:t>وهي </a:t>
            </a:r>
          </a:p>
          <a:p>
            <a:r>
              <a:rPr lang="ar-IQ" dirty="0" smtClean="0"/>
              <a:t>                                                   </a:t>
            </a:r>
          </a:p>
          <a:p>
            <a:r>
              <a:rPr lang="ar-IQ" dirty="0"/>
              <a:t>تعبر خط الـ </a:t>
            </a:r>
            <a:r>
              <a:rPr lang="en-US" dirty="0"/>
              <a:t>45</a:t>
            </a:r>
            <a:r>
              <a:rPr lang="en-US" baseline="30000" dirty="0"/>
              <a:t>o</a:t>
            </a:r>
            <a:r>
              <a:rPr lang="en-US" dirty="0"/>
              <a:t> </a:t>
            </a:r>
            <a:r>
              <a:rPr lang="ar-IQ" dirty="0" smtClean="0"/>
              <a:t>  </a:t>
            </a:r>
          </a:p>
          <a:p>
            <a:r>
              <a:rPr lang="ar-IQ" dirty="0" smtClean="0"/>
              <a:t> </a:t>
            </a:r>
            <a:r>
              <a:rPr lang="ar-IQ" dirty="0"/>
              <a:t>التوازن مرة أخرى هو عند </a:t>
            </a:r>
            <a:r>
              <a:rPr lang="en-US" dirty="0"/>
              <a:t>1000</a:t>
            </a:r>
            <a:r>
              <a:rPr lang="ar-IQ" dirty="0"/>
              <a:t>$ مليار. لنقل بان الأجانب أصبح لديهم حافز فجأة لشراء المزيد من المنتجات الأمريكية (منتجات البلد أو القطر) بحيث ان صافي التصدير يزداد إلى </a:t>
            </a:r>
            <a:r>
              <a:rPr lang="en-US" dirty="0"/>
              <a:t>100</a:t>
            </a:r>
            <a:r>
              <a:rPr lang="ar-IQ" dirty="0"/>
              <a:t>$ مليار (</a:t>
            </a:r>
            <a:r>
              <a:rPr lang="en-US" dirty="0"/>
              <a:t>NX</a:t>
            </a:r>
            <a:r>
              <a:rPr lang="en-US" baseline="-25000" dirty="0"/>
              <a:t>2</a:t>
            </a:r>
            <a:r>
              <a:rPr lang="en-US" dirty="0"/>
              <a:t>=100</a:t>
            </a:r>
            <a:r>
              <a:rPr lang="ar-IQ" dirty="0"/>
              <a:t>).</a:t>
            </a:r>
            <a:endParaRPr lang="en-US" dirty="0"/>
          </a:p>
          <a:p>
            <a:endParaRPr lang="en-US" dirty="0"/>
          </a:p>
          <a:p>
            <a:endParaRPr lang="ar-IQ"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6065949" y="3721994"/>
            <a:ext cx="4855336" cy="450761"/>
          </a:xfrm>
          <a:prstGeom prst="rect">
            <a:avLst/>
          </a:prstGeom>
          <a:noFill/>
          <a:ln>
            <a:noFill/>
          </a:ln>
        </p:spPr>
      </p:pic>
      <p:pic>
        <p:nvPicPr>
          <p:cNvPr id="7" name="صورة 6"/>
          <p:cNvPicPr/>
          <p:nvPr/>
        </p:nvPicPr>
        <p:blipFill>
          <a:blip r:embed="rId3">
            <a:extLst>
              <a:ext uri="{28A0092B-C50C-407E-A947-70E740481C1C}">
                <a14:useLocalDpi xmlns:a14="http://schemas.microsoft.com/office/drawing/2010/main" val="0"/>
              </a:ext>
            </a:extLst>
          </a:blip>
          <a:srcRect/>
          <a:stretch>
            <a:fillRect/>
          </a:stretch>
        </p:blipFill>
        <p:spPr bwMode="auto">
          <a:xfrm>
            <a:off x="6684135" y="4172755"/>
            <a:ext cx="1828800" cy="500846"/>
          </a:xfrm>
          <a:prstGeom prst="rect">
            <a:avLst/>
          </a:prstGeom>
          <a:noFill/>
          <a:ln>
            <a:noFill/>
          </a:ln>
        </p:spPr>
      </p:pic>
    </p:spTree>
    <p:extLst>
      <p:ext uri="{BB962C8B-B14F-4D97-AF65-F5344CB8AC3E}">
        <p14:creationId xmlns:p14="http://schemas.microsoft.com/office/powerpoint/2010/main" val="1992100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420486"/>
          </a:xfrm>
        </p:spPr>
        <p:txBody>
          <a:bodyPr>
            <a:normAutofit fontScale="90000"/>
          </a:bodyPr>
          <a:lstStyle/>
          <a:p>
            <a:r>
              <a:rPr lang="ar-IQ" dirty="0" smtClean="0"/>
              <a:t>.</a:t>
            </a:r>
            <a:endParaRPr lang="ar-IQ" dirty="0"/>
          </a:p>
        </p:txBody>
      </p:sp>
      <p:sp>
        <p:nvSpPr>
          <p:cNvPr id="3" name="عنصر نائب للمحتوى 2"/>
          <p:cNvSpPr>
            <a:spLocks noGrp="1"/>
          </p:cNvSpPr>
          <p:nvPr>
            <p:ph idx="1"/>
          </p:nvPr>
        </p:nvSpPr>
        <p:spPr>
          <a:xfrm>
            <a:off x="838200" y="785612"/>
            <a:ext cx="10515600" cy="5391351"/>
          </a:xfrm>
        </p:spPr>
        <p:txBody>
          <a:bodyPr>
            <a:normAutofit fontScale="92500" lnSpcReduction="10000"/>
          </a:bodyPr>
          <a:lstStyle/>
          <a:p>
            <a:r>
              <a:rPr lang="ar-IQ" dirty="0"/>
              <a:t>تضاف الزيادة في صافي الصادرات البالغة </a:t>
            </a:r>
            <a:r>
              <a:rPr lang="en-US" dirty="0"/>
              <a:t>100</a:t>
            </a:r>
            <a:r>
              <a:rPr lang="ar-IQ" dirty="0"/>
              <a:t>$ مليار مباشرة إلى الطلب الإجمالي وتؤدي إلى زحف دالة الطلب الإجمالي إلى الأعلى وصولاً </a:t>
            </a:r>
            <a:r>
              <a:rPr lang="ar-IQ" dirty="0" smtClean="0"/>
              <a:t>الى </a:t>
            </a:r>
          </a:p>
          <a:p>
            <a:endParaRPr lang="ar-IQ" dirty="0" smtClean="0"/>
          </a:p>
          <a:p>
            <a:r>
              <a:rPr lang="ar-IQ" dirty="0"/>
              <a:t>وينتقل الاقتصاد إلى النقطة 2 ويزداد الإنتاج الإجمالي بـ </a:t>
            </a:r>
            <a:r>
              <a:rPr lang="en-US" dirty="0"/>
              <a:t>200</a:t>
            </a:r>
            <a:r>
              <a:rPr lang="ar-IQ" dirty="0"/>
              <a:t>$ مليار ليصبح </a:t>
            </a:r>
            <a:r>
              <a:rPr lang="en-US" dirty="0"/>
              <a:t>1200</a:t>
            </a:r>
            <a:r>
              <a:rPr lang="ar-IQ" dirty="0"/>
              <a:t>$ مليار (في </a:t>
            </a:r>
            <a:r>
              <a:rPr lang="en-US" dirty="0"/>
              <a:t>Y</a:t>
            </a:r>
            <a:r>
              <a:rPr lang="en-US" baseline="-25000" dirty="0"/>
              <a:t>2</a:t>
            </a:r>
            <a:r>
              <a:rPr lang="ar-IQ" dirty="0"/>
              <a:t>). </a:t>
            </a:r>
            <a:r>
              <a:rPr lang="ar-IQ" dirty="0" smtClean="0"/>
              <a:t>كما موضح في الشكل (6)</a:t>
            </a:r>
          </a:p>
          <a:p>
            <a:r>
              <a:rPr lang="ar-IQ" dirty="0"/>
              <a:t>لذا فان التغير في صافي التصدير قد يكون عامل آخر مهم يؤثر في التقلبات في الإنتاج الإجمالي. </a:t>
            </a:r>
            <a:endParaRPr lang="en-US" dirty="0"/>
          </a:p>
          <a:p>
            <a:r>
              <a:rPr lang="ar-IQ" dirty="0"/>
              <a:t>لقد توصلنا في تحليلنا للإطار </a:t>
            </a:r>
            <a:r>
              <a:rPr lang="ar-IQ" dirty="0" err="1"/>
              <a:t>الكينزي</a:t>
            </a:r>
            <a:r>
              <a:rPr lang="ar-IQ" dirty="0"/>
              <a:t> إلى خمسة عوامل ذاتية  (عوامل مستقلة عن الدخل) والتي تؤدي إلى زحف دالة الطلب الإنتاجي ومنه زحف في مستوى الإنتاج الإجمالي: </a:t>
            </a:r>
            <a:endParaRPr lang="en-US" dirty="0"/>
          </a:p>
          <a:p>
            <a:pPr lvl="0"/>
            <a:r>
              <a:rPr lang="ar-IQ" dirty="0"/>
              <a:t>التغير في إنفاق المستهلك الذاتي </a:t>
            </a:r>
            <a:r>
              <a:rPr lang="en-US" dirty="0"/>
              <a:t>a</a:t>
            </a:r>
            <a:r>
              <a:rPr lang="ar-IQ" dirty="0"/>
              <a:t>. </a:t>
            </a:r>
            <a:endParaRPr lang="en-US" dirty="0"/>
          </a:p>
          <a:p>
            <a:pPr lvl="0"/>
            <a:r>
              <a:rPr lang="ar-IQ" dirty="0"/>
              <a:t>التغير في إنفاق الاستثمار المخطط </a:t>
            </a:r>
            <a:r>
              <a:rPr lang="en-US" dirty="0"/>
              <a:t>I</a:t>
            </a:r>
            <a:r>
              <a:rPr lang="ar-IQ" dirty="0"/>
              <a:t> . </a:t>
            </a:r>
            <a:endParaRPr lang="en-US" dirty="0"/>
          </a:p>
          <a:p>
            <a:pPr lvl="0"/>
            <a:r>
              <a:rPr lang="ar-IQ" dirty="0"/>
              <a:t>التغير في الإنفاق الحكومي </a:t>
            </a:r>
            <a:r>
              <a:rPr lang="en-US" dirty="0"/>
              <a:t>G</a:t>
            </a:r>
            <a:r>
              <a:rPr lang="ar-IQ" dirty="0"/>
              <a:t>. </a:t>
            </a:r>
            <a:endParaRPr lang="en-US" dirty="0"/>
          </a:p>
          <a:p>
            <a:pPr lvl="0"/>
            <a:r>
              <a:rPr lang="ar-IQ" dirty="0"/>
              <a:t>التغير في الضرائب </a:t>
            </a:r>
            <a:r>
              <a:rPr lang="en-US" dirty="0"/>
              <a:t>T</a:t>
            </a:r>
            <a:r>
              <a:rPr lang="ar-IQ" dirty="0"/>
              <a:t>. </a:t>
            </a:r>
            <a:endParaRPr lang="en-US" dirty="0"/>
          </a:p>
          <a:p>
            <a:pPr lvl="0"/>
            <a:r>
              <a:rPr lang="ar-IQ" dirty="0"/>
              <a:t>التغير في الصادرات </a:t>
            </a:r>
            <a:r>
              <a:rPr lang="en-US" dirty="0"/>
              <a:t>NX</a:t>
            </a:r>
            <a:r>
              <a:rPr lang="ar-IQ" dirty="0"/>
              <a:t>. </a:t>
            </a:r>
            <a:endParaRPr lang="en-US" dirty="0"/>
          </a:p>
          <a:p>
            <a:endParaRPr lang="ar-IQ"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5422006" y="1777286"/>
            <a:ext cx="5563673" cy="244697"/>
          </a:xfrm>
          <a:prstGeom prst="rect">
            <a:avLst/>
          </a:prstGeom>
          <a:noFill/>
          <a:ln>
            <a:noFill/>
          </a:ln>
        </p:spPr>
      </p:pic>
    </p:spTree>
    <p:extLst>
      <p:ext uri="{BB962C8B-B14F-4D97-AF65-F5344CB8AC3E}">
        <p14:creationId xmlns:p14="http://schemas.microsoft.com/office/powerpoint/2010/main" val="1827766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974278"/>
          </a:xfrm>
        </p:spPr>
        <p:txBody>
          <a:bodyPr>
            <a:noAutofit/>
          </a:bodyPr>
          <a:lstStyle/>
          <a:p>
            <a:r>
              <a:rPr lang="ar-IQ" sz="3200" b="1" dirty="0"/>
              <a:t>الشكل رقم6: استجابة الإنتاج الإجمالي إلى التغير في صافي التصدير</a:t>
            </a:r>
            <a:r>
              <a:rPr lang="en-US" sz="3200" dirty="0"/>
              <a:t/>
            </a:r>
            <a:br>
              <a:rPr lang="en-US" sz="3200" dirty="0"/>
            </a:br>
            <a:r>
              <a:rPr lang="en-US" sz="3200" b="1" dirty="0"/>
              <a:t>Response of Aggregate Output to a Change in Net Exports </a:t>
            </a:r>
            <a:r>
              <a:rPr lang="en-US" sz="3200" dirty="0"/>
              <a:t/>
            </a:r>
            <a:br>
              <a:rPr lang="en-US" sz="3200" dirty="0"/>
            </a:br>
            <a:endParaRPr lang="ar-IQ" sz="3200" dirty="0"/>
          </a:p>
        </p:txBody>
      </p:sp>
      <p:pic>
        <p:nvPicPr>
          <p:cNvPr id="5" name="عنصر نائب للمحتوى 4"/>
          <p:cNvPicPr>
            <a:picLocks noGrp="1" noChangeAspect="1"/>
          </p:cNvPicPr>
          <p:nvPr>
            <p:ph idx="1"/>
          </p:nvPr>
        </p:nvPicPr>
        <p:blipFill>
          <a:blip r:embed="rId2"/>
          <a:stretch>
            <a:fillRect/>
          </a:stretch>
        </p:blipFill>
        <p:spPr>
          <a:xfrm>
            <a:off x="1931831" y="1339404"/>
            <a:ext cx="8229600" cy="4159875"/>
          </a:xfrm>
          <a:prstGeom prst="rect">
            <a:avLst/>
          </a:prstGeom>
        </p:spPr>
      </p:pic>
    </p:spTree>
    <p:extLst>
      <p:ext uri="{BB962C8B-B14F-4D97-AF65-F5344CB8AC3E}">
        <p14:creationId xmlns:p14="http://schemas.microsoft.com/office/powerpoint/2010/main" val="38374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613669"/>
          </a:xfrm>
        </p:spPr>
        <p:txBody>
          <a:bodyPr>
            <a:normAutofit fontScale="90000"/>
          </a:bodyPr>
          <a:lstStyle/>
          <a:p>
            <a:r>
              <a:rPr lang="ar-IQ" dirty="0" smtClean="0"/>
              <a:t>.</a:t>
            </a:r>
            <a:endParaRPr lang="ar-IQ" dirty="0"/>
          </a:p>
        </p:txBody>
      </p:sp>
      <p:sp>
        <p:nvSpPr>
          <p:cNvPr id="3" name="عنصر نائب للمحتوى 2"/>
          <p:cNvSpPr>
            <a:spLocks noGrp="1"/>
          </p:cNvSpPr>
          <p:nvPr>
            <p:ph idx="1"/>
          </p:nvPr>
        </p:nvSpPr>
        <p:spPr>
          <a:xfrm>
            <a:off x="838200" y="888642"/>
            <a:ext cx="10515600" cy="5288321"/>
          </a:xfrm>
        </p:spPr>
        <p:txBody>
          <a:bodyPr/>
          <a:lstStyle/>
          <a:p>
            <a:r>
              <a:rPr lang="ar-IQ" dirty="0"/>
              <a:t>ان الزيادة البالغة </a:t>
            </a:r>
            <a:r>
              <a:rPr lang="en-US" dirty="0"/>
              <a:t>100</a:t>
            </a:r>
            <a:r>
              <a:rPr lang="ar-IQ" dirty="0"/>
              <a:t>$ مليار في صافي التصدير من </a:t>
            </a:r>
            <a:r>
              <a:rPr lang="en-US" dirty="0"/>
              <a:t>NX</a:t>
            </a:r>
            <a:r>
              <a:rPr lang="en-US" baseline="-25000" dirty="0"/>
              <a:t>1</a:t>
            </a:r>
            <a:r>
              <a:rPr lang="en-US" dirty="0"/>
              <a:t>=0</a:t>
            </a:r>
            <a:r>
              <a:rPr lang="ar-IQ" dirty="0"/>
              <a:t> إلى </a:t>
            </a:r>
            <a:r>
              <a:rPr lang="en-US" dirty="0"/>
              <a:t>NX</a:t>
            </a:r>
            <a:r>
              <a:rPr lang="en-US" baseline="-25000" dirty="0"/>
              <a:t>2</a:t>
            </a:r>
            <a:r>
              <a:rPr lang="en-US" dirty="0"/>
              <a:t>=100</a:t>
            </a:r>
            <a:r>
              <a:rPr lang="ar-IQ" dirty="0"/>
              <a:t> يؤدي إلى زحف دالة الطلب الإجمالي إلى الأعلى من </a:t>
            </a:r>
            <a:r>
              <a:rPr lang="en-US" dirty="0"/>
              <a:t>Y</a:t>
            </a:r>
            <a:r>
              <a:rPr lang="en-US" baseline="-25000" dirty="0"/>
              <a:t>1</a:t>
            </a:r>
            <a:r>
              <a:rPr lang="en-US" baseline="30000" dirty="0"/>
              <a:t>ad</a:t>
            </a:r>
            <a:r>
              <a:rPr lang="ar-IQ" dirty="0"/>
              <a:t> إلى </a:t>
            </a:r>
            <a:r>
              <a:rPr lang="en-US" dirty="0"/>
              <a:t>Y</a:t>
            </a:r>
            <a:r>
              <a:rPr lang="en-US" baseline="-25000" dirty="0"/>
              <a:t>2</a:t>
            </a:r>
            <a:r>
              <a:rPr lang="en-US" baseline="30000" dirty="0"/>
              <a:t>ad</a:t>
            </a:r>
            <a:r>
              <a:rPr lang="en-US" dirty="0"/>
              <a:t> </a:t>
            </a:r>
            <a:r>
              <a:rPr lang="ar-IQ" dirty="0"/>
              <a:t>وتتحرك نقطة التوازن من النقطة </a:t>
            </a:r>
            <a:r>
              <a:rPr lang="en-US" dirty="0"/>
              <a:t>1</a:t>
            </a:r>
            <a:r>
              <a:rPr lang="ar-IQ" dirty="0"/>
              <a:t> إلى النقطة </a:t>
            </a:r>
            <a:r>
              <a:rPr lang="en-US" dirty="0"/>
              <a:t>2</a:t>
            </a:r>
            <a:r>
              <a:rPr lang="ar-IQ" dirty="0"/>
              <a:t> وان إنتاج التوازن يزداد من (</a:t>
            </a:r>
            <a:r>
              <a:rPr lang="en-US" dirty="0"/>
              <a:t>1000</a:t>
            </a:r>
            <a:r>
              <a:rPr lang="ar-IQ" dirty="0"/>
              <a:t>$ مليار </a:t>
            </a:r>
            <a:r>
              <a:rPr lang="en-US" dirty="0"/>
              <a:t>(Y</a:t>
            </a:r>
            <a:r>
              <a:rPr lang="en-US" baseline="-25000" dirty="0"/>
              <a:t>1</a:t>
            </a:r>
            <a:r>
              <a:rPr lang="en-US" dirty="0"/>
              <a:t>=</a:t>
            </a:r>
            <a:r>
              <a:rPr lang="ar-IQ" dirty="0"/>
              <a:t>إلى </a:t>
            </a:r>
            <a:r>
              <a:rPr lang="en-US" dirty="0"/>
              <a:t>1200)</a:t>
            </a:r>
            <a:r>
              <a:rPr lang="ar-IQ" dirty="0"/>
              <a:t>$ مليار </a:t>
            </a:r>
            <a:r>
              <a:rPr lang="en-US" dirty="0"/>
              <a:t>(Y2=</a:t>
            </a:r>
            <a:r>
              <a:rPr lang="ar-IQ" dirty="0"/>
              <a:t>. </a:t>
            </a:r>
            <a:endParaRPr lang="en-US" dirty="0"/>
          </a:p>
          <a:p>
            <a:endParaRPr lang="ar-IQ" dirty="0"/>
          </a:p>
        </p:txBody>
      </p:sp>
    </p:spTree>
    <p:extLst>
      <p:ext uri="{BB962C8B-B14F-4D97-AF65-F5344CB8AC3E}">
        <p14:creationId xmlns:p14="http://schemas.microsoft.com/office/powerpoint/2010/main" val="1399389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381850"/>
          </a:xfrm>
        </p:spPr>
        <p:txBody>
          <a:bodyPr>
            <a:normAutofit fontScale="90000"/>
          </a:bodyPr>
          <a:lstStyle/>
          <a:p>
            <a:r>
              <a:rPr lang="ar-IQ" dirty="0" smtClean="0"/>
              <a:t>.</a:t>
            </a:r>
            <a:endParaRPr lang="ar-IQ" dirty="0"/>
          </a:p>
        </p:txBody>
      </p:sp>
      <p:pic>
        <p:nvPicPr>
          <p:cNvPr id="4" name="عنصر نائب للمحتوى 3"/>
          <p:cNvPicPr>
            <a:picLocks noGrp="1" noChangeAspect="1"/>
          </p:cNvPicPr>
          <p:nvPr>
            <p:ph idx="1"/>
          </p:nvPr>
        </p:nvPicPr>
        <p:blipFill>
          <a:blip r:embed="rId2"/>
          <a:stretch>
            <a:fillRect/>
          </a:stretch>
        </p:blipFill>
        <p:spPr>
          <a:xfrm>
            <a:off x="2665928" y="746975"/>
            <a:ext cx="7122016" cy="5280337"/>
          </a:xfrm>
          <a:prstGeom prst="rect">
            <a:avLst/>
          </a:prstGeom>
        </p:spPr>
      </p:pic>
    </p:spTree>
    <p:extLst>
      <p:ext uri="{BB962C8B-B14F-4D97-AF65-F5344CB8AC3E}">
        <p14:creationId xmlns:p14="http://schemas.microsoft.com/office/powerpoint/2010/main" val="1161574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446244"/>
          </a:xfrm>
        </p:spPr>
        <p:txBody>
          <a:bodyPr>
            <a:normAutofit fontScale="90000"/>
          </a:bodyPr>
          <a:lstStyle/>
          <a:p>
            <a:r>
              <a:rPr lang="ar-IQ" dirty="0" smtClean="0"/>
              <a:t>.</a:t>
            </a:r>
            <a:endParaRPr lang="ar-IQ" dirty="0"/>
          </a:p>
        </p:txBody>
      </p:sp>
      <p:pic>
        <p:nvPicPr>
          <p:cNvPr id="4" name="عنصر نائب للمحتوى 3"/>
          <p:cNvPicPr>
            <a:picLocks noGrp="1" noChangeAspect="1"/>
          </p:cNvPicPr>
          <p:nvPr>
            <p:ph idx="1"/>
          </p:nvPr>
        </p:nvPicPr>
        <p:blipFill>
          <a:blip r:embed="rId2"/>
          <a:stretch>
            <a:fillRect/>
          </a:stretch>
        </p:blipFill>
        <p:spPr>
          <a:xfrm>
            <a:off x="2331076" y="811370"/>
            <a:ext cx="8023538" cy="4816697"/>
          </a:xfrm>
          <a:prstGeom prst="rect">
            <a:avLst/>
          </a:prstGeom>
        </p:spPr>
      </p:pic>
    </p:spTree>
    <p:extLst>
      <p:ext uri="{BB962C8B-B14F-4D97-AF65-F5344CB8AC3E}">
        <p14:creationId xmlns:p14="http://schemas.microsoft.com/office/powerpoint/2010/main" val="19645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200" b="1" dirty="0"/>
              <a:t>استجابة الإنتاج إلى التغير في إنفاق الاستثمار المخطط</a:t>
            </a:r>
            <a:r>
              <a:rPr lang="en-US" sz="3200" dirty="0"/>
              <a:t/>
            </a:r>
            <a:br>
              <a:rPr lang="en-US" sz="3200" dirty="0"/>
            </a:br>
            <a:r>
              <a:rPr lang="ar-IQ" sz="3200" b="1" dirty="0"/>
              <a:t> </a:t>
            </a:r>
            <a:r>
              <a:rPr lang="en-US" sz="3200" b="1" dirty="0"/>
              <a:t>Output Response to a Change in Planned Investment Spending</a:t>
            </a:r>
            <a:r>
              <a:rPr lang="en-US" sz="3200" dirty="0"/>
              <a:t/>
            </a:r>
            <a:br>
              <a:rPr lang="en-US" sz="3200" dirty="0"/>
            </a:br>
            <a:endParaRPr lang="ar-IQ" sz="3200"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838200" y="1455314"/>
                <a:ext cx="10515600" cy="5125790"/>
              </a:xfrm>
            </p:spPr>
            <p:txBody>
              <a:bodyPr>
                <a:normAutofit fontScale="92500" lnSpcReduction="10000"/>
              </a:bodyPr>
              <a:lstStyle/>
              <a:p>
                <a:r>
                  <a:rPr lang="ar-IQ" dirty="0" smtClean="0">
                    <a:solidFill>
                      <a:srgbClr val="FF0000"/>
                    </a:solidFill>
                  </a:rPr>
                  <a:t>عند زيادة انفاق الاستثمار المخطط </a:t>
                </a:r>
                <a:r>
                  <a:rPr lang="ar-IQ" dirty="0">
                    <a:solidFill>
                      <a:srgbClr val="FF0000"/>
                    </a:solidFill>
                  </a:rPr>
                  <a:t>بمقدار </a:t>
                </a:r>
                <a:r>
                  <a:rPr lang="en-US" dirty="0">
                    <a:solidFill>
                      <a:srgbClr val="FF0000"/>
                    </a:solidFill>
                  </a:rPr>
                  <a:t>100</a:t>
                </a:r>
                <a:r>
                  <a:rPr lang="ar-IQ" dirty="0">
                    <a:solidFill>
                      <a:srgbClr val="FF0000"/>
                    </a:solidFill>
                  </a:rPr>
                  <a:t>$ مليار من المستوى الابتدائي </a:t>
                </a:r>
                <a:r>
                  <a:rPr lang="en-US" dirty="0">
                    <a:solidFill>
                      <a:srgbClr val="FF0000"/>
                    </a:solidFill>
                  </a:rPr>
                  <a:t>$300</a:t>
                </a:r>
                <a:r>
                  <a:rPr lang="ar-IQ" dirty="0">
                    <a:solidFill>
                      <a:srgbClr val="FF0000"/>
                    </a:solidFill>
                  </a:rPr>
                  <a:t> مليار</a:t>
                </a:r>
                <a:r>
                  <a:rPr lang="en-US" dirty="0">
                    <a:solidFill>
                      <a:srgbClr val="FF0000"/>
                    </a:solidFill>
                  </a:rPr>
                  <a:t>I1= </a:t>
                </a:r>
                <a:r>
                  <a:rPr lang="ar-IQ" dirty="0" smtClean="0">
                    <a:solidFill>
                      <a:srgbClr val="FF0000"/>
                    </a:solidFill>
                  </a:rPr>
                  <a:t> إلى </a:t>
                </a:r>
                <a:r>
                  <a:rPr lang="en-US" dirty="0">
                    <a:solidFill>
                      <a:srgbClr val="FF0000"/>
                    </a:solidFill>
                  </a:rPr>
                  <a:t>400</a:t>
                </a:r>
                <a:r>
                  <a:rPr lang="ar-IQ" dirty="0">
                    <a:solidFill>
                      <a:srgbClr val="FF0000"/>
                    </a:solidFill>
                  </a:rPr>
                  <a:t>$ مليار</a:t>
                </a:r>
                <a:r>
                  <a:rPr lang="en-US" dirty="0">
                    <a:solidFill>
                      <a:srgbClr val="FF0000"/>
                    </a:solidFill>
                  </a:rPr>
                  <a:t>I2=</a:t>
                </a:r>
                <a:r>
                  <a:rPr lang="ar-IQ" dirty="0">
                    <a:solidFill>
                      <a:srgbClr val="FF0000"/>
                    </a:solidFill>
                  </a:rPr>
                  <a:t> فما هو تأثير ذلك على الإنتاج؟</a:t>
                </a:r>
                <a:r>
                  <a:rPr lang="ar-IQ" dirty="0"/>
                  <a:t> </a:t>
                </a:r>
                <a:endParaRPr lang="ar-IQ" dirty="0" smtClean="0"/>
              </a:p>
              <a:p>
                <a:r>
                  <a:rPr lang="ar-IQ" dirty="0"/>
                  <a:t>الشكل رقم3 باستخدام مخطط التقاطع </a:t>
                </a:r>
                <a:r>
                  <a:rPr lang="ar-IQ" dirty="0" err="1"/>
                  <a:t>الكينزي</a:t>
                </a:r>
                <a:r>
                  <a:rPr lang="ar-IQ" dirty="0"/>
                  <a:t>. في البداية وعندما يكون إنفاق الاستثمار </a:t>
                </a:r>
                <a:r>
                  <a:rPr lang="en-US" dirty="0"/>
                  <a:t>I1</a:t>
                </a:r>
                <a:r>
                  <a:rPr lang="ar-IQ" dirty="0"/>
                  <a:t> هو </a:t>
                </a:r>
                <a:r>
                  <a:rPr lang="en-US" dirty="0"/>
                  <a:t>300</a:t>
                </a:r>
                <a:r>
                  <a:rPr lang="ar-IQ" dirty="0"/>
                  <a:t>$ مليار فان دالة الطلب الإجمالي هي </a:t>
                </a:r>
                <a:r>
                  <a:rPr lang="en-US" dirty="0"/>
                  <a:t>Y</a:t>
                </a:r>
                <a:r>
                  <a:rPr lang="en-US" baseline="-25000" dirty="0"/>
                  <a:t>1</a:t>
                </a:r>
                <a:r>
                  <a:rPr lang="en-US" baseline="30000" dirty="0"/>
                  <a:t>ad</a:t>
                </a:r>
                <a:r>
                  <a:rPr lang="ar-IQ" dirty="0"/>
                  <a:t> ويحدث التوازن عند النقطة </a:t>
                </a:r>
                <a:r>
                  <a:rPr lang="en-US" dirty="0"/>
                  <a:t>1</a:t>
                </a:r>
                <a:r>
                  <a:rPr lang="ar-IQ" dirty="0"/>
                  <a:t> حيث الإنتاج هو </a:t>
                </a:r>
                <a:r>
                  <a:rPr lang="en-US" dirty="0"/>
                  <a:t>1000</a:t>
                </a:r>
                <a:r>
                  <a:rPr lang="ar-IQ" dirty="0"/>
                  <a:t>$ </a:t>
                </a:r>
                <a:r>
                  <a:rPr lang="ar-IQ" dirty="0" smtClean="0"/>
                  <a:t>مليار،</a:t>
                </a:r>
              </a:p>
              <a:p>
                <a:r>
                  <a:rPr lang="ar-IQ" dirty="0" smtClean="0"/>
                  <a:t> عند زيادة </a:t>
                </a:r>
                <a:r>
                  <a:rPr lang="ar-IQ" u="sng" dirty="0" smtClean="0"/>
                  <a:t>الاستثمار المخطط  بمقدار</a:t>
                </a:r>
                <a:r>
                  <a:rPr lang="en-US" dirty="0" smtClean="0"/>
                  <a:t>100</a:t>
                </a:r>
                <a:r>
                  <a:rPr lang="ar-IQ" dirty="0"/>
                  <a:t>$ مليار </a:t>
                </a:r>
                <a:r>
                  <a:rPr lang="ar-IQ" dirty="0" smtClean="0"/>
                  <a:t>سوف تضاف  </a:t>
                </a:r>
                <a:r>
                  <a:rPr lang="ar-IQ" dirty="0"/>
                  <a:t>مباشرة إلى الطلب الإجمالي وتؤدي إلى زحف دالة الطلب الإجمالي إلى الأعلى إلى </a:t>
                </a:r>
                <a:r>
                  <a:rPr lang="en-US" dirty="0"/>
                  <a:t>Y</a:t>
                </a:r>
                <a:r>
                  <a:rPr lang="en-US" baseline="-25000" dirty="0"/>
                  <a:t>2</a:t>
                </a:r>
                <a:r>
                  <a:rPr lang="en-US" baseline="30000" dirty="0"/>
                  <a:t>ad</a:t>
                </a:r>
                <a:r>
                  <a:rPr lang="en-US" dirty="0"/>
                  <a:t> </a:t>
                </a:r>
                <a:r>
                  <a:rPr lang="ar-IQ" dirty="0" smtClean="0"/>
                  <a:t> عندها يكون الطلب </a:t>
                </a:r>
                <a:r>
                  <a:rPr lang="ar-IQ" dirty="0"/>
                  <a:t>الإجمالي </a:t>
                </a:r>
                <a:r>
                  <a:rPr lang="ar-IQ" dirty="0" smtClean="0"/>
                  <a:t>= يساوي الناتج الكلي </a:t>
                </a:r>
                <a:r>
                  <a:rPr lang="ar-IQ" dirty="0"/>
                  <a:t>عند تقاطع </a:t>
                </a:r>
                <a:r>
                  <a:rPr lang="en-US" dirty="0"/>
                  <a:t>Y</a:t>
                </a:r>
                <a:r>
                  <a:rPr lang="en-US" baseline="-25000" dirty="0"/>
                  <a:t>2</a:t>
                </a:r>
                <a:r>
                  <a:rPr lang="en-US" baseline="30000" dirty="0"/>
                  <a:t>ad</a:t>
                </a:r>
                <a:r>
                  <a:rPr lang="en-US" dirty="0"/>
                  <a:t> </a:t>
                </a:r>
                <a:r>
                  <a:rPr lang="ar-IQ" dirty="0"/>
                  <a:t>مع خط </a:t>
                </a:r>
                <a:r>
                  <a:rPr lang="en-US" dirty="0"/>
                  <a:t>45</a:t>
                </a:r>
                <a:r>
                  <a:rPr lang="en-US" baseline="30000" dirty="0"/>
                  <a:t>O</a:t>
                </a:r>
                <a:r>
                  <a:rPr lang="ar-IQ" dirty="0"/>
                  <a:t>,    </a:t>
                </a:r>
                <a:r>
                  <a:rPr lang="en-US" dirty="0"/>
                  <a:t>Y= Y</a:t>
                </a:r>
                <a:r>
                  <a:rPr lang="en-US" baseline="-25000" dirty="0"/>
                  <a:t> </a:t>
                </a:r>
                <a:r>
                  <a:rPr lang="en-US" baseline="30000" dirty="0"/>
                  <a:t>ad</a:t>
                </a:r>
                <a:r>
                  <a:rPr lang="en-US" dirty="0"/>
                  <a:t> </a:t>
                </a:r>
                <a:r>
                  <a:rPr lang="ar-IQ" dirty="0"/>
                  <a:t>(النقطة 2</a:t>
                </a:r>
                <a:r>
                  <a:rPr lang="ar-IQ" dirty="0" smtClean="0"/>
                  <a:t>)</a:t>
                </a:r>
              </a:p>
              <a:p>
                <a:r>
                  <a:rPr lang="ar-IQ" dirty="0"/>
                  <a:t>نتيجة </a:t>
                </a:r>
                <a:r>
                  <a:rPr lang="ar-IQ" dirty="0" smtClean="0"/>
                  <a:t>لزيادة </a:t>
                </a:r>
                <a:r>
                  <a:rPr lang="en-US" dirty="0"/>
                  <a:t>100</a:t>
                </a:r>
                <a:r>
                  <a:rPr lang="ar-IQ" dirty="0"/>
                  <a:t>$ مليار في إنفاق الاستثمار المخطط </a:t>
                </a:r>
                <a:r>
                  <a:rPr lang="ar-IQ" dirty="0" smtClean="0"/>
                  <a:t>سوف يؤدي </a:t>
                </a:r>
                <a:r>
                  <a:rPr lang="ar-IQ" dirty="0"/>
                  <a:t>إلى زيادة </a:t>
                </a:r>
                <a:r>
                  <a:rPr lang="ar-IQ" dirty="0" smtClean="0"/>
                  <a:t>الناتج الكلي  التوازني </a:t>
                </a:r>
                <a:r>
                  <a:rPr lang="ar-IQ" dirty="0"/>
                  <a:t>بـ </a:t>
                </a:r>
                <a:r>
                  <a:rPr lang="en-US" dirty="0"/>
                  <a:t>200</a:t>
                </a:r>
                <a:r>
                  <a:rPr lang="ar-IQ" dirty="0"/>
                  <a:t>$ مليار ليصبح </a:t>
                </a:r>
                <a:r>
                  <a:rPr lang="en-US" dirty="0"/>
                  <a:t>1200</a:t>
                </a:r>
                <a:r>
                  <a:rPr lang="ar-IQ" dirty="0"/>
                  <a:t> $ مليار( </a:t>
                </a:r>
                <a:r>
                  <a:rPr lang="en-US" dirty="0"/>
                  <a:t>Y</a:t>
                </a:r>
                <a:r>
                  <a:rPr lang="en-US" baseline="-25000" dirty="0"/>
                  <a:t>2</a:t>
                </a:r>
                <a:r>
                  <a:rPr lang="en-US" dirty="0"/>
                  <a:t> </a:t>
                </a:r>
                <a:r>
                  <a:rPr lang="ar-IQ" dirty="0"/>
                  <a:t>)فلكل دولار من الزيادة في إنفاق الاستثمار </a:t>
                </a:r>
                <a:r>
                  <a:rPr lang="ar-IQ" dirty="0" smtClean="0"/>
                  <a:t>المخطط يؤدي الى زيادة الإنتاج </a:t>
                </a:r>
                <a:r>
                  <a:rPr lang="ar-IQ" dirty="0"/>
                  <a:t>الإجمالي </a:t>
                </a:r>
                <a:r>
                  <a:rPr lang="ar-IQ" u="sng" dirty="0">
                    <a:effectLst>
                      <a:outerShdw blurRad="38100" dist="38100" dir="2700000" algn="tl">
                        <a:srgbClr val="000000">
                          <a:alpha val="43137"/>
                        </a:srgbClr>
                      </a:outerShdw>
                    </a:effectLst>
                  </a:rPr>
                  <a:t>ضعفين</a:t>
                </a:r>
                <a:r>
                  <a:rPr lang="ar-IQ" dirty="0"/>
                  <a:t>. </a:t>
                </a:r>
                <a:endParaRPr lang="ar-IQ" dirty="0" smtClean="0"/>
              </a:p>
              <a:p>
                <a:r>
                  <a:rPr lang="ar-IQ" dirty="0" smtClean="0"/>
                  <a:t>ان نسبة التغير في الانفاق الإجمالي الى التغير في الاستثمار المخطط </a:t>
                </a:r>
                <a14:m>
                  <m:oMath xmlns:m="http://schemas.openxmlformats.org/officeDocument/2006/math">
                    <m:f>
                      <m:fPr>
                        <m:ctrlPr>
                          <a:rPr lang="en-US" i="1" smtClean="0">
                            <a:latin typeface="Cambria Math" panose="02040503050406030204" pitchFamily="18" charset="0"/>
                          </a:rPr>
                        </m:ctrlPr>
                      </m:fPr>
                      <m:num>
                        <m:r>
                          <m:rPr>
                            <m:sty m:val="p"/>
                          </m:rPr>
                          <a:rPr lang="el-GR" i="0" smtClean="0">
                            <a:latin typeface="Cambria Math" panose="02040503050406030204" pitchFamily="18" charset="0"/>
                          </a:rPr>
                          <m:t>Δ</m:t>
                        </m:r>
                        <m:r>
                          <a:rPr lang="en-US" i="1" smtClean="0">
                            <a:latin typeface="Cambria Math" panose="02040503050406030204" pitchFamily="18" charset="0"/>
                          </a:rPr>
                          <m:t>𝑦</m:t>
                        </m:r>
                      </m:num>
                      <m:den>
                        <m:r>
                          <m:rPr>
                            <m:sty m:val="p"/>
                          </m:rPr>
                          <a:rPr lang="el-GR" i="0" smtClean="0">
                            <a:latin typeface="Cambria Math" panose="02040503050406030204" pitchFamily="18" charset="0"/>
                          </a:rPr>
                          <m:t>Δ</m:t>
                        </m:r>
                        <m:r>
                          <a:rPr lang="en-US" b="0" i="1" smtClean="0">
                            <a:latin typeface="Cambria Math" panose="02040503050406030204" pitchFamily="18" charset="0"/>
                          </a:rPr>
                          <m:t>𝐼</m:t>
                        </m:r>
                      </m:den>
                    </m:f>
                  </m:oMath>
                </a14:m>
                <a:r>
                  <a:rPr lang="ar-IQ" dirty="0" smtClean="0"/>
                  <a:t> يسمى بمضاعف الانفاق .</a:t>
                </a:r>
              </a:p>
              <a:p>
                <a:endParaRPr lang="en-US" dirty="0"/>
              </a:p>
              <a:p>
                <a:endParaRPr lang="ar-IQ" dirty="0" smtClean="0"/>
              </a:p>
              <a:p>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838200" y="1455314"/>
                <a:ext cx="10515600" cy="5125790"/>
              </a:xfrm>
              <a:blipFill>
                <a:blip r:embed="rId2"/>
                <a:stretch>
                  <a:fillRect l="-1043" t="-2854" r="-928"/>
                </a:stretch>
              </a:blipFill>
            </p:spPr>
            <p:txBody>
              <a:bodyPr/>
              <a:lstStyle/>
              <a:p>
                <a:r>
                  <a:rPr lang="ar-IQ">
                    <a:noFill/>
                  </a:rPr>
                  <a:t> </a:t>
                </a:r>
              </a:p>
            </p:txBody>
          </p:sp>
        </mc:Fallback>
      </mc:AlternateContent>
    </p:spTree>
    <p:extLst>
      <p:ext uri="{BB962C8B-B14F-4D97-AF65-F5344CB8AC3E}">
        <p14:creationId xmlns:p14="http://schemas.microsoft.com/office/powerpoint/2010/main" val="28244393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974278"/>
          </a:xfrm>
        </p:spPr>
        <p:txBody>
          <a:bodyPr>
            <a:normAutofit fontScale="90000"/>
          </a:bodyPr>
          <a:lstStyle/>
          <a:p>
            <a:r>
              <a:rPr lang="ar-IQ" sz="2800" b="1" dirty="0"/>
              <a:t>الشكل رقم5: استجابة الإنتاج الإجمالي إلى الإنفاق الحكومي والضرائب </a:t>
            </a:r>
            <a:r>
              <a:rPr lang="en-US" sz="2800" dirty="0"/>
              <a:t/>
            </a:r>
            <a:br>
              <a:rPr lang="en-US" sz="2800" dirty="0"/>
            </a:br>
            <a:r>
              <a:rPr lang="en-US" sz="2800" b="1" dirty="0"/>
              <a:t>Response of Aggregate Output to Government Spending and Taxes</a:t>
            </a:r>
            <a:r>
              <a:rPr lang="en-US" sz="2800" dirty="0"/>
              <a:t/>
            </a:r>
            <a:br>
              <a:rPr lang="en-US" sz="2800" dirty="0"/>
            </a:br>
            <a:endParaRPr lang="ar-IQ" sz="2800" dirty="0"/>
          </a:p>
        </p:txBody>
      </p:sp>
      <p:pic>
        <p:nvPicPr>
          <p:cNvPr id="8" name="عنصر نائب للمحتوى 7"/>
          <p:cNvPicPr>
            <a:picLocks noGrp="1" noChangeAspect="1"/>
          </p:cNvPicPr>
          <p:nvPr>
            <p:ph idx="1"/>
          </p:nvPr>
        </p:nvPicPr>
        <p:blipFill>
          <a:blip r:embed="rId2"/>
          <a:stretch>
            <a:fillRect/>
          </a:stretch>
        </p:blipFill>
        <p:spPr>
          <a:xfrm>
            <a:off x="2369713" y="1146220"/>
            <a:ext cx="7972021" cy="5396248"/>
          </a:xfrm>
          <a:prstGeom prst="rect">
            <a:avLst/>
          </a:prstGeom>
        </p:spPr>
      </p:pic>
    </p:spTree>
    <p:extLst>
      <p:ext uri="{BB962C8B-B14F-4D97-AF65-F5344CB8AC3E}">
        <p14:creationId xmlns:p14="http://schemas.microsoft.com/office/powerpoint/2010/main" val="168139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81095"/>
          </a:xfrm>
        </p:spPr>
        <p:txBody>
          <a:bodyPr>
            <a:normAutofit fontScale="90000"/>
          </a:bodyPr>
          <a:lstStyle/>
          <a:p>
            <a:r>
              <a:rPr lang="ar-IQ" sz="2700" dirty="0" smtClean="0"/>
              <a:t>الشكل : 3- </a:t>
            </a:r>
            <a:r>
              <a:rPr lang="ar-IQ" sz="2700" b="1" dirty="0" smtClean="0"/>
              <a:t>استجابة </a:t>
            </a:r>
            <a:r>
              <a:rPr lang="ar-IQ" sz="2700" b="1" dirty="0"/>
              <a:t>الإنتاج إلى التغير في إنفاق الاستثمار المخطط</a:t>
            </a:r>
            <a:r>
              <a:rPr lang="en-US" sz="2700" dirty="0"/>
              <a:t/>
            </a:r>
            <a:br>
              <a:rPr lang="en-US" sz="2700" dirty="0"/>
            </a:br>
            <a:r>
              <a:rPr lang="ar-IQ" sz="2700" b="1" dirty="0"/>
              <a:t> </a:t>
            </a:r>
            <a:r>
              <a:rPr lang="en-US" sz="2700" b="1" dirty="0"/>
              <a:t>Output Response to a Change in Planned Investment </a:t>
            </a:r>
            <a:r>
              <a:rPr lang="en-US" sz="2700" b="1" dirty="0" smtClean="0"/>
              <a:t>Spending</a:t>
            </a:r>
            <a:endParaRPr lang="ar-IQ" dirty="0"/>
          </a:p>
        </p:txBody>
      </p:sp>
      <p:pic>
        <p:nvPicPr>
          <p:cNvPr id="4" name="عنصر نائب للمحتوى 3"/>
          <p:cNvPicPr>
            <a:picLocks noGrp="1" noChangeAspect="1"/>
          </p:cNvPicPr>
          <p:nvPr>
            <p:ph idx="1"/>
          </p:nvPr>
        </p:nvPicPr>
        <p:blipFill>
          <a:blip r:embed="rId2"/>
          <a:stretch>
            <a:fillRect/>
          </a:stretch>
        </p:blipFill>
        <p:spPr>
          <a:xfrm>
            <a:off x="2253803" y="1378039"/>
            <a:ext cx="8281115" cy="4546243"/>
          </a:xfrm>
          <a:prstGeom prst="rect">
            <a:avLst/>
          </a:prstGeom>
        </p:spPr>
      </p:pic>
    </p:spTree>
    <p:extLst>
      <p:ext uri="{BB962C8B-B14F-4D97-AF65-F5344CB8AC3E}">
        <p14:creationId xmlns:p14="http://schemas.microsoft.com/office/powerpoint/2010/main" val="940151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solidFill>
                  <a:srgbClr val="FF0000"/>
                </a:solidFill>
              </a:rPr>
              <a:t>لماذا يؤدي التغير في انفاق الاستثمار المخطط إلى تغير اكبر في الإنتاج الإجمالي بحيث يصبح مضاعف الإنفاق اكبر من واحد؟</a:t>
            </a:r>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838200" y="1545465"/>
                <a:ext cx="10515600" cy="4631498"/>
              </a:xfrm>
            </p:spPr>
            <p:txBody>
              <a:bodyPr/>
              <a:lstStyle/>
              <a:p>
                <a:endParaRPr lang="ar-IQ" dirty="0" smtClean="0"/>
              </a:p>
              <a:p>
                <a:r>
                  <a:rPr lang="ar-IQ" dirty="0"/>
                  <a:t>ان مضاعف الإنفاق هو اكبر من واحد لان </a:t>
                </a:r>
                <a:r>
                  <a:rPr lang="ar-IQ" u="sng" dirty="0"/>
                  <a:t>الزيادة في إنفاق الاستثمار المخطط</a:t>
                </a:r>
                <a:r>
                  <a:rPr lang="ar-IQ" dirty="0"/>
                  <a:t> </a:t>
                </a:r>
                <a:r>
                  <a:rPr lang="ar-IQ" u="sng" dirty="0"/>
                  <a:t>والذي يزيد الإنتاج</a:t>
                </a:r>
                <a:r>
                  <a:rPr lang="ar-IQ" dirty="0"/>
                  <a:t> أيضا يؤدي إلى زيادة إضافية في إنفاق المستهلك </a:t>
                </a:r>
                <a:r>
                  <a:rPr lang="ar-IQ" dirty="0" smtClean="0"/>
                  <a:t> </a:t>
                </a:r>
                <a14:m>
                  <m:oMath xmlns:m="http://schemas.openxmlformats.org/officeDocument/2006/math">
                    <m:r>
                      <a:rPr lang="en-US" b="0" i="1" smtClean="0">
                        <a:latin typeface="Cambria Math" panose="02040503050406030204" pitchFamily="18" charset="0"/>
                      </a:rPr>
                      <m:t>𝑀𝑃𝐶</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𝑌</m:t>
                    </m:r>
                    <m:r>
                      <a:rPr lang="en-US" b="0" i="1" smtClean="0">
                        <a:latin typeface="Cambria Math" panose="02040503050406030204" pitchFamily="18" charset="0"/>
                        <a:ea typeface="Cambria Math" panose="02040503050406030204" pitchFamily="18" charset="0"/>
                      </a:rPr>
                      <m:t>  </m:t>
                    </m:r>
                  </m:oMath>
                </a14:m>
                <a:endParaRPr lang="ar-IQ" b="0" dirty="0" smtClean="0">
                  <a:ea typeface="Cambria Math" panose="02040503050406030204" pitchFamily="18" charset="0"/>
                </a:endParaRPr>
              </a:p>
              <a:p>
                <a:r>
                  <a:rPr lang="ar-IQ" u="sng" dirty="0" smtClean="0"/>
                  <a:t>وان </a:t>
                </a:r>
                <a:r>
                  <a:rPr lang="ar-IQ" u="sng" dirty="0"/>
                  <a:t>زيادة إنفاق المستهلك بدوره يرفع من الطلب الإجمالي وزيادة الإنتاج</a:t>
                </a:r>
                <a:r>
                  <a:rPr lang="ar-IQ" dirty="0"/>
                  <a:t> وهذا يؤدي إلى تغير </a:t>
                </a:r>
                <a:r>
                  <a:rPr lang="ar-IQ" dirty="0" smtClean="0"/>
                  <a:t>مضاعف </a:t>
                </a:r>
                <a:r>
                  <a:rPr lang="ar-IQ" dirty="0"/>
                  <a:t>في الإنتاج ناجم عن </a:t>
                </a:r>
                <a:r>
                  <a:rPr lang="ar-IQ" dirty="0" smtClean="0"/>
                  <a:t>تغير </a:t>
                </a:r>
                <a:r>
                  <a:rPr lang="ar-IQ" dirty="0"/>
                  <a:t>معين في إنفاق الاستثمار المخطط ويمكن اشتقاق هذا الاستنتاج جبريا من خلال حل المجهول </a:t>
                </a:r>
                <a:r>
                  <a:rPr lang="en-US" dirty="0"/>
                  <a:t>Y</a:t>
                </a:r>
                <a:r>
                  <a:rPr lang="ar-IQ" dirty="0"/>
                  <a:t> بالنسبة إلى </a:t>
                </a:r>
                <a:r>
                  <a:rPr lang="en-US" dirty="0"/>
                  <a:t>a</a:t>
                </a:r>
                <a:r>
                  <a:rPr lang="ar-IQ" dirty="0"/>
                  <a:t> و </a:t>
                </a:r>
                <a:r>
                  <a:rPr lang="en-US" dirty="0" err="1"/>
                  <a:t>mpc</a:t>
                </a:r>
                <a:r>
                  <a:rPr lang="ar-IQ" dirty="0"/>
                  <a:t> و</a:t>
                </a:r>
                <a:r>
                  <a:rPr lang="en-US" dirty="0"/>
                  <a:t>I</a:t>
                </a:r>
                <a:r>
                  <a:rPr lang="ar-IQ" dirty="0"/>
                  <a:t> مما ينتج في المعادلة التالية:</a:t>
                </a:r>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838200" y="1545465"/>
                <a:ext cx="10515600" cy="4631498"/>
              </a:xfrm>
              <a:blipFill>
                <a:blip r:embed="rId2"/>
                <a:stretch>
                  <a:fillRect l="-986" r="-1043"/>
                </a:stretch>
              </a:blipFill>
            </p:spPr>
            <p:txBody>
              <a:bodyPr/>
              <a:lstStyle/>
              <a:p>
                <a:r>
                  <a:rPr lang="ar-IQ">
                    <a:noFill/>
                  </a:rPr>
                  <a:t> </a:t>
                </a:r>
              </a:p>
            </p:txBody>
          </p:sp>
        </mc:Fallback>
      </mc:AlternateContent>
    </p:spTree>
    <p:extLst>
      <p:ext uri="{BB962C8B-B14F-4D97-AF65-F5344CB8AC3E}">
        <p14:creationId xmlns:p14="http://schemas.microsoft.com/office/powerpoint/2010/main" val="1090617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a:t>
            </a:r>
          </a:p>
        </p:txBody>
      </p:sp>
      <p:sp>
        <p:nvSpPr>
          <p:cNvPr id="3" name="عنصر نائب للمحتوى 2"/>
          <p:cNvSpPr>
            <a:spLocks noGrp="1"/>
          </p:cNvSpPr>
          <p:nvPr>
            <p:ph idx="1"/>
          </p:nvPr>
        </p:nvSpPr>
        <p:spPr/>
        <p:txBody>
          <a:bodyPr/>
          <a:lstStyle/>
          <a:p>
            <a:r>
              <a:rPr lang="ar-IQ" dirty="0"/>
              <a:t>بما ان </a:t>
            </a:r>
            <a:r>
              <a:rPr lang="en-US" dirty="0"/>
              <a:t>I</a:t>
            </a:r>
            <a:r>
              <a:rPr lang="ar-IQ" dirty="0"/>
              <a:t> مضروبة بالحد </a:t>
            </a:r>
            <a:r>
              <a:rPr lang="en-US" dirty="0"/>
              <a:t>1/(1 - </a:t>
            </a:r>
            <a:r>
              <a:rPr lang="en-US" dirty="0" err="1"/>
              <a:t>mpc</a:t>
            </a:r>
            <a:r>
              <a:rPr lang="en-US" dirty="0"/>
              <a:t>) </a:t>
            </a:r>
            <a:r>
              <a:rPr lang="ar-IQ" dirty="0"/>
              <a:t>فهذه المعادلة تعلمنا بان التغير بمقدار دولار واحد في </a:t>
            </a:r>
            <a:r>
              <a:rPr lang="en-US" dirty="0"/>
              <a:t>I</a:t>
            </a:r>
            <a:r>
              <a:rPr lang="ar-IQ" dirty="0"/>
              <a:t> يؤدي إلى تغير </a:t>
            </a:r>
            <a:r>
              <a:rPr lang="en-US" dirty="0"/>
              <a:t> $1/(1 - </a:t>
            </a:r>
            <a:r>
              <a:rPr lang="en-US" dirty="0" err="1"/>
              <a:t>mpc</a:t>
            </a:r>
            <a:r>
              <a:rPr lang="en-US" dirty="0"/>
              <a:t>)</a:t>
            </a:r>
            <a:r>
              <a:rPr lang="ar-IQ" dirty="0"/>
              <a:t>في الإنتاج </a:t>
            </a:r>
            <a:r>
              <a:rPr lang="ar-IQ" dirty="0" smtClean="0"/>
              <a:t>الإجمالي بمقدار المضاعف ،</a:t>
            </a:r>
          </a:p>
          <a:p>
            <a:r>
              <a:rPr lang="en-US" b="1" u="sng" dirty="0" smtClean="0"/>
              <a:t>1</a:t>
            </a:r>
            <a:r>
              <a:rPr lang="en-US" b="1" u="sng" dirty="0"/>
              <a:t>/(1 - </a:t>
            </a:r>
            <a:r>
              <a:rPr lang="en-US" b="1" u="sng" dirty="0" err="1"/>
              <a:t>mpc</a:t>
            </a:r>
            <a:r>
              <a:rPr lang="en-US" b="1" u="sng" dirty="0"/>
              <a:t>)</a:t>
            </a:r>
            <a:r>
              <a:rPr lang="ar-IQ" b="1" u="sng" dirty="0"/>
              <a:t>هو مضاعف الإنفاق</a:t>
            </a:r>
            <a:r>
              <a:rPr lang="ar-IQ" dirty="0"/>
              <a:t>. لذا عند  </a:t>
            </a:r>
            <a:r>
              <a:rPr lang="en-US" dirty="0" err="1"/>
              <a:t>mpc</a:t>
            </a:r>
            <a:r>
              <a:rPr lang="en-US" dirty="0"/>
              <a:t>=0.5</a:t>
            </a:r>
            <a:r>
              <a:rPr lang="ar-IQ" dirty="0"/>
              <a:t> فان التغير في </a:t>
            </a:r>
            <a:r>
              <a:rPr lang="ar-IQ" dirty="0" smtClean="0"/>
              <a:t>(</a:t>
            </a:r>
            <a:r>
              <a:rPr lang="en-US" dirty="0" smtClean="0"/>
              <a:t>(I</a:t>
            </a:r>
            <a:r>
              <a:rPr lang="ar-IQ" dirty="0" smtClean="0"/>
              <a:t> بمقدار</a:t>
            </a:r>
            <a:r>
              <a:rPr lang="en-US" dirty="0"/>
              <a:t>1</a:t>
            </a:r>
            <a:r>
              <a:rPr lang="ar-IQ" dirty="0"/>
              <a:t>$   يؤدي الى التغير في الإنتاج </a:t>
            </a:r>
            <a:r>
              <a:rPr lang="en-US" dirty="0"/>
              <a:t>2$ </a:t>
            </a:r>
            <a:r>
              <a:rPr lang="ar-IQ" dirty="0" smtClean="0"/>
              <a:t>  .</a:t>
            </a:r>
          </a:p>
          <a:p>
            <a:r>
              <a:rPr lang="ar-IQ" dirty="0"/>
              <a:t>اما عند </a:t>
            </a:r>
            <a:r>
              <a:rPr lang="en-US" dirty="0" err="1"/>
              <a:t>mpc</a:t>
            </a:r>
            <a:r>
              <a:rPr lang="en-US" dirty="0"/>
              <a:t> = 0.8 </a:t>
            </a:r>
            <a:r>
              <a:rPr lang="ar-IQ" dirty="0" smtClean="0"/>
              <a:t> فان </a:t>
            </a:r>
            <a:r>
              <a:rPr lang="ar-IQ" dirty="0"/>
              <a:t>التغير في </a:t>
            </a:r>
            <a:r>
              <a:rPr lang="en-US" dirty="0" smtClean="0"/>
              <a:t>I)</a:t>
            </a:r>
            <a:r>
              <a:rPr lang="ar-IQ" dirty="0" smtClean="0"/>
              <a:t>) </a:t>
            </a:r>
            <a:r>
              <a:rPr lang="ar-IQ" dirty="0"/>
              <a:t>بمقدار</a:t>
            </a:r>
            <a:r>
              <a:rPr lang="en-US" dirty="0"/>
              <a:t>1</a:t>
            </a:r>
            <a:r>
              <a:rPr lang="ar-IQ" dirty="0"/>
              <a:t>$   يؤدي الى التغير في الإنتاج بمقدار </a:t>
            </a:r>
            <a:r>
              <a:rPr lang="en-US" dirty="0"/>
              <a:t>5</a:t>
            </a:r>
            <a:r>
              <a:rPr lang="ar-IQ" dirty="0"/>
              <a:t>$. </a:t>
            </a:r>
            <a:r>
              <a:rPr lang="ar-IQ" u="sng" dirty="0"/>
              <a:t>كلما كان الميل الحدي إلى الاستهلاك اكبر كلما زاد مضاعف الإنتاج.  </a:t>
            </a:r>
            <a:endParaRPr lang="en-US" dirty="0"/>
          </a:p>
          <a:p>
            <a:endParaRPr lang="ar-IQ" dirty="0"/>
          </a:p>
        </p:txBody>
      </p:sp>
    </p:spTree>
    <p:extLst>
      <p:ext uri="{BB962C8B-B14F-4D97-AF65-F5344CB8AC3E}">
        <p14:creationId xmlns:p14="http://schemas.microsoft.com/office/powerpoint/2010/main" val="3230710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الاستجابة إلى التغيرات في </a:t>
            </a:r>
            <a:r>
              <a:rPr lang="ar-IQ" b="1" dirty="0" smtClean="0"/>
              <a:t>الإنفاق الخاص ( الذاتي) </a:t>
            </a:r>
            <a:r>
              <a:rPr lang="en-US" dirty="0"/>
              <a:t/>
            </a:r>
            <a:br>
              <a:rPr lang="en-US" dirty="0"/>
            </a:br>
            <a:r>
              <a:rPr lang="en-US" b="1" dirty="0"/>
              <a:t>Response to Changes in Autonomous Spending</a:t>
            </a:r>
            <a:endParaRPr lang="ar-IQ" dirty="0"/>
          </a:p>
        </p:txBody>
      </p:sp>
      <p:sp>
        <p:nvSpPr>
          <p:cNvPr id="3" name="عنصر نائب للمحتوى 2"/>
          <p:cNvSpPr>
            <a:spLocks noGrp="1"/>
          </p:cNvSpPr>
          <p:nvPr>
            <p:ph idx="1"/>
          </p:nvPr>
        </p:nvSpPr>
        <p:spPr>
          <a:xfrm>
            <a:off x="838200" y="1571223"/>
            <a:ext cx="10515600" cy="5087154"/>
          </a:xfrm>
        </p:spPr>
        <p:txBody>
          <a:bodyPr>
            <a:normAutofit lnSpcReduction="10000"/>
          </a:bodyPr>
          <a:lstStyle/>
          <a:p>
            <a:r>
              <a:rPr lang="ar-IQ" dirty="0"/>
              <a:t>بما ان </a:t>
            </a:r>
            <a:r>
              <a:rPr lang="en-US" dirty="0"/>
              <a:t>a</a:t>
            </a:r>
            <a:r>
              <a:rPr lang="ar-IQ" dirty="0"/>
              <a:t> أيضا مضروبة بالحد </a:t>
            </a:r>
            <a:r>
              <a:rPr lang="en-US" dirty="0"/>
              <a:t>1/(1 - </a:t>
            </a:r>
            <a:r>
              <a:rPr lang="en-US" dirty="0" err="1"/>
              <a:t>mpc</a:t>
            </a:r>
            <a:r>
              <a:rPr lang="en-US" dirty="0"/>
              <a:t>) </a:t>
            </a:r>
            <a:r>
              <a:rPr lang="ar-IQ" dirty="0"/>
              <a:t>في المعادلة رقم4 فان التغير بمقدار دولار واحد في إنفاق المستهلك الذاتي </a:t>
            </a:r>
            <a:r>
              <a:rPr lang="en-US" dirty="0"/>
              <a:t>a </a:t>
            </a:r>
            <a:r>
              <a:rPr lang="ar-IQ" dirty="0"/>
              <a:t>يغير أيضا الإنتاج الإجمالي بنفس المقدار</a:t>
            </a:r>
            <a:r>
              <a:rPr lang="en-US" dirty="0"/>
              <a:t>1/(1 - </a:t>
            </a:r>
            <a:r>
              <a:rPr lang="en-US" dirty="0" err="1"/>
              <a:t>mpc</a:t>
            </a:r>
            <a:r>
              <a:rPr lang="en-US" dirty="0"/>
              <a:t>) </a:t>
            </a:r>
            <a:r>
              <a:rPr lang="ar-IQ" dirty="0"/>
              <a:t>وهو مقدار مضاعف الإنفاق، لذا نرى بان مضاعف الإنفاق ينطبق على نحو متساوي إلى التغير في إنفاق المستهلك </a:t>
            </a:r>
            <a:r>
              <a:rPr lang="ar-IQ" dirty="0" smtClean="0"/>
              <a:t>الذاتي  </a:t>
            </a:r>
          </a:p>
          <a:p>
            <a:endParaRPr lang="ar-IQ" dirty="0" smtClean="0"/>
          </a:p>
          <a:p>
            <a:r>
              <a:rPr lang="ar-IQ" dirty="0"/>
              <a:t>حيث </a:t>
            </a:r>
            <a:r>
              <a:rPr lang="en-US" dirty="0"/>
              <a:t>A</a:t>
            </a:r>
            <a:r>
              <a:rPr lang="ar-IQ" dirty="0"/>
              <a:t> هي الإنفاق </a:t>
            </a:r>
            <a:r>
              <a:rPr lang="ar-IQ" dirty="0" smtClean="0"/>
              <a:t>الذاتي(الخاص) </a:t>
            </a:r>
            <a:r>
              <a:rPr lang="ar-IQ" dirty="0"/>
              <a:t>ويساوي </a:t>
            </a:r>
            <a:r>
              <a:rPr lang="en-US" dirty="0" err="1"/>
              <a:t>a+I</a:t>
            </a:r>
            <a:r>
              <a:rPr lang="ar-IQ" dirty="0"/>
              <a:t> . </a:t>
            </a:r>
            <a:endParaRPr lang="ar-IQ" dirty="0" smtClean="0"/>
          </a:p>
          <a:p>
            <a:r>
              <a:rPr lang="ar-IQ" dirty="0"/>
              <a:t>أي تغير في الإنفاق الذاتي سواء كان تغير في </a:t>
            </a:r>
            <a:r>
              <a:rPr lang="en-US" dirty="0"/>
              <a:t>A</a:t>
            </a:r>
            <a:r>
              <a:rPr lang="ar-IQ" dirty="0"/>
              <a:t> أو في </a:t>
            </a:r>
            <a:r>
              <a:rPr lang="en-US" dirty="0"/>
              <a:t>I</a:t>
            </a:r>
            <a:r>
              <a:rPr lang="ar-IQ" dirty="0"/>
              <a:t> أو في كلاهما سوف يؤدي إلى تغير متضاعف في</a:t>
            </a:r>
            <a:r>
              <a:rPr lang="en-US" dirty="0"/>
              <a:t>Y</a:t>
            </a:r>
            <a:r>
              <a:rPr lang="ar-IQ" dirty="0"/>
              <a:t> </a:t>
            </a:r>
            <a:endParaRPr lang="ar-IQ" dirty="0" smtClean="0"/>
          </a:p>
          <a:p>
            <a:r>
              <a:rPr lang="ar-IQ" dirty="0" smtClean="0"/>
              <a:t>أما </a:t>
            </a:r>
            <a:r>
              <a:rPr lang="ar-IQ" dirty="0"/>
              <a:t>إذا انخفضا بمقدار </a:t>
            </a:r>
            <a:r>
              <a:rPr lang="en-US" dirty="0"/>
              <a:t>100</a:t>
            </a:r>
            <a:r>
              <a:rPr lang="ar-IQ" dirty="0"/>
              <a:t>$ مليار لكل منهما بحيث ان </a:t>
            </a:r>
            <a:r>
              <a:rPr lang="en-US" dirty="0"/>
              <a:t>A</a:t>
            </a:r>
            <a:r>
              <a:rPr lang="ar-IQ" dirty="0"/>
              <a:t> تنخفض بمقدار</a:t>
            </a:r>
            <a:r>
              <a:rPr lang="en-US" dirty="0"/>
              <a:t>200</a:t>
            </a:r>
            <a:r>
              <a:rPr lang="ar-IQ" dirty="0"/>
              <a:t>$ مليار </a:t>
            </a:r>
            <a:r>
              <a:rPr lang="ar-IQ" dirty="0" smtClean="0"/>
              <a:t>وعندما </a:t>
            </a:r>
            <a:r>
              <a:rPr lang="en-US" dirty="0" err="1" smtClean="0"/>
              <a:t>mpc</a:t>
            </a:r>
            <a:r>
              <a:rPr lang="en-US" dirty="0" smtClean="0"/>
              <a:t>=0.5</a:t>
            </a:r>
            <a:r>
              <a:rPr lang="ar-IQ" dirty="0" smtClean="0"/>
              <a:t> فان مضاعف </a:t>
            </a:r>
            <a:r>
              <a:rPr lang="ar-IQ" dirty="0"/>
              <a:t>الإنفاق يصبح </a:t>
            </a:r>
            <a:r>
              <a:rPr lang="en-US" dirty="0"/>
              <a:t> 2 [= 1/(1 - 0.5</a:t>
            </a:r>
            <a:r>
              <a:rPr lang="en-US" dirty="0" smtClean="0"/>
              <a:t>)],</a:t>
            </a:r>
            <a:endParaRPr lang="ar-IQ" dirty="0" smtClean="0"/>
          </a:p>
          <a:p>
            <a:r>
              <a:rPr lang="ar-IQ" dirty="0"/>
              <a:t>يصبح </a:t>
            </a:r>
            <a:r>
              <a:rPr lang="en-US" dirty="0"/>
              <a:t> 2 [= 1/(1 - 0.5)],</a:t>
            </a:r>
            <a:r>
              <a:rPr lang="ar-IQ" dirty="0"/>
              <a:t>و سوف ينخفض الإنتاج الإجمالي </a:t>
            </a:r>
            <a:r>
              <a:rPr lang="en-US" dirty="0"/>
              <a:t>Y</a:t>
            </a:r>
            <a:r>
              <a:rPr lang="ar-IQ" dirty="0"/>
              <a:t> </a:t>
            </a:r>
            <a:r>
              <a:rPr lang="ar-IQ" dirty="0" smtClean="0"/>
              <a:t>بمقدار</a:t>
            </a:r>
            <a:r>
              <a:rPr lang="en-US" dirty="0" smtClean="0"/>
              <a:t>  </a:t>
            </a:r>
            <a:r>
              <a:rPr lang="en-US" dirty="0"/>
              <a:t>2 x $200 billion = $400 billion</a:t>
            </a:r>
            <a:endParaRPr lang="en-US" dirty="0" smtClean="0"/>
          </a:p>
          <a:p>
            <a:endParaRPr lang="ar-IQ"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1854559" y="3014133"/>
            <a:ext cx="3473797" cy="790223"/>
          </a:xfrm>
          <a:prstGeom prst="rect">
            <a:avLst/>
          </a:prstGeom>
          <a:noFill/>
          <a:ln>
            <a:noFill/>
          </a:ln>
        </p:spPr>
      </p:pic>
    </p:spTree>
    <p:extLst>
      <p:ext uri="{BB962C8B-B14F-4D97-AF65-F5344CB8AC3E}">
        <p14:creationId xmlns:p14="http://schemas.microsoft.com/office/powerpoint/2010/main" val="957346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961399"/>
          </a:xfrm>
        </p:spPr>
        <p:txBody>
          <a:bodyPr/>
          <a:lstStyle/>
          <a:p>
            <a:r>
              <a:rPr lang="ar-IQ" dirty="0" smtClean="0"/>
              <a:t>.</a:t>
            </a:r>
            <a:endParaRPr lang="ar-IQ" dirty="0"/>
          </a:p>
        </p:txBody>
      </p:sp>
      <p:sp>
        <p:nvSpPr>
          <p:cNvPr id="3" name="عنصر نائب للمحتوى 2"/>
          <p:cNvSpPr>
            <a:spLocks noGrp="1"/>
          </p:cNvSpPr>
          <p:nvPr>
            <p:ph idx="1"/>
          </p:nvPr>
        </p:nvSpPr>
        <p:spPr>
          <a:xfrm>
            <a:off x="838200" y="1210614"/>
            <a:ext cx="10515600" cy="4966349"/>
          </a:xfrm>
        </p:spPr>
        <p:txBody>
          <a:bodyPr/>
          <a:lstStyle/>
          <a:p>
            <a:r>
              <a:rPr lang="ar-IQ" dirty="0" smtClean="0"/>
              <a:t>نستنتج :أي </a:t>
            </a:r>
            <a:r>
              <a:rPr lang="ar-IQ" dirty="0"/>
              <a:t>تغير في الإنفاق الذاتي سوف يؤدي إلى تغير متضاعف في </a:t>
            </a:r>
            <a:r>
              <a:rPr lang="ar-IQ" dirty="0" smtClean="0"/>
              <a:t>الناتج الإجمالي  أي ان </a:t>
            </a:r>
            <a:r>
              <a:rPr lang="ar-IQ" dirty="0"/>
              <a:t>الزحف في دالة الطلب الإجمالي في الشكل رقم3 ليس بالضرورة ناتج عن زيادة في </a:t>
            </a:r>
            <a:r>
              <a:rPr lang="en-US" dirty="0"/>
              <a:t>I</a:t>
            </a:r>
            <a:r>
              <a:rPr lang="ar-IQ" dirty="0"/>
              <a:t> فقد تكون أيضا عن زيادة في </a:t>
            </a:r>
            <a:r>
              <a:rPr lang="en-US" dirty="0"/>
              <a:t>a</a:t>
            </a:r>
            <a:r>
              <a:rPr lang="ar-IQ" dirty="0"/>
              <a:t> التي ترفع أو تزيد بشكل مباشر من إنفاق المستهلك وبهذا تؤدي إلى زيادة الطلب </a:t>
            </a:r>
            <a:r>
              <a:rPr lang="ar-IQ" dirty="0" smtClean="0"/>
              <a:t>الإجمالي،</a:t>
            </a:r>
          </a:p>
          <a:p>
            <a:r>
              <a:rPr lang="ar-IQ" dirty="0" smtClean="0"/>
              <a:t> </a:t>
            </a:r>
            <a:r>
              <a:rPr lang="ar-IQ" dirty="0"/>
              <a:t>ومن الناحية الثانية ربما تأتي الزيادة من زيادة كلا </a:t>
            </a:r>
            <a:r>
              <a:rPr lang="en-US" dirty="0"/>
              <a:t>a</a:t>
            </a:r>
            <a:r>
              <a:rPr lang="ar-IQ" dirty="0"/>
              <a:t> و </a:t>
            </a:r>
            <a:r>
              <a:rPr lang="en-US" dirty="0"/>
              <a:t>I</a:t>
            </a:r>
            <a:r>
              <a:rPr lang="ar-IQ" dirty="0"/>
              <a:t>. ان التغير في مواقف المستهلك والشركات حول المستقبل والذي يسبب تغيرات في الإنفاق سوف ينتج في تغيرات متضاعفة في الإنتاج الإجمالي. </a:t>
            </a:r>
            <a:endParaRPr lang="en-US" dirty="0"/>
          </a:p>
          <a:p>
            <a:endParaRPr lang="ar-IQ" dirty="0"/>
          </a:p>
        </p:txBody>
      </p:sp>
    </p:spTree>
    <p:extLst>
      <p:ext uri="{BB962C8B-B14F-4D97-AF65-F5344CB8AC3E}">
        <p14:creationId xmlns:p14="http://schemas.microsoft.com/office/powerpoint/2010/main" val="1950844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dirty="0">
                <a:solidFill>
                  <a:srgbClr val="FF0000"/>
                </a:solidFill>
              </a:rPr>
              <a:t>ما الذي حدث للإنتاج </a:t>
            </a:r>
            <a:r>
              <a:rPr lang="ar-IQ" sz="2800" dirty="0" smtClean="0">
                <a:solidFill>
                  <a:srgbClr val="FF0000"/>
                </a:solidFill>
              </a:rPr>
              <a:t>الإجمالي عندما انخفض </a:t>
            </a:r>
            <a:r>
              <a:rPr lang="ar-IQ" sz="2800" dirty="0">
                <a:solidFill>
                  <a:srgbClr val="FF0000"/>
                </a:solidFill>
              </a:rPr>
              <a:t>الانفاق الاستثماري </a:t>
            </a:r>
            <a:r>
              <a:rPr lang="ar-IQ" sz="2800" dirty="0" smtClean="0">
                <a:solidFill>
                  <a:srgbClr val="FF0000"/>
                </a:solidFill>
              </a:rPr>
              <a:t>من </a:t>
            </a:r>
            <a:r>
              <a:rPr lang="en-US" sz="2800" dirty="0">
                <a:solidFill>
                  <a:srgbClr val="FF0000"/>
                </a:solidFill>
              </a:rPr>
              <a:t>218</a:t>
            </a:r>
            <a:r>
              <a:rPr lang="ar-IQ" sz="2800" dirty="0">
                <a:solidFill>
                  <a:srgbClr val="FF0000"/>
                </a:solidFill>
              </a:rPr>
              <a:t>$ مليار إلى </a:t>
            </a:r>
            <a:r>
              <a:rPr lang="en-US" sz="2800" dirty="0">
                <a:solidFill>
                  <a:srgbClr val="FF0000"/>
                </a:solidFill>
              </a:rPr>
              <a:t>36</a:t>
            </a:r>
            <a:r>
              <a:rPr lang="ar-IQ" sz="2800" dirty="0">
                <a:solidFill>
                  <a:srgbClr val="FF0000"/>
                </a:solidFill>
              </a:rPr>
              <a:t>$ مليار</a:t>
            </a:r>
            <a:r>
              <a:rPr lang="ar-IQ" sz="2800" dirty="0" smtClean="0">
                <a:solidFill>
                  <a:srgbClr val="FF0000"/>
                </a:solidFill>
              </a:rPr>
              <a:t> </a:t>
            </a:r>
            <a:r>
              <a:rPr lang="ar-IQ" sz="2800" dirty="0">
                <a:solidFill>
                  <a:srgbClr val="FF0000"/>
                </a:solidFill>
              </a:rPr>
              <a:t>في هذه الفترة حسب التحليل </a:t>
            </a:r>
            <a:r>
              <a:rPr lang="ar-IQ" sz="2800" dirty="0" err="1">
                <a:solidFill>
                  <a:srgbClr val="FF0000"/>
                </a:solidFill>
              </a:rPr>
              <a:t>الكينزي</a:t>
            </a:r>
            <a:r>
              <a:rPr lang="ar-IQ" sz="2800" dirty="0">
                <a:solidFill>
                  <a:srgbClr val="FF0000"/>
                </a:solidFill>
              </a:rPr>
              <a:t> الذي طورناه حتى الآن؟ </a:t>
            </a:r>
          </a:p>
        </p:txBody>
      </p:sp>
      <p:sp>
        <p:nvSpPr>
          <p:cNvPr id="3" name="عنصر نائب للمحتوى 2"/>
          <p:cNvSpPr>
            <a:spLocks noGrp="1"/>
          </p:cNvSpPr>
          <p:nvPr>
            <p:ph idx="1"/>
          </p:nvPr>
        </p:nvSpPr>
        <p:spPr/>
        <p:txBody>
          <a:bodyPr/>
          <a:lstStyle/>
          <a:p>
            <a:r>
              <a:rPr lang="ar-IQ" dirty="0"/>
              <a:t>يظهر الشكل رقم4 بان الانخفاض البالغ </a:t>
            </a:r>
            <a:r>
              <a:rPr lang="en-US" dirty="0"/>
              <a:t>182</a:t>
            </a:r>
            <a:r>
              <a:rPr lang="ar-IQ" dirty="0"/>
              <a:t>$ مليار في إنفاق الاستثمار المخطط يؤدي إلى زحف دالة الطلب الإجمالي إلى الأسفل من </a:t>
            </a:r>
            <a:r>
              <a:rPr lang="en-US" dirty="0"/>
              <a:t>Y</a:t>
            </a:r>
            <a:r>
              <a:rPr lang="en-US" baseline="-25000" dirty="0"/>
              <a:t>1</a:t>
            </a:r>
            <a:r>
              <a:rPr lang="en-US" baseline="30000" dirty="0"/>
              <a:t>ad</a:t>
            </a:r>
            <a:r>
              <a:rPr lang="ar-IQ" dirty="0"/>
              <a:t> إلى </a:t>
            </a:r>
            <a:r>
              <a:rPr lang="en-US" dirty="0"/>
              <a:t>Y</a:t>
            </a:r>
            <a:r>
              <a:rPr lang="en-US" baseline="-25000" dirty="0"/>
              <a:t>2</a:t>
            </a:r>
            <a:r>
              <a:rPr lang="en-US" baseline="30000" dirty="0"/>
              <a:t>ad</a:t>
            </a:r>
            <a:r>
              <a:rPr lang="en-US" dirty="0"/>
              <a:t> </a:t>
            </a:r>
            <a:r>
              <a:rPr lang="ar-IQ" dirty="0"/>
              <a:t>وهذا يؤدي إلى نقل الاقتصاد من النقطة </a:t>
            </a:r>
            <a:r>
              <a:rPr lang="en-US" dirty="0"/>
              <a:t>1</a:t>
            </a:r>
            <a:r>
              <a:rPr lang="ar-IQ" dirty="0"/>
              <a:t> إلى النقطة </a:t>
            </a:r>
            <a:r>
              <a:rPr lang="en-US" dirty="0"/>
              <a:t>2</a:t>
            </a:r>
            <a:r>
              <a:rPr lang="ar-IQ" dirty="0"/>
              <a:t>. ينخفض الإنتاج الإجمالي بحدة فقد انخفضت الـ </a:t>
            </a:r>
            <a:r>
              <a:rPr lang="en-US" dirty="0"/>
              <a:t>GDP</a:t>
            </a:r>
            <a:r>
              <a:rPr lang="ar-IQ" dirty="0"/>
              <a:t> بالفعل </a:t>
            </a:r>
            <a:r>
              <a:rPr lang="ar-IQ" b="1" dirty="0"/>
              <a:t>بمقدار </a:t>
            </a:r>
            <a:r>
              <a:rPr lang="en-US" b="1" dirty="0"/>
              <a:t>330</a:t>
            </a:r>
            <a:r>
              <a:rPr lang="ar-IQ" b="1" dirty="0"/>
              <a:t> $ مليار</a:t>
            </a:r>
            <a:r>
              <a:rPr lang="ar-IQ" dirty="0"/>
              <a:t> (وهو ضعف الهبوط البالغ </a:t>
            </a:r>
            <a:r>
              <a:rPr lang="en-US" dirty="0"/>
              <a:t>182</a:t>
            </a:r>
            <a:r>
              <a:rPr lang="ar-IQ" dirty="0"/>
              <a:t>$ مليار في إنفاق الاستثمار) والذي كان بالأصل </a:t>
            </a:r>
            <a:r>
              <a:rPr lang="en-US" dirty="0"/>
              <a:t>1111</a:t>
            </a:r>
            <a:r>
              <a:rPr lang="ar-IQ" dirty="0"/>
              <a:t>$ مليار ليصل إلى </a:t>
            </a:r>
            <a:r>
              <a:rPr lang="en-US" dirty="0"/>
              <a:t>781</a:t>
            </a:r>
            <a:r>
              <a:rPr lang="ar-IQ" dirty="0"/>
              <a:t> $ مليار (حسب قيمة الدولار عام 1996). بما ان الاقتصاد كان في حالة التوظيف الكامل عام 1929 فان هبوط الإنتاج أدى إلى بطالة واسعة حيث تعرض </a:t>
            </a:r>
            <a:r>
              <a:rPr lang="en-US" dirty="0"/>
              <a:t>25%</a:t>
            </a:r>
            <a:r>
              <a:rPr lang="ar-IQ" dirty="0"/>
              <a:t> من الأيدي العاملة إلى البطالة عام 1930. </a:t>
            </a:r>
            <a:endParaRPr lang="en-US" dirty="0"/>
          </a:p>
          <a:p>
            <a:r>
              <a:rPr lang="ar-IQ" dirty="0" smtClean="0"/>
              <a:t>كما موضح من الشكل 4:</a:t>
            </a:r>
            <a:endParaRPr lang="ar-IQ" dirty="0"/>
          </a:p>
        </p:txBody>
      </p:sp>
    </p:spTree>
    <p:extLst>
      <p:ext uri="{BB962C8B-B14F-4D97-AF65-F5344CB8AC3E}">
        <p14:creationId xmlns:p14="http://schemas.microsoft.com/office/powerpoint/2010/main" val="4140909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الشكل 4: </a:t>
            </a:r>
            <a:endParaRPr lang="ar-IQ" dirty="0"/>
          </a:p>
        </p:txBody>
      </p:sp>
      <p:pic>
        <p:nvPicPr>
          <p:cNvPr id="4" name="عنصر نائب للمحتوى 3"/>
          <p:cNvPicPr>
            <a:picLocks noGrp="1" noChangeAspect="1"/>
          </p:cNvPicPr>
          <p:nvPr>
            <p:ph idx="1"/>
          </p:nvPr>
        </p:nvPicPr>
        <p:blipFill>
          <a:blip r:embed="rId2"/>
          <a:stretch>
            <a:fillRect/>
          </a:stretch>
        </p:blipFill>
        <p:spPr>
          <a:xfrm>
            <a:off x="1931832" y="1094703"/>
            <a:ext cx="7894748" cy="5499279"/>
          </a:xfrm>
          <a:prstGeom prst="rect">
            <a:avLst/>
          </a:prstGeom>
        </p:spPr>
      </p:pic>
    </p:spTree>
    <p:extLst>
      <p:ext uri="{BB962C8B-B14F-4D97-AF65-F5344CB8AC3E}">
        <p14:creationId xmlns:p14="http://schemas.microsoft.com/office/powerpoint/2010/main" val="222203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1495</Words>
  <Application>Microsoft Office PowerPoint</Application>
  <PresentationFormat>شاشة عريضة</PresentationFormat>
  <Paragraphs>70</Paragraphs>
  <Slides>20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20</vt:i4>
      </vt:variant>
    </vt:vector>
  </HeadingPairs>
  <TitlesOfParts>
    <vt:vector size="26" baseType="lpstr">
      <vt:lpstr>Arial</vt:lpstr>
      <vt:lpstr>Calibri</vt:lpstr>
      <vt:lpstr>Calibri Light</vt:lpstr>
      <vt:lpstr>Cambria Math</vt:lpstr>
      <vt:lpstr>Times New Roman</vt:lpstr>
      <vt:lpstr>نسق Office</vt:lpstr>
      <vt:lpstr>الفصل 23 مضاعف الإنفاق Expenditure Multiplier</vt:lpstr>
      <vt:lpstr>استجابة الإنتاج إلى التغير في إنفاق الاستثمار المخطط  Output Response to a Change in Planned Investment Spending </vt:lpstr>
      <vt:lpstr>الشكل : 3- استجابة الإنتاج إلى التغير في إنفاق الاستثمار المخطط  Output Response to a Change in Planned Investment Spending</vt:lpstr>
      <vt:lpstr>لماذا يؤدي التغير في انفاق الاستثمار المخطط إلى تغير اكبر في الإنتاج الإجمالي بحيث يصبح مضاعف الإنفاق اكبر من واحد؟</vt:lpstr>
      <vt:lpstr>.</vt:lpstr>
      <vt:lpstr>الاستجابة إلى التغيرات في الإنفاق الخاص ( الذاتي)  Response to Changes in Autonomous Spending</vt:lpstr>
      <vt:lpstr>.</vt:lpstr>
      <vt:lpstr>ما الذي حدث للإنتاج الإجمالي عندما انخفض الانفاق الاستثماري من 218$ مليار إلى 36$ مليار في هذه الفترة حسب التحليل الكينزي الذي طورناه حتى الآن؟ </vt:lpstr>
      <vt:lpstr>الشكل 4: </vt:lpstr>
      <vt:lpstr>دور الحكومة Government’s Role </vt:lpstr>
      <vt:lpstr>.</vt:lpstr>
      <vt:lpstr>.</vt:lpstr>
      <vt:lpstr>كيف يمكن استخدام الإنفاق الحكومي لاستعادة الاقتصاد إلى التوظيف الكامل عند 1800$ مليار من الإنتاج الإجمالي؟ </vt:lpstr>
      <vt:lpstr>دور التجارة الدولية:     Role of  International   Trade</vt:lpstr>
      <vt:lpstr>.</vt:lpstr>
      <vt:lpstr>الشكل رقم6: استجابة الإنتاج الإجمالي إلى التغير في صافي التصدير Response of Aggregate Output to a Change in Net Exports  </vt:lpstr>
      <vt:lpstr>.</vt:lpstr>
      <vt:lpstr>.</vt:lpstr>
      <vt:lpstr>.</vt:lpstr>
      <vt:lpstr>الشكل رقم5: استجابة الإنتاج الإجمالي إلى الإنفاق الحكومي والضرائب  Response of Aggregate Output to Government Spending and Taxes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23 مضاعف الإنفاق Expenditure Multiplier</dc:title>
  <dc:creator>HP</dc:creator>
  <cp:lastModifiedBy>HP</cp:lastModifiedBy>
  <cp:revision>26</cp:revision>
  <dcterms:created xsi:type="dcterms:W3CDTF">2022-02-12T20:09:07Z</dcterms:created>
  <dcterms:modified xsi:type="dcterms:W3CDTF">2022-10-12T06:51:46Z</dcterms:modified>
</cp:coreProperties>
</file>