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1" r:id="rId5"/>
    <p:sldId id="262" r:id="rId6"/>
    <p:sldId id="263" r:id="rId7"/>
    <p:sldId id="264" r:id="rId8"/>
    <p:sldId id="265" r:id="rId9"/>
    <p:sldId id="266" r:id="rId10"/>
    <p:sldId id="273" r:id="rId11"/>
    <p:sldId id="274" r:id="rId12"/>
    <p:sldId id="267" r:id="rId13"/>
    <p:sldId id="275" r:id="rId14"/>
    <p:sldId id="276" r:id="rId15"/>
    <p:sldId id="268" r:id="rId16"/>
    <p:sldId id="277" r:id="rId17"/>
    <p:sldId id="269" r:id="rId18"/>
    <p:sldId id="270" r:id="rId19"/>
    <p:sldId id="271" r:id="rId20"/>
    <p:sldId id="272" r:id="rId21"/>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809" autoAdjust="0"/>
    <p:restoredTop sz="94660"/>
  </p:normalViewPr>
  <p:slideViewPr>
    <p:cSldViewPr snapToGrid="0">
      <p:cViewPr varScale="1">
        <p:scale>
          <a:sx n="85" d="100"/>
          <a:sy n="85" d="100"/>
        </p:scale>
        <p:origin x="21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D3C3C4B7-0CA7-4DA7-A887-3C28668486D5}" type="datetimeFigureOut">
              <a:rPr lang="ar-IQ" smtClean="0"/>
              <a:t>09/03/1444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0BA4CB7-4452-4850-9823-E334BBB82477}" type="slidenum">
              <a:rPr lang="ar-IQ" smtClean="0"/>
              <a:t>‹#›</a:t>
            </a:fld>
            <a:endParaRPr lang="ar-IQ"/>
          </a:p>
        </p:txBody>
      </p:sp>
    </p:spTree>
    <p:extLst>
      <p:ext uri="{BB962C8B-B14F-4D97-AF65-F5344CB8AC3E}">
        <p14:creationId xmlns:p14="http://schemas.microsoft.com/office/powerpoint/2010/main" val="1593806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3C3C4B7-0CA7-4DA7-A887-3C28668486D5}" type="datetimeFigureOut">
              <a:rPr lang="ar-IQ" smtClean="0"/>
              <a:t>09/03/1444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0BA4CB7-4452-4850-9823-E334BBB82477}" type="slidenum">
              <a:rPr lang="ar-IQ" smtClean="0"/>
              <a:t>‹#›</a:t>
            </a:fld>
            <a:endParaRPr lang="ar-IQ"/>
          </a:p>
        </p:txBody>
      </p:sp>
    </p:spTree>
    <p:extLst>
      <p:ext uri="{BB962C8B-B14F-4D97-AF65-F5344CB8AC3E}">
        <p14:creationId xmlns:p14="http://schemas.microsoft.com/office/powerpoint/2010/main" val="2438089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3C3C4B7-0CA7-4DA7-A887-3C28668486D5}" type="datetimeFigureOut">
              <a:rPr lang="ar-IQ" smtClean="0"/>
              <a:t>09/03/1444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0BA4CB7-4452-4850-9823-E334BBB82477}" type="slidenum">
              <a:rPr lang="ar-IQ" smtClean="0"/>
              <a:t>‹#›</a:t>
            </a:fld>
            <a:endParaRPr lang="ar-IQ"/>
          </a:p>
        </p:txBody>
      </p:sp>
    </p:spTree>
    <p:extLst>
      <p:ext uri="{BB962C8B-B14F-4D97-AF65-F5344CB8AC3E}">
        <p14:creationId xmlns:p14="http://schemas.microsoft.com/office/powerpoint/2010/main" val="1755987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3C3C4B7-0CA7-4DA7-A887-3C28668486D5}" type="datetimeFigureOut">
              <a:rPr lang="ar-IQ" smtClean="0"/>
              <a:t>09/03/1444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0BA4CB7-4452-4850-9823-E334BBB82477}" type="slidenum">
              <a:rPr lang="ar-IQ" smtClean="0"/>
              <a:t>‹#›</a:t>
            </a:fld>
            <a:endParaRPr lang="ar-IQ"/>
          </a:p>
        </p:txBody>
      </p:sp>
    </p:spTree>
    <p:extLst>
      <p:ext uri="{BB962C8B-B14F-4D97-AF65-F5344CB8AC3E}">
        <p14:creationId xmlns:p14="http://schemas.microsoft.com/office/powerpoint/2010/main" val="3023404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عنصر نائب للتاريخ 3"/>
          <p:cNvSpPr>
            <a:spLocks noGrp="1"/>
          </p:cNvSpPr>
          <p:nvPr>
            <p:ph type="dt" sz="half" idx="10"/>
          </p:nvPr>
        </p:nvSpPr>
        <p:spPr/>
        <p:txBody>
          <a:bodyPr/>
          <a:lstStyle/>
          <a:p>
            <a:fld id="{D3C3C4B7-0CA7-4DA7-A887-3C28668486D5}" type="datetimeFigureOut">
              <a:rPr lang="ar-IQ" smtClean="0"/>
              <a:t>09/03/1444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0BA4CB7-4452-4850-9823-E334BBB82477}" type="slidenum">
              <a:rPr lang="ar-IQ" smtClean="0"/>
              <a:t>‹#›</a:t>
            </a:fld>
            <a:endParaRPr lang="ar-IQ"/>
          </a:p>
        </p:txBody>
      </p:sp>
    </p:spTree>
    <p:extLst>
      <p:ext uri="{BB962C8B-B14F-4D97-AF65-F5344CB8AC3E}">
        <p14:creationId xmlns:p14="http://schemas.microsoft.com/office/powerpoint/2010/main" val="2817871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D3C3C4B7-0CA7-4DA7-A887-3C28668486D5}" type="datetimeFigureOut">
              <a:rPr lang="ar-IQ" smtClean="0"/>
              <a:t>09/03/1444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0BA4CB7-4452-4850-9823-E334BBB82477}" type="slidenum">
              <a:rPr lang="ar-IQ" smtClean="0"/>
              <a:t>‹#›</a:t>
            </a:fld>
            <a:endParaRPr lang="ar-IQ"/>
          </a:p>
        </p:txBody>
      </p:sp>
    </p:spTree>
    <p:extLst>
      <p:ext uri="{BB962C8B-B14F-4D97-AF65-F5344CB8AC3E}">
        <p14:creationId xmlns:p14="http://schemas.microsoft.com/office/powerpoint/2010/main" val="548125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D3C3C4B7-0CA7-4DA7-A887-3C28668486D5}" type="datetimeFigureOut">
              <a:rPr lang="ar-IQ" smtClean="0"/>
              <a:t>09/03/1444</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40BA4CB7-4452-4850-9823-E334BBB82477}" type="slidenum">
              <a:rPr lang="ar-IQ" smtClean="0"/>
              <a:t>‹#›</a:t>
            </a:fld>
            <a:endParaRPr lang="ar-IQ"/>
          </a:p>
        </p:txBody>
      </p:sp>
    </p:spTree>
    <p:extLst>
      <p:ext uri="{BB962C8B-B14F-4D97-AF65-F5344CB8AC3E}">
        <p14:creationId xmlns:p14="http://schemas.microsoft.com/office/powerpoint/2010/main" val="537513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D3C3C4B7-0CA7-4DA7-A887-3C28668486D5}" type="datetimeFigureOut">
              <a:rPr lang="ar-IQ" smtClean="0"/>
              <a:t>09/03/1444</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40BA4CB7-4452-4850-9823-E334BBB82477}" type="slidenum">
              <a:rPr lang="ar-IQ" smtClean="0"/>
              <a:t>‹#›</a:t>
            </a:fld>
            <a:endParaRPr lang="ar-IQ"/>
          </a:p>
        </p:txBody>
      </p:sp>
    </p:spTree>
    <p:extLst>
      <p:ext uri="{BB962C8B-B14F-4D97-AF65-F5344CB8AC3E}">
        <p14:creationId xmlns:p14="http://schemas.microsoft.com/office/powerpoint/2010/main" val="401664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3C3C4B7-0CA7-4DA7-A887-3C28668486D5}" type="datetimeFigureOut">
              <a:rPr lang="ar-IQ" smtClean="0"/>
              <a:t>09/03/1444</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40BA4CB7-4452-4850-9823-E334BBB82477}" type="slidenum">
              <a:rPr lang="ar-IQ" smtClean="0"/>
              <a:t>‹#›</a:t>
            </a:fld>
            <a:endParaRPr lang="ar-IQ"/>
          </a:p>
        </p:txBody>
      </p:sp>
    </p:spTree>
    <p:extLst>
      <p:ext uri="{BB962C8B-B14F-4D97-AF65-F5344CB8AC3E}">
        <p14:creationId xmlns:p14="http://schemas.microsoft.com/office/powerpoint/2010/main" val="3884824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D3C3C4B7-0CA7-4DA7-A887-3C28668486D5}" type="datetimeFigureOut">
              <a:rPr lang="ar-IQ" smtClean="0"/>
              <a:t>09/03/1444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0BA4CB7-4452-4850-9823-E334BBB82477}" type="slidenum">
              <a:rPr lang="ar-IQ" smtClean="0"/>
              <a:t>‹#›</a:t>
            </a:fld>
            <a:endParaRPr lang="ar-IQ"/>
          </a:p>
        </p:txBody>
      </p:sp>
    </p:spTree>
    <p:extLst>
      <p:ext uri="{BB962C8B-B14F-4D97-AF65-F5344CB8AC3E}">
        <p14:creationId xmlns:p14="http://schemas.microsoft.com/office/powerpoint/2010/main" val="3154298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D3C3C4B7-0CA7-4DA7-A887-3C28668486D5}" type="datetimeFigureOut">
              <a:rPr lang="ar-IQ" smtClean="0"/>
              <a:t>09/03/1444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0BA4CB7-4452-4850-9823-E334BBB82477}" type="slidenum">
              <a:rPr lang="ar-IQ" smtClean="0"/>
              <a:t>‹#›</a:t>
            </a:fld>
            <a:endParaRPr lang="ar-IQ"/>
          </a:p>
        </p:txBody>
      </p:sp>
    </p:spTree>
    <p:extLst>
      <p:ext uri="{BB962C8B-B14F-4D97-AF65-F5344CB8AC3E}">
        <p14:creationId xmlns:p14="http://schemas.microsoft.com/office/powerpoint/2010/main" val="237748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3C3C4B7-0CA7-4DA7-A887-3C28668486D5}" type="datetimeFigureOut">
              <a:rPr lang="ar-IQ" smtClean="0"/>
              <a:t>09/03/1444</a:t>
            </a:fld>
            <a:endParaRPr lang="ar-IQ"/>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0BA4CB7-4452-4850-9823-E334BBB82477}" type="slidenum">
              <a:rPr lang="ar-IQ" smtClean="0"/>
              <a:t>‹#›</a:t>
            </a:fld>
            <a:endParaRPr lang="ar-IQ"/>
          </a:p>
        </p:txBody>
      </p:sp>
    </p:spTree>
    <p:extLst>
      <p:ext uri="{BB962C8B-B14F-4D97-AF65-F5344CB8AC3E}">
        <p14:creationId xmlns:p14="http://schemas.microsoft.com/office/powerpoint/2010/main" val="20180414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الفصل 23</a:t>
            </a:r>
            <a:br>
              <a:rPr lang="ar-IQ" dirty="0" smtClean="0"/>
            </a:br>
            <a:endParaRPr lang="ar-IQ" dirty="0"/>
          </a:p>
        </p:txBody>
      </p:sp>
      <p:sp>
        <p:nvSpPr>
          <p:cNvPr id="3" name="عنوان فرعي 2"/>
          <p:cNvSpPr>
            <a:spLocks noGrp="1"/>
          </p:cNvSpPr>
          <p:nvPr>
            <p:ph type="subTitle" idx="1"/>
          </p:nvPr>
        </p:nvSpPr>
        <p:spPr/>
        <p:txBody>
          <a:bodyPr>
            <a:normAutofit/>
          </a:bodyPr>
          <a:lstStyle/>
          <a:p>
            <a:r>
              <a:rPr lang="ar-IQ" sz="4400" b="1" dirty="0" smtClean="0"/>
              <a:t>نموذج </a:t>
            </a:r>
            <a:r>
              <a:rPr lang="en-US" sz="4400" b="1" dirty="0" smtClean="0"/>
              <a:t>IS-LM</a:t>
            </a:r>
            <a:r>
              <a:rPr lang="ar-IQ" sz="4400" b="1" dirty="0" smtClean="0"/>
              <a:t> في اطار التحليل </a:t>
            </a:r>
            <a:r>
              <a:rPr lang="ar-IQ" sz="4400" b="1" dirty="0" err="1" smtClean="0"/>
              <a:t>الكينزي</a:t>
            </a:r>
            <a:endParaRPr lang="ar-IQ" sz="4400" b="1" dirty="0"/>
          </a:p>
        </p:txBody>
      </p:sp>
    </p:spTree>
    <p:extLst>
      <p:ext uri="{BB962C8B-B14F-4D97-AF65-F5344CB8AC3E}">
        <p14:creationId xmlns:p14="http://schemas.microsoft.com/office/powerpoint/2010/main" val="2408684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819731"/>
          </a:xfrm>
        </p:spPr>
        <p:txBody>
          <a:bodyPr>
            <a:normAutofit fontScale="90000"/>
          </a:bodyPr>
          <a:lstStyle/>
          <a:p>
            <a:r>
              <a:rPr lang="ar-IQ" dirty="0">
                <a:effectLst>
                  <a:outerShdw blurRad="38100" dist="38100" dir="2700000" algn="tl">
                    <a:srgbClr val="000000">
                      <a:alpha val="43137"/>
                    </a:srgbClr>
                  </a:outerShdw>
                </a:effectLst>
              </a:rPr>
              <a:t>مثال شركة كومباك</a:t>
            </a:r>
            <a:br>
              <a:rPr lang="ar-IQ" dirty="0">
                <a:effectLst>
                  <a:outerShdw blurRad="38100" dist="38100" dir="2700000" algn="tl">
                    <a:srgbClr val="000000">
                      <a:alpha val="43137"/>
                    </a:srgbClr>
                  </a:outerShdw>
                </a:effectLst>
              </a:rPr>
            </a:br>
            <a:endParaRPr lang="ar-IQ" dirty="0"/>
          </a:p>
        </p:txBody>
      </p:sp>
      <p:sp>
        <p:nvSpPr>
          <p:cNvPr id="3" name="عنصر نائب للمحتوى 2"/>
          <p:cNvSpPr>
            <a:spLocks noGrp="1"/>
          </p:cNvSpPr>
          <p:nvPr>
            <p:ph idx="1"/>
          </p:nvPr>
        </p:nvSpPr>
        <p:spPr>
          <a:xfrm>
            <a:off x="838200" y="927279"/>
            <a:ext cx="10515600" cy="5249684"/>
          </a:xfrm>
        </p:spPr>
        <p:txBody>
          <a:bodyPr/>
          <a:lstStyle/>
          <a:p>
            <a:r>
              <a:rPr lang="ar-IQ" dirty="0"/>
              <a:t>افترض بان شركة كومباك </a:t>
            </a:r>
            <a:r>
              <a:rPr lang="en-US" dirty="0"/>
              <a:t>Compaq </a:t>
            </a:r>
            <a:r>
              <a:rPr lang="ar-IQ" dirty="0"/>
              <a:t>وهي شركة تنتج الحواسيب لديها 100 ألف حاسوب في مستودعاتها في نهاية عام 2003 وهي معدة للشحن لوكلاء المبيعات فإذا كان سعر البيع لكل حاسوب ألف دولار يكون للشركة </a:t>
            </a:r>
            <a:r>
              <a:rPr lang="ar-IQ" u="sng" dirty="0"/>
              <a:t>مخزون</a:t>
            </a:r>
            <a:r>
              <a:rPr lang="ar-IQ" dirty="0"/>
              <a:t> قيمته </a:t>
            </a:r>
            <a:r>
              <a:rPr lang="en-US" dirty="0"/>
              <a:t>100</a:t>
            </a:r>
            <a:r>
              <a:rPr lang="ar-IQ" dirty="0"/>
              <a:t>$ </a:t>
            </a:r>
            <a:r>
              <a:rPr lang="ar-IQ" dirty="0" smtClean="0"/>
              <a:t>مليون ، </a:t>
            </a:r>
            <a:r>
              <a:rPr lang="ar-IQ" dirty="0"/>
              <a:t>أما بحلول نهاية عام 2004 زاد خزين الحواسيب الشخصية إلى </a:t>
            </a:r>
            <a:r>
              <a:rPr lang="en-US" dirty="0"/>
              <a:t>150</a:t>
            </a:r>
            <a:r>
              <a:rPr lang="ar-IQ" dirty="0"/>
              <a:t>$ مليون فاستثمارها عام 2004 يكون </a:t>
            </a:r>
            <a:r>
              <a:rPr lang="en-US" dirty="0"/>
              <a:t>50</a:t>
            </a:r>
            <a:r>
              <a:rPr lang="ar-IQ" dirty="0"/>
              <a:t>$ مليون التغير في مستوى </a:t>
            </a:r>
            <a:r>
              <a:rPr lang="ar-IQ" u="sng" dirty="0"/>
              <a:t>المخزون</a:t>
            </a:r>
            <a:r>
              <a:rPr lang="ar-IQ" dirty="0"/>
              <a:t> عبر مسار السنة هو </a:t>
            </a:r>
            <a:r>
              <a:rPr lang="en-US" dirty="0"/>
              <a:t>$150- $</a:t>
            </a:r>
            <a:r>
              <a:rPr lang="en-US" dirty="0" smtClean="0"/>
              <a:t>100) </a:t>
            </a:r>
            <a:r>
              <a:rPr lang="ar-IQ" dirty="0" smtClean="0"/>
              <a:t>)= </a:t>
            </a:r>
            <a:r>
              <a:rPr lang="en-US" dirty="0" smtClean="0"/>
              <a:t>50 </a:t>
            </a:r>
            <a:r>
              <a:rPr lang="ar-IQ" dirty="0" smtClean="0"/>
              <a:t>مليون ، وعليه سوف نفترض </a:t>
            </a:r>
            <a:r>
              <a:rPr lang="ar-IQ" dirty="0"/>
              <a:t>وجود هبوط في مستوى </a:t>
            </a:r>
            <a:r>
              <a:rPr lang="ar-IQ" u="sng" dirty="0"/>
              <a:t>الخزين</a:t>
            </a:r>
            <a:r>
              <a:rPr lang="ar-IQ" dirty="0"/>
              <a:t> عندها يكون </a:t>
            </a:r>
            <a:r>
              <a:rPr lang="ar-IQ" b="1" dirty="0" smtClean="0"/>
              <a:t>الاستثمار في  </a:t>
            </a:r>
            <a:r>
              <a:rPr lang="ar-IQ" b="1" dirty="0"/>
              <a:t>الخزين سالب</a:t>
            </a:r>
            <a:r>
              <a:rPr lang="ar-IQ" dirty="0" smtClean="0"/>
              <a:t>.</a:t>
            </a:r>
          </a:p>
          <a:p>
            <a:r>
              <a:rPr lang="ar-IQ" dirty="0"/>
              <a:t>سوف يكون لشركة كومباك </a:t>
            </a:r>
            <a:r>
              <a:rPr lang="ar-IQ" u="sng" dirty="0" smtClean="0"/>
              <a:t>استثمارات في المخزون </a:t>
            </a:r>
            <a:r>
              <a:rPr lang="ar-IQ" u="sng" dirty="0" smtClean="0"/>
              <a:t>موجبة إضافية</a:t>
            </a:r>
            <a:r>
              <a:rPr lang="ar-IQ" dirty="0" smtClean="0"/>
              <a:t> </a:t>
            </a:r>
            <a:r>
              <a:rPr lang="ar-IQ" dirty="0"/>
              <a:t>إذا كان مستوى المواد الخام وقطع الغيار التي تحصلها بحيازتها لإنتاج هذه الحواسيب قد ازداد عبر مسار العام فبحلول نهاية العام (31 كانون الأول) 2003 كان بحيازتها ما قيمته </a:t>
            </a:r>
            <a:r>
              <a:rPr lang="en-US" dirty="0"/>
              <a:t>20</a:t>
            </a:r>
            <a:r>
              <a:rPr lang="ar-IQ" dirty="0"/>
              <a:t>$ مليون من شرائح الحواسيب المستخدمة لإنتاج الحواسيب وفي 31 كانون الأول 2004 كان ما تحتفظ به هو </a:t>
            </a:r>
            <a:r>
              <a:rPr lang="en-US" dirty="0"/>
              <a:t>30</a:t>
            </a:r>
            <a:r>
              <a:rPr lang="ar-IQ" dirty="0"/>
              <a:t>$ مليون منها فهذا يعني بان استثمارها زاد </a:t>
            </a:r>
            <a:r>
              <a:rPr lang="en-US" dirty="0"/>
              <a:t>10</a:t>
            </a:r>
            <a:r>
              <a:rPr lang="ar-IQ" dirty="0"/>
              <a:t>$ مليون أضافي </a:t>
            </a:r>
            <a:r>
              <a:rPr lang="ar-IQ" dirty="0" smtClean="0"/>
              <a:t>.</a:t>
            </a:r>
            <a:endParaRPr lang="ar-IQ" dirty="0"/>
          </a:p>
        </p:txBody>
      </p:sp>
    </p:spTree>
    <p:extLst>
      <p:ext uri="{BB962C8B-B14F-4D97-AF65-F5344CB8AC3E}">
        <p14:creationId xmlns:p14="http://schemas.microsoft.com/office/powerpoint/2010/main" val="208073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961399"/>
          </a:xfrm>
        </p:spPr>
        <p:txBody>
          <a:bodyPr/>
          <a:lstStyle/>
          <a:p>
            <a:r>
              <a:rPr lang="ar-IQ" b="1" u="sng" dirty="0"/>
              <a:t>من الخصائص </a:t>
            </a:r>
            <a:r>
              <a:rPr lang="ar-IQ" b="1" u="sng" dirty="0" smtClean="0"/>
              <a:t>المهمة:</a:t>
            </a:r>
            <a:endParaRPr lang="ar-IQ" dirty="0"/>
          </a:p>
        </p:txBody>
      </p:sp>
      <p:sp>
        <p:nvSpPr>
          <p:cNvPr id="3" name="عنصر نائب للمحتوى 2"/>
          <p:cNvSpPr>
            <a:spLocks noGrp="1"/>
          </p:cNvSpPr>
          <p:nvPr>
            <p:ph idx="1"/>
          </p:nvPr>
        </p:nvSpPr>
        <p:spPr>
          <a:xfrm>
            <a:off x="838200" y="1326524"/>
            <a:ext cx="10515600" cy="4850439"/>
          </a:xfrm>
        </p:spPr>
        <p:txBody>
          <a:bodyPr/>
          <a:lstStyle/>
          <a:p>
            <a:r>
              <a:rPr lang="ar-IQ" dirty="0"/>
              <a:t>وعلى </a:t>
            </a:r>
            <a:r>
              <a:rPr lang="ar-IQ" u="sng" dirty="0"/>
              <a:t>عكس الاستثمار الثابت المخطط</a:t>
            </a:r>
            <a:r>
              <a:rPr lang="ar-IQ" dirty="0"/>
              <a:t> دائما فان </a:t>
            </a:r>
            <a:r>
              <a:rPr lang="ar-IQ" u="sng" dirty="0"/>
              <a:t>الاستثمار في المخزون بعضه غير مخطط</a:t>
            </a:r>
            <a:r>
              <a:rPr lang="ar-IQ" dirty="0" smtClean="0"/>
              <a:t>.</a:t>
            </a:r>
          </a:p>
          <a:p>
            <a:r>
              <a:rPr lang="ar-IQ" dirty="0"/>
              <a:t>فافترض بأنه ولأي سبب من الأسباب وجدت شركة كومباك نفسها لديها ما قيمته </a:t>
            </a:r>
            <a:r>
              <a:rPr lang="en-US" dirty="0"/>
              <a:t>50</a:t>
            </a:r>
            <a:r>
              <a:rPr lang="ar-IQ" dirty="0"/>
              <a:t>$ مليون من الحواسيب في 31 كانون الأول 2004 وان كمية الحواسيب التي باعتها في تلك السنة اقل بمقدار </a:t>
            </a:r>
            <a:r>
              <a:rPr lang="en-US" dirty="0"/>
              <a:t>50</a:t>
            </a:r>
            <a:r>
              <a:rPr lang="ar-IQ" dirty="0"/>
              <a:t>$ مليون من المتوقع فان هذا الاستثمار الإضافي البالغ </a:t>
            </a:r>
            <a:r>
              <a:rPr lang="en-US" dirty="0"/>
              <a:t>50</a:t>
            </a:r>
            <a:r>
              <a:rPr lang="ar-IQ" dirty="0"/>
              <a:t>$ مليون في المخزون عام 2004 هو </a:t>
            </a:r>
            <a:r>
              <a:rPr lang="ar-IQ" u="sng" dirty="0"/>
              <a:t>غير مخطط </a:t>
            </a:r>
            <a:r>
              <a:rPr lang="ar-IQ" dirty="0"/>
              <a:t>وفي هذه الحالة تكون الشركة في حالة إنتاج حواسيب أكثر مما يمكن بيعه وبذلك سوف تقلل إنتاجها. </a:t>
            </a:r>
            <a:endParaRPr lang="en-US" dirty="0"/>
          </a:p>
          <a:p>
            <a:r>
              <a:rPr lang="ar-IQ" u="sng" dirty="0"/>
              <a:t>الإنفاق المخطط على الاستثمار هو جزء من الطلب الإجمالي </a:t>
            </a:r>
            <a:r>
              <a:rPr lang="en-US" u="sng" dirty="0" err="1"/>
              <a:t>Y</a:t>
            </a:r>
            <a:r>
              <a:rPr lang="en-US" u="sng" baseline="30000" dirty="0" err="1"/>
              <a:t>ad</a:t>
            </a:r>
            <a:r>
              <a:rPr lang="en-US" u="sng" dirty="0"/>
              <a:t> </a:t>
            </a:r>
            <a:r>
              <a:rPr lang="ar-IQ" b="1" dirty="0" smtClean="0"/>
              <a:t>ويساوي=</a:t>
            </a:r>
            <a:r>
              <a:rPr lang="ar-IQ" dirty="0" smtClean="0"/>
              <a:t> </a:t>
            </a:r>
            <a:r>
              <a:rPr lang="ar-IQ" dirty="0"/>
              <a:t>الاستثمار الثابت المخطط </a:t>
            </a:r>
            <a:r>
              <a:rPr lang="ar-IQ" dirty="0" smtClean="0"/>
              <a:t>(+) </a:t>
            </a:r>
            <a:r>
              <a:rPr lang="ar-IQ" dirty="0"/>
              <a:t>مقدار استثمار المخزون المخطط لدى الشركات </a:t>
            </a:r>
            <a:r>
              <a:rPr lang="ar-IQ" dirty="0" smtClean="0"/>
              <a:t>.</a:t>
            </a:r>
          </a:p>
          <a:p>
            <a:r>
              <a:rPr lang="ar-IQ" dirty="0">
                <a:latin typeface="Times New Roman" panose="02020603050405020304" pitchFamily="18" charset="0"/>
                <a:ea typeface="Times New Roman" panose="02020603050405020304" pitchFamily="18" charset="0"/>
                <a:cs typeface="Simplified Arabic" panose="02020603050405020304" pitchFamily="18" charset="-78"/>
              </a:rPr>
              <a:t>وقد ذكر </a:t>
            </a:r>
            <a:r>
              <a:rPr lang="ar-IQ" dirty="0" err="1">
                <a:latin typeface="Times New Roman" panose="02020603050405020304" pitchFamily="18" charset="0"/>
                <a:ea typeface="Times New Roman" panose="02020603050405020304" pitchFamily="18" charset="0"/>
                <a:cs typeface="Simplified Arabic" panose="02020603050405020304" pitchFamily="18" charset="-78"/>
              </a:rPr>
              <a:t>كينز</a:t>
            </a:r>
            <a:r>
              <a:rPr lang="ar-IQ" dirty="0">
                <a:latin typeface="Times New Roman" panose="02020603050405020304" pitchFamily="18" charset="0"/>
                <a:ea typeface="Times New Roman" panose="02020603050405020304" pitchFamily="18" charset="0"/>
                <a:cs typeface="Simplified Arabic" panose="02020603050405020304" pitchFamily="18" charset="-78"/>
              </a:rPr>
              <a:t> عاملين يؤثران في إنفاق الاستثمار المخطط وهما </a:t>
            </a:r>
            <a:r>
              <a:rPr lang="ar-IQ" u="sng" dirty="0">
                <a:latin typeface="Times New Roman" panose="02020603050405020304" pitchFamily="18" charset="0"/>
                <a:ea typeface="Times New Roman" panose="02020603050405020304" pitchFamily="18" charset="0"/>
                <a:cs typeface="Simplified Arabic" panose="02020603050405020304" pitchFamily="18" charset="-78"/>
              </a:rPr>
              <a:t>أسعار الفائدة وتوقعات الشركات</a:t>
            </a:r>
            <a:r>
              <a:rPr lang="ar-IQ" dirty="0">
                <a:latin typeface="Times New Roman" panose="02020603050405020304" pitchFamily="18" charset="0"/>
                <a:ea typeface="Times New Roman" panose="02020603050405020304" pitchFamily="18" charset="0"/>
                <a:cs typeface="Simplified Arabic" panose="02020603050405020304" pitchFamily="18" charset="-78"/>
              </a:rPr>
              <a:t> حول المستقبل.</a:t>
            </a:r>
            <a:endParaRPr lang="ar-IQ" dirty="0"/>
          </a:p>
          <a:p>
            <a:endParaRPr lang="ar-IQ" dirty="0"/>
          </a:p>
        </p:txBody>
      </p:sp>
    </p:spTree>
    <p:extLst>
      <p:ext uri="{BB962C8B-B14F-4D97-AF65-F5344CB8AC3E}">
        <p14:creationId xmlns:p14="http://schemas.microsoft.com/office/powerpoint/2010/main" val="2381218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b="1" dirty="0"/>
              <a:t> Equilibrium and the Keynesian Cross Diagram</a:t>
            </a:r>
            <a:r>
              <a:rPr lang="en-US" dirty="0"/>
              <a:t/>
            </a:r>
            <a:br>
              <a:rPr lang="en-US" dirty="0"/>
            </a:br>
            <a:r>
              <a:rPr lang="ar-IQ" b="1" dirty="0"/>
              <a:t>التوازن  و مخطط التقاطع </a:t>
            </a:r>
            <a:r>
              <a:rPr lang="ar-IQ" b="1" dirty="0" err="1"/>
              <a:t>الكينزي</a:t>
            </a:r>
            <a:endParaRPr lang="ar-IQ" dirty="0"/>
          </a:p>
        </p:txBody>
      </p:sp>
      <p:sp>
        <p:nvSpPr>
          <p:cNvPr id="5" name="عنصر نائب للمحتوى 4"/>
          <p:cNvSpPr>
            <a:spLocks noGrp="1"/>
          </p:cNvSpPr>
          <p:nvPr>
            <p:ph idx="1"/>
          </p:nvPr>
        </p:nvSpPr>
        <p:spPr/>
        <p:txBody>
          <a:bodyPr/>
          <a:lstStyle/>
          <a:p>
            <a:endParaRPr lang="ar-IQ" dirty="0"/>
          </a:p>
          <a:p>
            <a:endParaRPr lang="ar-IQ" dirty="0"/>
          </a:p>
        </p:txBody>
      </p:sp>
      <p:graphicFrame>
        <p:nvGraphicFramePr>
          <p:cNvPr id="6" name="جدول 5"/>
          <p:cNvGraphicFramePr>
            <a:graphicFrameLocks noGrp="1"/>
          </p:cNvGraphicFramePr>
          <p:nvPr>
            <p:extLst>
              <p:ext uri="{D42A27DB-BD31-4B8C-83A1-F6EECF244321}">
                <p14:modId xmlns:p14="http://schemas.microsoft.com/office/powerpoint/2010/main" val="3015774037"/>
              </p:ext>
            </p:extLst>
          </p:nvPr>
        </p:nvGraphicFramePr>
        <p:xfrm>
          <a:off x="2761228" y="2141276"/>
          <a:ext cx="8894151" cy="3012220"/>
        </p:xfrm>
        <a:graphic>
          <a:graphicData uri="http://schemas.openxmlformats.org/drawingml/2006/table">
            <a:tbl>
              <a:tblPr rtl="1" firstRow="1" firstCol="1" bandRow="1">
                <a:tableStyleId>{5C22544A-7EE6-4342-B048-85BDC9FD1C3A}</a:tableStyleId>
              </a:tblPr>
              <a:tblGrid>
                <a:gridCol w="2287171">
                  <a:extLst>
                    <a:ext uri="{9D8B030D-6E8A-4147-A177-3AD203B41FA5}">
                      <a16:colId xmlns:a16="http://schemas.microsoft.com/office/drawing/2014/main" val="440796344"/>
                    </a:ext>
                  </a:extLst>
                </a:gridCol>
                <a:gridCol w="6606980">
                  <a:extLst>
                    <a:ext uri="{9D8B030D-6E8A-4147-A177-3AD203B41FA5}">
                      <a16:colId xmlns:a16="http://schemas.microsoft.com/office/drawing/2014/main" val="4133749254"/>
                    </a:ext>
                  </a:extLst>
                </a:gridCol>
              </a:tblGrid>
              <a:tr h="3012220">
                <a:tc>
                  <a:txBody>
                    <a:bodyPr/>
                    <a:lstStyle/>
                    <a:p>
                      <a:pPr algn="justLow" rtl="1">
                        <a:lnSpc>
                          <a:spcPct val="115000"/>
                        </a:lnSpc>
                        <a:spcAft>
                          <a:spcPts val="0"/>
                        </a:spcAft>
                      </a:pPr>
                      <a:r>
                        <a:rPr lang="ar-IQ" sz="1400">
                          <a:effectLst/>
                        </a:rPr>
                        <a:t>الشكل رقم2: مخطط التقاطع الكينزي </a:t>
                      </a:r>
                      <a:endParaRPr lang="en-US" sz="1100">
                        <a:effectLst/>
                      </a:endParaRPr>
                    </a:p>
                    <a:p>
                      <a:pPr algn="justLow" rtl="1">
                        <a:lnSpc>
                          <a:spcPct val="115000"/>
                        </a:lnSpc>
                        <a:spcAft>
                          <a:spcPts val="0"/>
                        </a:spcAft>
                      </a:pPr>
                      <a:r>
                        <a:rPr lang="ar-IQ" sz="1400">
                          <a:effectLst/>
                        </a:rPr>
                        <a:t>عندما </a:t>
                      </a:r>
                      <a:r>
                        <a:rPr lang="en-US" sz="1400">
                          <a:effectLst/>
                        </a:rPr>
                        <a:t>I=300</a:t>
                      </a:r>
                      <a:r>
                        <a:rPr lang="ar-IQ" sz="1400">
                          <a:effectLst/>
                        </a:rPr>
                        <a:t> و </a:t>
                      </a:r>
                      <a:r>
                        <a:rPr lang="en-US" sz="1400">
                          <a:effectLst/>
                        </a:rPr>
                        <a:t>C=200+0.5Y</a:t>
                      </a:r>
                      <a:r>
                        <a:rPr lang="ar-IQ" sz="1400">
                          <a:effectLst/>
                        </a:rPr>
                        <a:t> يظهر إنتاج التوازن عند </a:t>
                      </a:r>
                      <a:r>
                        <a:rPr lang="en-US" sz="1400">
                          <a:effectLst/>
                        </a:rPr>
                        <a:t>Y*=1000</a:t>
                      </a:r>
                      <a:r>
                        <a:rPr lang="ar-IQ" sz="1400">
                          <a:effectLst/>
                        </a:rPr>
                        <a:t> حيث دالة الطلب الإجمالي </a:t>
                      </a:r>
                      <a:r>
                        <a:rPr lang="en-US" sz="1400">
                          <a:effectLst/>
                        </a:rPr>
                        <a:t>Y</a:t>
                      </a:r>
                      <a:r>
                        <a:rPr lang="en-US" sz="1400" baseline="30000">
                          <a:effectLst/>
                        </a:rPr>
                        <a:t>ad</a:t>
                      </a:r>
                      <a:r>
                        <a:rPr lang="en-US" sz="1400">
                          <a:effectLst/>
                        </a:rPr>
                        <a:t>=C+I</a:t>
                      </a:r>
                      <a:r>
                        <a:rPr lang="ar-IQ" sz="1400">
                          <a:effectLst/>
                        </a:rPr>
                        <a:t> يتقاطع مع خط </a:t>
                      </a:r>
                      <a:r>
                        <a:rPr lang="en-US" sz="1400">
                          <a:effectLst/>
                        </a:rPr>
                        <a:t>45</a:t>
                      </a:r>
                      <a:r>
                        <a:rPr lang="en-US" sz="1400" baseline="30000">
                          <a:effectLst/>
                        </a:rPr>
                        <a:t>O</a:t>
                      </a:r>
                      <a:r>
                        <a:rPr lang="ar-IQ" sz="1400">
                          <a:effectLst/>
                        </a:rPr>
                        <a:t> (</a:t>
                      </a:r>
                      <a:r>
                        <a:rPr lang="en-US" sz="1400">
                          <a:effectLst/>
                        </a:rPr>
                        <a:t>Y= Y</a:t>
                      </a:r>
                      <a:r>
                        <a:rPr lang="en-US" sz="1400" baseline="30000">
                          <a:effectLst/>
                        </a:rPr>
                        <a:t>ad</a:t>
                      </a:r>
                      <a:r>
                        <a:rPr lang="ar-IQ" sz="1400">
                          <a:effectLst/>
                        </a:rPr>
                        <a:t>) .</a:t>
                      </a:r>
                      <a:endParaRPr lang="en-US" sz="1100">
                        <a:effectLst/>
                      </a:endParaRPr>
                    </a:p>
                    <a:p>
                      <a:pPr algn="justLow" rtl="1">
                        <a:lnSpc>
                          <a:spcPct val="115000"/>
                        </a:lnSpc>
                        <a:spcAft>
                          <a:spcPts val="0"/>
                        </a:spcAft>
                      </a:pPr>
                      <a:r>
                        <a:rPr lang="en-US" sz="14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Low" rtl="0">
                        <a:lnSpc>
                          <a:spcPct val="115000"/>
                        </a:lnSpc>
                        <a:spcAft>
                          <a:spcPts val="0"/>
                        </a:spcAft>
                      </a:pPr>
                      <a:endParaRPr lang="en-US" sz="14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extLst>
                  <a:ext uri="{0D108BD9-81ED-4DB2-BD59-A6C34878D82A}">
                    <a16:rowId xmlns:a16="http://schemas.microsoft.com/office/drawing/2014/main" val="3457200764"/>
                  </a:ext>
                </a:extLst>
              </a:tr>
            </a:tbl>
          </a:graphicData>
        </a:graphic>
      </p:graphicFrame>
      <p:graphicFrame>
        <p:nvGraphicFramePr>
          <p:cNvPr id="7" name="كائن 6"/>
          <p:cNvGraphicFramePr>
            <a:graphicFrameLocks noChangeAspect="1"/>
          </p:cNvGraphicFramePr>
          <p:nvPr>
            <p:extLst>
              <p:ext uri="{D42A27DB-BD31-4B8C-83A1-F6EECF244321}">
                <p14:modId xmlns:p14="http://schemas.microsoft.com/office/powerpoint/2010/main" val="680191816"/>
              </p:ext>
            </p:extLst>
          </p:nvPr>
        </p:nvGraphicFramePr>
        <p:xfrm>
          <a:off x="2505341" y="1825625"/>
          <a:ext cx="6921994" cy="4591436"/>
        </p:xfrm>
        <a:graphic>
          <a:graphicData uri="http://schemas.openxmlformats.org/presentationml/2006/ole">
            <mc:AlternateContent xmlns:mc="http://schemas.openxmlformats.org/markup-compatibility/2006">
              <mc:Choice xmlns:v="urn:schemas-microsoft-com:vml" Requires="v">
                <p:oleObj spid="_x0000_s5145" name="Bitmap Image" r:id="rId3" imgW="6622354" imgH="4671465" progId="Paint.Picture">
                  <p:embed/>
                </p:oleObj>
              </mc:Choice>
              <mc:Fallback>
                <p:oleObj name="Bitmap Image" r:id="rId3" imgW="6622354" imgH="4671465" progId="Paint.Picture">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5341" y="1825625"/>
                        <a:ext cx="6921994" cy="4591436"/>
                      </a:xfrm>
                      <a:prstGeom prst="rect">
                        <a:avLst/>
                      </a:prstGeom>
                      <a:noFill/>
                    </p:spPr>
                  </p:pic>
                </p:oleObj>
              </mc:Fallback>
            </mc:AlternateContent>
          </a:graphicData>
        </a:graphic>
      </p:graphicFrame>
    </p:spTree>
    <p:extLst>
      <p:ext uri="{BB962C8B-B14F-4D97-AF65-F5344CB8AC3E}">
        <p14:creationId xmlns:p14="http://schemas.microsoft.com/office/powerpoint/2010/main" val="27902513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935641"/>
          </a:xfrm>
        </p:spPr>
        <p:txBody>
          <a:bodyPr>
            <a:normAutofit fontScale="90000"/>
          </a:bodyPr>
          <a:lstStyle/>
          <a:p>
            <a:r>
              <a:rPr lang="ar-IQ" dirty="0"/>
              <a:t>الشكل </a:t>
            </a:r>
            <a:r>
              <a:rPr lang="ar-IQ" dirty="0" smtClean="0"/>
              <a:t>رقم2:</a:t>
            </a:r>
            <a:r>
              <a:rPr lang="ar-IQ" dirty="0"/>
              <a:t> مخطط التقاطع </a:t>
            </a:r>
            <a:r>
              <a:rPr lang="ar-IQ" dirty="0" err="1"/>
              <a:t>الكينزي</a:t>
            </a:r>
            <a:r>
              <a:rPr lang="ar-IQ" dirty="0"/>
              <a:t> </a:t>
            </a:r>
            <a:r>
              <a:rPr lang="en-US" i="1" dirty="0"/>
              <a:t>Keynesian cross diagram</a:t>
            </a:r>
            <a:r>
              <a:rPr lang="en-US" dirty="0"/>
              <a:t> </a:t>
            </a:r>
            <a:endParaRPr lang="ar-IQ" dirty="0"/>
          </a:p>
        </p:txBody>
      </p:sp>
      <p:sp>
        <p:nvSpPr>
          <p:cNvPr id="3" name="عنصر نائب للمحتوى 2"/>
          <p:cNvSpPr>
            <a:spLocks noGrp="1"/>
          </p:cNvSpPr>
          <p:nvPr>
            <p:ph idx="1"/>
          </p:nvPr>
        </p:nvSpPr>
        <p:spPr>
          <a:xfrm>
            <a:off x="838200" y="1416676"/>
            <a:ext cx="10515600" cy="4760287"/>
          </a:xfrm>
        </p:spPr>
        <p:txBody>
          <a:bodyPr/>
          <a:lstStyle/>
          <a:p>
            <a:r>
              <a:rPr lang="ar-IQ" dirty="0" smtClean="0"/>
              <a:t>ويظهر </a:t>
            </a:r>
            <a:r>
              <a:rPr lang="ar-IQ" dirty="0"/>
              <a:t>كيف يتحدد الإنتاج الإجمالي حيث ان المحور العمودي يقيس الطلب الإجمالي والمحور الأفقي يقيس مستوى الإنتاج الإجمالي. يظهر الخط الذي ميله </a:t>
            </a:r>
            <a:r>
              <a:rPr lang="en-US" dirty="0"/>
              <a:t>45</a:t>
            </a:r>
            <a:r>
              <a:rPr lang="en-US" baseline="30000" dirty="0"/>
              <a:t>O</a:t>
            </a:r>
            <a:r>
              <a:rPr lang="ar-IQ" dirty="0"/>
              <a:t> جميع النقاط التي يتساوى فيها </a:t>
            </a:r>
            <a:r>
              <a:rPr lang="ar-IQ" b="1" dirty="0"/>
              <a:t>الإنتاج الإجمالي مع الطلب الإجمالي</a:t>
            </a:r>
            <a:r>
              <a:rPr lang="ar-IQ" dirty="0"/>
              <a:t> </a:t>
            </a:r>
            <a:r>
              <a:rPr lang="en-US" dirty="0" err="1"/>
              <a:t>Y</a:t>
            </a:r>
            <a:r>
              <a:rPr lang="en-US" baseline="30000" dirty="0" err="1"/>
              <a:t>ad</a:t>
            </a:r>
            <a:r>
              <a:rPr lang="en-US" dirty="0"/>
              <a:t> </a:t>
            </a:r>
            <a:r>
              <a:rPr lang="ar-IQ" dirty="0"/>
              <a:t>أي انه يظهر جميع النقاط والتي فيها يلبى شرط التوازن </a:t>
            </a:r>
            <a:r>
              <a:rPr lang="en-US" dirty="0"/>
              <a:t>Y= </a:t>
            </a:r>
            <a:r>
              <a:rPr lang="en-US" dirty="0" err="1"/>
              <a:t>Y</a:t>
            </a:r>
            <a:r>
              <a:rPr lang="en-US" baseline="30000" dirty="0" err="1"/>
              <a:t>ad</a:t>
            </a:r>
            <a:r>
              <a:rPr lang="ar-IQ" dirty="0"/>
              <a:t>. </a:t>
            </a:r>
            <a:r>
              <a:rPr lang="ar-IQ" dirty="0" smtClean="0"/>
              <a:t>وبما </a:t>
            </a:r>
            <a:r>
              <a:rPr lang="ar-IQ" dirty="0"/>
              <a:t>ان إنفاق الحكومة وصافي التصدير </a:t>
            </a:r>
            <a:r>
              <a:rPr lang="en-US" dirty="0"/>
              <a:t>zero</a:t>
            </a:r>
            <a:r>
              <a:rPr lang="ar-IQ" dirty="0"/>
              <a:t> (</a:t>
            </a:r>
            <a:r>
              <a:rPr lang="en-US" dirty="0"/>
              <a:t>G=0, NX=0</a:t>
            </a:r>
            <a:r>
              <a:rPr lang="ar-IQ" dirty="0"/>
              <a:t>) فالطلب الإجمالي يكون: </a:t>
            </a:r>
            <a:endParaRPr lang="ar-IQ" dirty="0" smtClean="0"/>
          </a:p>
          <a:p>
            <a:r>
              <a:rPr lang="ar-IQ" dirty="0"/>
              <a:t> </a:t>
            </a:r>
            <a:r>
              <a:rPr lang="ar-IQ" dirty="0" smtClean="0"/>
              <a:t>                                              </a:t>
            </a:r>
          </a:p>
          <a:p>
            <a:r>
              <a:rPr lang="ar-IQ" dirty="0"/>
              <a:t>ولعدم وجود قطاع حكومي يجمع الضرائب لم </a:t>
            </a:r>
            <a:r>
              <a:rPr lang="ar-IQ" dirty="0" smtClean="0"/>
              <a:t>يتم إدخاله في النموذج </a:t>
            </a:r>
            <a:r>
              <a:rPr lang="ar-IQ" dirty="0"/>
              <a:t>المبسط  وهنا يتساوى الدخل المتاح </a:t>
            </a:r>
            <a:r>
              <a:rPr lang="en-US" dirty="0"/>
              <a:t>Y</a:t>
            </a:r>
            <a:r>
              <a:rPr lang="en-US" baseline="-25000" dirty="0"/>
              <a:t>D</a:t>
            </a:r>
            <a:r>
              <a:rPr lang="ar-IQ" dirty="0"/>
              <a:t> مع الإنتاج الإجمالي </a:t>
            </a:r>
            <a:r>
              <a:rPr lang="en-US" dirty="0" smtClean="0"/>
              <a:t>Y</a:t>
            </a:r>
            <a:endParaRPr lang="ar-IQ" dirty="0" smtClean="0"/>
          </a:p>
          <a:p>
            <a:r>
              <a:rPr lang="ar-IQ" dirty="0" smtClean="0"/>
              <a:t>بما ان (</a:t>
            </a:r>
            <a:r>
              <a:rPr lang="en-US" dirty="0"/>
              <a:t>a=200</a:t>
            </a:r>
            <a:r>
              <a:rPr lang="ar-IQ" dirty="0"/>
              <a:t> و</a:t>
            </a:r>
            <a:r>
              <a:rPr lang="en-US" dirty="0" err="1"/>
              <a:t>mpc</a:t>
            </a:r>
            <a:r>
              <a:rPr lang="en-US" dirty="0"/>
              <a:t>=0.5</a:t>
            </a:r>
            <a:r>
              <a:rPr lang="ar-IQ" dirty="0" smtClean="0"/>
              <a:t>)</a:t>
            </a:r>
          </a:p>
          <a:p>
            <a:r>
              <a:rPr lang="ar-IQ" dirty="0" smtClean="0"/>
              <a:t>دالة الاستهلاك يمكن </a:t>
            </a:r>
            <a:r>
              <a:rPr lang="ar-IQ" dirty="0"/>
              <a:t>ان تكتب بالشكل التالي:  </a:t>
            </a:r>
            <a:r>
              <a:rPr lang="en-US" dirty="0"/>
              <a:t>C=200+0.5Y</a:t>
            </a:r>
            <a:endParaRPr lang="ar-IQ" dirty="0"/>
          </a:p>
        </p:txBody>
      </p:sp>
      <p:pic>
        <p:nvPicPr>
          <p:cNvPr id="5" name="صورة 4"/>
          <p:cNvPicPr/>
          <p:nvPr/>
        </p:nvPicPr>
        <p:blipFill>
          <a:blip r:embed="rId2">
            <a:extLst>
              <a:ext uri="{28A0092B-C50C-407E-A947-70E740481C1C}">
                <a14:useLocalDpi xmlns:a14="http://schemas.microsoft.com/office/drawing/2010/main" val="0"/>
              </a:ext>
            </a:extLst>
          </a:blip>
          <a:srcRect/>
          <a:stretch>
            <a:fillRect/>
          </a:stretch>
        </p:blipFill>
        <p:spPr bwMode="auto">
          <a:xfrm>
            <a:off x="4211392" y="3168202"/>
            <a:ext cx="2717442" cy="515155"/>
          </a:xfrm>
          <a:prstGeom prst="rect">
            <a:avLst/>
          </a:prstGeom>
          <a:noFill/>
          <a:ln>
            <a:noFill/>
          </a:ln>
        </p:spPr>
      </p:pic>
    </p:spTree>
    <p:extLst>
      <p:ext uri="{BB962C8B-B14F-4D97-AF65-F5344CB8AC3E}">
        <p14:creationId xmlns:p14="http://schemas.microsoft.com/office/powerpoint/2010/main" val="1763531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897005"/>
          </a:xfrm>
        </p:spPr>
        <p:txBody>
          <a:bodyPr/>
          <a:lstStyle/>
          <a:p>
            <a:r>
              <a:rPr lang="ar-IQ" dirty="0" smtClean="0"/>
              <a:t>.</a:t>
            </a:r>
            <a:endParaRPr lang="ar-IQ" dirty="0"/>
          </a:p>
        </p:txBody>
      </p:sp>
      <p:sp>
        <p:nvSpPr>
          <p:cNvPr id="3" name="عنصر نائب للمحتوى 2"/>
          <p:cNvSpPr>
            <a:spLocks noGrp="1"/>
          </p:cNvSpPr>
          <p:nvPr>
            <p:ph idx="1"/>
          </p:nvPr>
        </p:nvSpPr>
        <p:spPr>
          <a:xfrm>
            <a:off x="838200" y="1558344"/>
            <a:ext cx="10515600" cy="4618619"/>
          </a:xfrm>
        </p:spPr>
        <p:txBody>
          <a:bodyPr/>
          <a:lstStyle/>
          <a:p>
            <a:r>
              <a:rPr lang="ar-IQ" dirty="0"/>
              <a:t>بما ان الاستثمار المخطط هو </a:t>
            </a:r>
            <a:r>
              <a:rPr lang="en-US" dirty="0"/>
              <a:t>300</a:t>
            </a:r>
            <a:r>
              <a:rPr lang="ar-IQ" dirty="0"/>
              <a:t>$ مليار يمكن التعبير عن الطلب الإجمالي بالشكل التالي:</a:t>
            </a:r>
            <a:endParaRPr lang="en-US" dirty="0"/>
          </a:p>
          <a:p>
            <a:endParaRPr lang="ar-IQ" dirty="0" smtClean="0"/>
          </a:p>
          <a:p>
            <a:endParaRPr lang="ar-IQ" dirty="0"/>
          </a:p>
          <a:p>
            <a:r>
              <a:rPr lang="ar-IQ" dirty="0"/>
              <a:t>رسمت هذه المعادلة في الشكل رقم2 وتمثل كمية الطلب الإجمالي في أي مستوى من الإنتاج الإجمالي وتسمى دالة الطلب الإجمالي</a:t>
            </a:r>
            <a:r>
              <a:rPr lang="en-US" b="1" dirty="0"/>
              <a:t> aggregate demand </a:t>
            </a:r>
            <a:r>
              <a:rPr lang="en-US" b="1" dirty="0" smtClean="0"/>
              <a:t>function</a:t>
            </a:r>
            <a:endParaRPr lang="ar-IQ" b="1" dirty="0" smtClean="0"/>
          </a:p>
          <a:p>
            <a:r>
              <a:rPr lang="ar-IQ" dirty="0"/>
              <a:t>دالة الطلب الإجمالي </a:t>
            </a:r>
            <a:r>
              <a:rPr lang="en-US" dirty="0" err="1"/>
              <a:t>Y</a:t>
            </a:r>
            <a:r>
              <a:rPr lang="en-US" baseline="30000" dirty="0" err="1"/>
              <a:t>ad</a:t>
            </a:r>
            <a:r>
              <a:rPr lang="en-US" dirty="0"/>
              <a:t>=C+I </a:t>
            </a:r>
            <a:r>
              <a:rPr lang="ar-IQ" dirty="0"/>
              <a:t>هي المجموع </a:t>
            </a:r>
            <a:r>
              <a:rPr lang="ar-IQ" dirty="0" smtClean="0"/>
              <a:t>العمودي </a:t>
            </a:r>
            <a:r>
              <a:rPr lang="ar-IQ" dirty="0"/>
              <a:t>لخط دالة الاستهلاك </a:t>
            </a:r>
            <a:r>
              <a:rPr lang="en-US" dirty="0"/>
              <a:t>C=200+0.5Y </a:t>
            </a:r>
            <a:r>
              <a:rPr lang="ar-IQ" dirty="0"/>
              <a:t>وإنفاق الاستثمار المخطط </a:t>
            </a:r>
            <a:r>
              <a:rPr lang="en-US" dirty="0"/>
              <a:t>I=300</a:t>
            </a:r>
            <a:r>
              <a:rPr lang="ar-IQ" dirty="0"/>
              <a:t> وهي النقطة والتي فيها دالة الطلب الإجمالي</a:t>
            </a:r>
            <a:r>
              <a:rPr lang="ar-IQ" u="sng" dirty="0"/>
              <a:t> تقطع الخط </a:t>
            </a:r>
            <a:r>
              <a:rPr lang="en-US" u="sng" dirty="0"/>
              <a:t>45</a:t>
            </a:r>
            <a:r>
              <a:rPr lang="en-US" u="sng" baseline="30000" dirty="0"/>
              <a:t>O</a:t>
            </a:r>
            <a:r>
              <a:rPr lang="en-US" u="sng" dirty="0"/>
              <a:t> </a:t>
            </a:r>
            <a:r>
              <a:rPr lang="ar-IQ" u="sng" dirty="0"/>
              <a:t>. تشير </a:t>
            </a:r>
            <a:r>
              <a:rPr lang="en-US" u="sng" dirty="0"/>
              <a:t>Y=</a:t>
            </a:r>
            <a:r>
              <a:rPr lang="en-US" u="sng" dirty="0" err="1"/>
              <a:t>Y</a:t>
            </a:r>
            <a:r>
              <a:rPr lang="en-US" u="sng" baseline="30000" dirty="0" err="1"/>
              <a:t>ad</a:t>
            </a:r>
            <a:r>
              <a:rPr lang="ar-IQ" dirty="0"/>
              <a:t> إلى مستوى توازن الطلب الإجمالي والإنتاج الإجمالي حيث في الشكل رقم2 يحدث التوازن عند النقطة </a:t>
            </a:r>
            <a:r>
              <a:rPr lang="en-US" dirty="0"/>
              <a:t>J</a:t>
            </a:r>
            <a:r>
              <a:rPr lang="ar-IQ" dirty="0"/>
              <a:t> حيث ان كلا الإنتاج الإجمالي </a:t>
            </a:r>
            <a:r>
              <a:rPr lang="en-US" dirty="0"/>
              <a:t>Y*</a:t>
            </a:r>
            <a:r>
              <a:rPr lang="ar-IQ" dirty="0"/>
              <a:t> والطلب الإجمالي </a:t>
            </a:r>
            <a:r>
              <a:rPr lang="en-US" dirty="0" err="1"/>
              <a:t>Y</a:t>
            </a:r>
            <a:r>
              <a:rPr lang="en-US" baseline="30000" dirty="0" err="1"/>
              <a:t>ad</a:t>
            </a:r>
            <a:r>
              <a:rPr lang="en-US" dirty="0"/>
              <a:t>*</a:t>
            </a:r>
            <a:r>
              <a:rPr lang="ar-IQ" dirty="0"/>
              <a:t> هما عند </a:t>
            </a:r>
            <a:r>
              <a:rPr lang="en-US" dirty="0"/>
              <a:t>1000</a:t>
            </a:r>
            <a:r>
              <a:rPr lang="ar-IQ" dirty="0"/>
              <a:t>$ مليار.</a:t>
            </a:r>
          </a:p>
        </p:txBody>
      </p:sp>
      <p:pic>
        <p:nvPicPr>
          <p:cNvPr id="4" name="صورة 3"/>
          <p:cNvPicPr/>
          <p:nvPr/>
        </p:nvPicPr>
        <p:blipFill>
          <a:blip r:embed="rId2">
            <a:extLst>
              <a:ext uri="{28A0092B-C50C-407E-A947-70E740481C1C}">
                <a14:useLocalDpi xmlns:a14="http://schemas.microsoft.com/office/drawing/2010/main" val="0"/>
              </a:ext>
            </a:extLst>
          </a:blip>
          <a:srcRect/>
          <a:stretch>
            <a:fillRect/>
          </a:stretch>
        </p:blipFill>
        <p:spPr bwMode="auto">
          <a:xfrm>
            <a:off x="3823652" y="2240925"/>
            <a:ext cx="4544695" cy="656822"/>
          </a:xfrm>
          <a:prstGeom prst="rect">
            <a:avLst/>
          </a:prstGeom>
          <a:noFill/>
          <a:ln>
            <a:noFill/>
          </a:ln>
        </p:spPr>
      </p:pic>
    </p:spTree>
    <p:extLst>
      <p:ext uri="{BB962C8B-B14F-4D97-AF65-F5344CB8AC3E}">
        <p14:creationId xmlns:p14="http://schemas.microsoft.com/office/powerpoint/2010/main" val="17195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79561" y="631064"/>
            <a:ext cx="9337183" cy="4031873"/>
          </a:xfrm>
          <a:prstGeom prst="rect">
            <a:avLst/>
          </a:prstGeom>
        </p:spPr>
        <p:txBody>
          <a:bodyPr wrap="square">
            <a:spAutoFit/>
          </a:bodyPr>
          <a:lstStyle/>
          <a:p>
            <a:r>
              <a:rPr lang="ar-IQ" sz="2400" dirty="0" smtClean="0">
                <a:latin typeface="Times New Roman" panose="02020603050405020304" pitchFamily="18" charset="0"/>
                <a:ea typeface="Times New Roman" panose="02020603050405020304" pitchFamily="18" charset="0"/>
                <a:cs typeface="Simplified Arabic" panose="02020603050405020304" pitchFamily="18" charset="-78"/>
              </a:rPr>
              <a:t>- </a:t>
            </a:r>
            <a:r>
              <a:rPr lang="ar-IQ" sz="3200" b="1" dirty="0">
                <a:solidFill>
                  <a:srgbClr val="FF0000"/>
                </a:solidFill>
                <a:effectLst>
                  <a:outerShdw blurRad="38100" dist="38100" dir="2700000" algn="tl">
                    <a:srgbClr val="000000">
                      <a:alpha val="43137"/>
                    </a:srgbClr>
                  </a:outerShdw>
                </a:effectLst>
              </a:rPr>
              <a:t>ماذا يحدث ان كان مقدار الإنتاج الذي ينتجه الاقتصاد هو </a:t>
            </a:r>
            <a:r>
              <a:rPr lang="en-US" sz="3200" b="1" dirty="0">
                <a:solidFill>
                  <a:srgbClr val="FF0000"/>
                </a:solidFill>
                <a:effectLst>
                  <a:outerShdw blurRad="38100" dist="38100" dir="2700000" algn="tl">
                    <a:srgbClr val="000000">
                      <a:alpha val="43137"/>
                    </a:srgbClr>
                  </a:outerShdw>
                </a:effectLst>
              </a:rPr>
              <a:t>1200</a:t>
            </a:r>
            <a:r>
              <a:rPr lang="ar-IQ" sz="3200" b="1" dirty="0">
                <a:solidFill>
                  <a:srgbClr val="FF0000"/>
                </a:solidFill>
                <a:effectLst>
                  <a:outerShdw blurRad="38100" dist="38100" dir="2700000" algn="tl">
                    <a:srgbClr val="000000">
                      <a:alpha val="43137"/>
                    </a:srgbClr>
                  </a:outerShdw>
                </a:effectLst>
              </a:rPr>
              <a:t>$ مليار </a:t>
            </a:r>
            <a:r>
              <a:rPr lang="ar-IQ" sz="3200" b="1" dirty="0" smtClean="0">
                <a:solidFill>
                  <a:srgbClr val="FF0000"/>
                </a:solidFill>
                <a:effectLst>
                  <a:outerShdw blurRad="38100" dist="38100" dir="2700000" algn="tl">
                    <a:srgbClr val="000000">
                      <a:alpha val="43137"/>
                    </a:srgbClr>
                  </a:outerShdw>
                </a:effectLst>
              </a:rPr>
              <a:t>فوق </a:t>
            </a:r>
            <a:r>
              <a:rPr lang="ar-IQ" sz="3200" b="1" dirty="0">
                <a:solidFill>
                  <a:srgbClr val="FF0000"/>
                </a:solidFill>
                <a:effectLst>
                  <a:outerShdw blurRad="38100" dist="38100" dir="2700000" algn="tl">
                    <a:srgbClr val="000000">
                      <a:alpha val="43137"/>
                    </a:srgbClr>
                  </a:outerShdw>
                </a:effectLst>
              </a:rPr>
              <a:t>مستوى </a:t>
            </a:r>
            <a:r>
              <a:rPr lang="ar-IQ" sz="3200" b="1" dirty="0" smtClean="0">
                <a:solidFill>
                  <a:srgbClr val="FF0000"/>
                </a:solidFill>
                <a:effectLst>
                  <a:outerShdw blurRad="38100" dist="38100" dir="2700000" algn="tl">
                    <a:srgbClr val="000000">
                      <a:alpha val="43137"/>
                    </a:srgbClr>
                  </a:outerShdw>
                </a:effectLst>
              </a:rPr>
              <a:t>التوازن.؟</a:t>
            </a:r>
            <a:endParaRPr lang="en-US" sz="3200" b="1" dirty="0">
              <a:solidFill>
                <a:srgbClr val="FF0000"/>
              </a:solidFill>
              <a:effectLst>
                <a:outerShdw blurRad="38100" dist="38100" dir="2700000" algn="tl">
                  <a:srgbClr val="000000">
                    <a:alpha val="43137"/>
                  </a:srgbClr>
                </a:outerShdw>
              </a:effectLst>
            </a:endParaRPr>
          </a:p>
          <a:p>
            <a:endParaRPr lang="ar-IQ" sz="2400" dirty="0" smtClean="0">
              <a:latin typeface="Times New Roman" panose="02020603050405020304" pitchFamily="18" charset="0"/>
              <a:ea typeface="Times New Roman" panose="02020603050405020304" pitchFamily="18" charset="0"/>
              <a:cs typeface="Simplified Arabic" panose="02020603050405020304" pitchFamily="18" charset="-78"/>
            </a:endParaRPr>
          </a:p>
          <a:p>
            <a:r>
              <a:rPr lang="ar-IQ" sz="2400" dirty="0" smtClean="0">
                <a:latin typeface="Times New Roman" panose="02020603050405020304" pitchFamily="18" charset="0"/>
                <a:ea typeface="Times New Roman" panose="02020603050405020304" pitchFamily="18" charset="0"/>
                <a:cs typeface="Simplified Arabic" panose="02020603050405020304" pitchFamily="18" charset="-78"/>
              </a:rPr>
              <a:t> </a:t>
            </a:r>
            <a:r>
              <a:rPr lang="ar-IQ" sz="2400" dirty="0">
                <a:latin typeface="Times New Roman" panose="02020603050405020304" pitchFamily="18" charset="0"/>
                <a:ea typeface="Times New Roman" panose="02020603050405020304" pitchFamily="18" charset="0"/>
                <a:cs typeface="Simplified Arabic" panose="02020603050405020304" pitchFamily="18" charset="-78"/>
              </a:rPr>
              <a:t>في هذا المستوى من </a:t>
            </a:r>
            <a:r>
              <a:rPr lang="ar-IQ" sz="2400" dirty="0" smtClean="0">
                <a:latin typeface="Times New Roman" panose="02020603050405020304" pitchFamily="18" charset="0"/>
                <a:ea typeface="Times New Roman" panose="02020603050405020304" pitchFamily="18" charset="0"/>
                <a:cs typeface="Simplified Arabic" panose="02020603050405020304" pitchFamily="18" charset="-78"/>
              </a:rPr>
              <a:t>الإنتاج(</a:t>
            </a:r>
            <a:r>
              <a:rPr lang="en-US" sz="2400" dirty="0" smtClean="0">
                <a:latin typeface="Times New Roman" panose="02020603050405020304" pitchFamily="18" charset="0"/>
                <a:ea typeface="Times New Roman" panose="02020603050405020304" pitchFamily="18" charset="0"/>
                <a:cs typeface="Simplified Arabic" panose="02020603050405020304" pitchFamily="18" charset="-78"/>
              </a:rPr>
              <a:t>L</a:t>
            </a:r>
            <a:r>
              <a:rPr lang="ar-IQ" sz="2400" dirty="0" smtClean="0">
                <a:latin typeface="Times New Roman" panose="02020603050405020304" pitchFamily="18" charset="0"/>
                <a:ea typeface="Times New Roman" panose="02020603050405020304" pitchFamily="18" charset="0"/>
                <a:cs typeface="Simplified Arabic" panose="02020603050405020304" pitchFamily="18" charset="-78"/>
              </a:rPr>
              <a:t>) </a:t>
            </a:r>
            <a:r>
              <a:rPr lang="ar-IQ" sz="2400" dirty="0">
                <a:latin typeface="Times New Roman" panose="02020603050405020304" pitchFamily="18" charset="0"/>
                <a:ea typeface="Times New Roman" panose="02020603050405020304" pitchFamily="18" charset="0"/>
                <a:cs typeface="Simplified Arabic" panose="02020603050405020304" pitchFamily="18" charset="-78"/>
              </a:rPr>
              <a:t>يكون الطلب الإجمالي هو </a:t>
            </a:r>
            <a:r>
              <a:rPr lang="en-US" sz="2400" dirty="0">
                <a:latin typeface="Times New Roman" panose="02020603050405020304" pitchFamily="18" charset="0"/>
                <a:ea typeface="Times New Roman" panose="02020603050405020304" pitchFamily="18" charset="0"/>
                <a:cs typeface="Simplified Arabic" panose="02020603050405020304" pitchFamily="18" charset="-78"/>
              </a:rPr>
              <a:t>1100</a:t>
            </a:r>
            <a:r>
              <a:rPr lang="ar-IQ" sz="2400" dirty="0">
                <a:latin typeface="Times New Roman" panose="02020603050405020304" pitchFamily="18" charset="0"/>
                <a:ea typeface="Times New Roman" panose="02020603050405020304" pitchFamily="18" charset="0"/>
                <a:cs typeface="Simplified Arabic" panose="02020603050405020304" pitchFamily="18" charset="-78"/>
              </a:rPr>
              <a:t>$ مليار وهي النقطة </a:t>
            </a:r>
            <a:r>
              <a:rPr lang="en-US" sz="2400" dirty="0">
                <a:latin typeface="Times New Roman" panose="02020603050405020304" pitchFamily="18" charset="0"/>
                <a:ea typeface="Times New Roman" panose="02020603050405020304" pitchFamily="18" charset="0"/>
                <a:cs typeface="Simplified Arabic" panose="02020603050405020304" pitchFamily="18" charset="-78"/>
              </a:rPr>
              <a:t>K</a:t>
            </a:r>
            <a:r>
              <a:rPr lang="ar-IQ" sz="2400" dirty="0">
                <a:latin typeface="Times New Roman" panose="02020603050405020304" pitchFamily="18" charset="0"/>
                <a:ea typeface="Times New Roman" panose="02020603050405020304" pitchFamily="18" charset="0"/>
                <a:cs typeface="Simplified Arabic" panose="02020603050405020304" pitchFamily="18" charset="-78"/>
              </a:rPr>
              <a:t> وهي</a:t>
            </a:r>
            <a:r>
              <a:rPr lang="en-US" sz="2400" dirty="0">
                <a:latin typeface="Times New Roman" panose="02020603050405020304" pitchFamily="18" charset="0"/>
                <a:ea typeface="Times New Roman" panose="02020603050405020304" pitchFamily="18" charset="0"/>
                <a:cs typeface="Simplified Arabic" panose="02020603050405020304" pitchFamily="18" charset="-78"/>
              </a:rPr>
              <a:t>100</a:t>
            </a:r>
            <a:r>
              <a:rPr lang="ar-IQ" sz="2400" dirty="0">
                <a:latin typeface="Times New Roman" panose="02020603050405020304" pitchFamily="18" charset="0"/>
                <a:ea typeface="Times New Roman" panose="02020603050405020304" pitchFamily="18" charset="0"/>
                <a:cs typeface="Simplified Arabic" panose="02020603050405020304" pitchFamily="18" charset="-78"/>
              </a:rPr>
              <a:t>$ مليار اقل من</a:t>
            </a:r>
            <a:r>
              <a:rPr lang="en-US" sz="2400" dirty="0">
                <a:latin typeface="Times New Roman" panose="02020603050405020304" pitchFamily="18" charset="0"/>
                <a:ea typeface="Times New Roman" panose="02020603050405020304" pitchFamily="18" charset="0"/>
                <a:cs typeface="Simplified Arabic" panose="02020603050405020304" pitchFamily="18" charset="-78"/>
              </a:rPr>
              <a:t>1200</a:t>
            </a:r>
            <a:r>
              <a:rPr lang="ar-IQ" sz="2400" dirty="0">
                <a:latin typeface="Times New Roman" panose="02020603050405020304" pitchFamily="18" charset="0"/>
                <a:ea typeface="Times New Roman" panose="02020603050405020304" pitchFamily="18" charset="0"/>
                <a:cs typeface="Simplified Arabic" panose="02020603050405020304" pitchFamily="18" charset="-78"/>
              </a:rPr>
              <a:t>$ مليار من الإنتاج (النقطة</a:t>
            </a:r>
            <a:r>
              <a:rPr lang="en-US" sz="2400" dirty="0">
                <a:latin typeface="Times New Roman" panose="02020603050405020304" pitchFamily="18" charset="0"/>
                <a:ea typeface="Times New Roman" panose="02020603050405020304" pitchFamily="18" charset="0"/>
                <a:cs typeface="Simplified Arabic" panose="02020603050405020304" pitchFamily="18" charset="-78"/>
              </a:rPr>
              <a:t>L</a:t>
            </a:r>
            <a:r>
              <a:rPr lang="ar-IQ" sz="2400" dirty="0">
                <a:latin typeface="Times New Roman" panose="02020603050405020304" pitchFamily="18" charset="0"/>
                <a:ea typeface="Times New Roman" panose="02020603050405020304" pitchFamily="18" charset="0"/>
                <a:cs typeface="Simplified Arabic" panose="02020603050405020304" pitchFamily="18" charset="-78"/>
              </a:rPr>
              <a:t> على خط الـ</a:t>
            </a:r>
            <a:r>
              <a:rPr lang="en-US" sz="2400" dirty="0">
                <a:latin typeface="Times New Roman" panose="02020603050405020304" pitchFamily="18" charset="0"/>
                <a:ea typeface="Times New Roman" panose="02020603050405020304" pitchFamily="18" charset="0"/>
                <a:cs typeface="Simplified Arabic" panose="02020603050405020304" pitchFamily="18" charset="-78"/>
              </a:rPr>
              <a:t>45</a:t>
            </a:r>
            <a:r>
              <a:rPr lang="en-US" sz="2400" baseline="30000" dirty="0">
                <a:latin typeface="Times New Roman" panose="02020603050405020304" pitchFamily="18" charset="0"/>
                <a:ea typeface="Times New Roman" panose="02020603050405020304" pitchFamily="18" charset="0"/>
                <a:cs typeface="Simplified Arabic" panose="02020603050405020304" pitchFamily="18" charset="-78"/>
              </a:rPr>
              <a:t>O</a:t>
            </a:r>
            <a:r>
              <a:rPr lang="ar-IQ" sz="2400" dirty="0">
                <a:latin typeface="Times New Roman" panose="02020603050405020304" pitchFamily="18" charset="0"/>
                <a:ea typeface="Times New Roman" panose="02020603050405020304" pitchFamily="18" charset="0"/>
                <a:cs typeface="Simplified Arabic" panose="02020603050405020304" pitchFamily="18" charset="-78"/>
              </a:rPr>
              <a:t>). بما ان الإنتاج يتجاوز الطلب الإجمالي بمقدار </a:t>
            </a:r>
            <a:r>
              <a:rPr lang="en-US" sz="2400" dirty="0">
                <a:latin typeface="Times New Roman" panose="02020603050405020304" pitchFamily="18" charset="0"/>
                <a:ea typeface="Times New Roman" panose="02020603050405020304" pitchFamily="18" charset="0"/>
                <a:cs typeface="Simplified Arabic" panose="02020603050405020304" pitchFamily="18" charset="-78"/>
              </a:rPr>
              <a:t>100</a:t>
            </a:r>
            <a:r>
              <a:rPr lang="ar-IQ" sz="2400" dirty="0">
                <a:latin typeface="Times New Roman" panose="02020603050405020304" pitchFamily="18" charset="0"/>
                <a:ea typeface="Times New Roman" panose="02020603050405020304" pitchFamily="18" charset="0"/>
                <a:cs typeface="Simplified Arabic" panose="02020603050405020304" pitchFamily="18" charset="-78"/>
              </a:rPr>
              <a:t>$ مليار فالشركات مقيدة بـ </a:t>
            </a:r>
            <a:r>
              <a:rPr lang="en-US" sz="2400" dirty="0">
                <a:latin typeface="Times New Roman" panose="02020603050405020304" pitchFamily="18" charset="0"/>
                <a:ea typeface="Times New Roman" panose="02020603050405020304" pitchFamily="18" charset="0"/>
                <a:cs typeface="Simplified Arabic" panose="02020603050405020304" pitchFamily="18" charset="-78"/>
              </a:rPr>
              <a:t>100</a:t>
            </a:r>
            <a:r>
              <a:rPr lang="ar-IQ" sz="2400" dirty="0">
                <a:latin typeface="Times New Roman" panose="02020603050405020304" pitchFamily="18" charset="0"/>
                <a:ea typeface="Times New Roman" panose="02020603050405020304" pitchFamily="18" charset="0"/>
                <a:cs typeface="Simplified Arabic" panose="02020603050405020304" pitchFamily="18" charset="-78"/>
              </a:rPr>
              <a:t>$ مليار من الخزين غير المباع. لتجنب تراكم السلع غير المباعة تقلل الشركات الإنتاج وما دام الإنتاج فوق مستوى التوازن فيبقى بتجاوز الطلب الإجمالي وتقلل الشركات </a:t>
            </a:r>
            <a:r>
              <a:rPr lang="ar-IQ" sz="2400" dirty="0" smtClean="0">
                <a:latin typeface="Times New Roman" panose="02020603050405020304" pitchFamily="18" charset="0"/>
                <a:ea typeface="Times New Roman" panose="02020603050405020304" pitchFamily="18" charset="0"/>
                <a:cs typeface="Simplified Arabic" panose="02020603050405020304" pitchFamily="18" charset="-78"/>
              </a:rPr>
              <a:t>الإنتاج، </a:t>
            </a:r>
            <a:r>
              <a:rPr lang="ar-IQ" sz="2400" dirty="0">
                <a:latin typeface="Times New Roman" panose="02020603050405020304" pitchFamily="18" charset="0"/>
                <a:ea typeface="Times New Roman" panose="02020603050405020304" pitchFamily="18" charset="0"/>
                <a:cs typeface="Simplified Arabic" panose="02020603050405020304" pitchFamily="18" charset="-78"/>
              </a:rPr>
              <a:t>دافعة الإنتاج الإجمالي إلى </a:t>
            </a:r>
            <a:r>
              <a:rPr lang="ar-IQ" sz="2400" dirty="0" smtClean="0">
                <a:latin typeface="Times New Roman" panose="02020603050405020304" pitchFamily="18" charset="0"/>
                <a:ea typeface="Times New Roman" panose="02020603050405020304" pitchFamily="18" charset="0"/>
                <a:cs typeface="Simplified Arabic" panose="02020603050405020304" pitchFamily="18" charset="-78"/>
              </a:rPr>
              <a:t>تجاه </a:t>
            </a:r>
            <a:r>
              <a:rPr lang="ar-IQ" sz="2400" dirty="0">
                <a:latin typeface="Times New Roman" panose="02020603050405020304" pitchFamily="18" charset="0"/>
                <a:ea typeface="Times New Roman" panose="02020603050405020304" pitchFamily="18" charset="0"/>
                <a:cs typeface="Simplified Arabic" panose="02020603050405020304" pitchFamily="18" charset="-78"/>
              </a:rPr>
              <a:t>مستوى التوازن</a:t>
            </a:r>
            <a:r>
              <a:rPr lang="ar-IQ" sz="2400" dirty="0" smtClean="0">
                <a:latin typeface="Times New Roman" panose="02020603050405020304" pitchFamily="18" charset="0"/>
                <a:ea typeface="Times New Roman" panose="02020603050405020304" pitchFamily="18" charset="0"/>
                <a:cs typeface="Simplified Arabic" panose="02020603050405020304" pitchFamily="18" charset="-78"/>
              </a:rPr>
              <a:t>.</a:t>
            </a:r>
          </a:p>
          <a:p>
            <a:r>
              <a:rPr lang="ar-IQ" sz="2400" dirty="0" smtClean="0"/>
              <a:t>-</a:t>
            </a:r>
            <a:endParaRPr lang="ar-IQ" sz="2400" dirty="0"/>
          </a:p>
        </p:txBody>
      </p:sp>
    </p:spTree>
    <p:extLst>
      <p:ext uri="{BB962C8B-B14F-4D97-AF65-F5344CB8AC3E}">
        <p14:creationId xmlns:p14="http://schemas.microsoft.com/office/powerpoint/2010/main" val="35896446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49250" y="1720840"/>
            <a:ext cx="9813701" cy="2862322"/>
          </a:xfrm>
          <a:prstGeom prst="rect">
            <a:avLst/>
          </a:prstGeom>
        </p:spPr>
        <p:txBody>
          <a:bodyPr wrap="square">
            <a:spAutoFit/>
          </a:bodyPr>
          <a:lstStyle/>
          <a:p>
            <a:r>
              <a:rPr lang="ar-IQ" sz="2000" dirty="0">
                <a:effectLst>
                  <a:outerShdw blurRad="38100" dist="38100" dir="2700000" algn="tl">
                    <a:srgbClr val="000000">
                      <a:alpha val="43137"/>
                    </a:srgbClr>
                  </a:outerShdw>
                </a:effectLst>
              </a:rPr>
              <a:t>هناك طريقة أخرى لملاحظة ميل الاقتصاد إلى التوجه تجاه التوازن عند النقطة </a:t>
            </a:r>
            <a:r>
              <a:rPr lang="en-US" sz="2000" dirty="0">
                <a:effectLst>
                  <a:outerShdw blurRad="38100" dist="38100" dir="2700000" algn="tl">
                    <a:srgbClr val="000000">
                      <a:alpha val="43137"/>
                    </a:srgbClr>
                  </a:outerShdw>
                </a:effectLst>
              </a:rPr>
              <a:t>J</a:t>
            </a:r>
            <a:r>
              <a:rPr lang="ar-IQ" sz="2000" dirty="0">
                <a:effectLst>
                  <a:outerShdw blurRad="38100" dist="38100" dir="2700000" algn="tl">
                    <a:srgbClr val="000000">
                      <a:alpha val="43137"/>
                    </a:srgbClr>
                  </a:outerShdw>
                </a:effectLst>
              </a:rPr>
              <a:t> </a:t>
            </a:r>
            <a:r>
              <a:rPr lang="ar-IQ" sz="2000" dirty="0" smtClean="0">
                <a:effectLst>
                  <a:outerShdw blurRad="38100" dist="38100" dir="2700000" algn="tl">
                    <a:srgbClr val="000000">
                      <a:alpha val="43137"/>
                    </a:srgbClr>
                  </a:outerShdw>
                </a:effectLst>
              </a:rPr>
              <a:t>هي:</a:t>
            </a:r>
          </a:p>
          <a:p>
            <a:r>
              <a:rPr lang="ar-IQ" sz="2000" dirty="0" smtClean="0"/>
              <a:t> </a:t>
            </a:r>
            <a:r>
              <a:rPr lang="ar-IQ" sz="2000" dirty="0"/>
              <a:t>ان نأخذ وجهة نظر </a:t>
            </a:r>
            <a:r>
              <a:rPr lang="ar-IQ" sz="2000" u="sng" dirty="0"/>
              <a:t>استثمار المخزون</a:t>
            </a:r>
            <a:r>
              <a:rPr lang="ar-IQ" sz="2000" dirty="0"/>
              <a:t> فعندما لا تبيع الشركات جميع إنتاجها الذي تنتجه فهي تضيف هذا الإنتاج غير المباع إلى حيازتها من المخزون ويزيد الاستثمار في المخزون</a:t>
            </a:r>
            <a:r>
              <a:rPr lang="ar-IQ" sz="2000" dirty="0" smtClean="0"/>
              <a:t>.</a:t>
            </a:r>
          </a:p>
          <a:p>
            <a:r>
              <a:rPr lang="ar-IQ" sz="2000" dirty="0" smtClean="0"/>
              <a:t> </a:t>
            </a:r>
            <a:r>
              <a:rPr lang="ar-IQ" sz="2000" dirty="0"/>
              <a:t>على سبيل المثال عند مستوى إنتاج </a:t>
            </a:r>
            <a:r>
              <a:rPr lang="en-US" sz="2000" dirty="0"/>
              <a:t>1200</a:t>
            </a:r>
            <a:r>
              <a:rPr lang="ar-IQ" sz="2000" dirty="0"/>
              <a:t>$ مليار تؤدي الـ </a:t>
            </a:r>
            <a:r>
              <a:rPr lang="en-US" sz="2000" dirty="0"/>
              <a:t>100</a:t>
            </a:r>
            <a:r>
              <a:rPr lang="ar-IQ" sz="2000" dirty="0"/>
              <a:t>$ مليار من السلع غير المباعة إلى استثمار مخزون غير مخطط بذلك القدر </a:t>
            </a:r>
            <a:r>
              <a:rPr lang="en-US" sz="2000" dirty="0"/>
              <a:t>100</a:t>
            </a:r>
            <a:r>
              <a:rPr lang="ar-IQ" sz="2000" dirty="0"/>
              <a:t>$ مليار وهو ما تريده الشركات فتقلل الشركات على أثره إنتاجها لتقليل المخزون للوصول إلى المستوى المرغوب وهذا يؤدي إلى انخفاض الإنتاج الإجمالي (يظهر ذلك من خلال السهم قرب المحور الأفقي). وجهة النظر هذه تعني بان </a:t>
            </a:r>
            <a:r>
              <a:rPr lang="ar-IQ" sz="2000" u="sng" dirty="0"/>
              <a:t>استثمار المخزون غير المخطط في الاقتصاد بالكامل </a:t>
            </a:r>
            <a:r>
              <a:rPr lang="en-US" sz="2000" u="sng" dirty="0"/>
              <a:t>IU</a:t>
            </a:r>
            <a:r>
              <a:rPr lang="ar-IQ" sz="2000" dirty="0"/>
              <a:t> = زيادة الإنتاج عبر الطلب الإجمالي وفي مثالنا عند مستوى إنتاج </a:t>
            </a:r>
            <a:r>
              <a:rPr lang="en-US" sz="2000" dirty="0"/>
              <a:t>1200</a:t>
            </a:r>
            <a:r>
              <a:rPr lang="ar-IQ" sz="2000" dirty="0"/>
              <a:t>$ مليار فان </a:t>
            </a:r>
            <a:r>
              <a:rPr lang="en-US" sz="2000" dirty="0"/>
              <a:t>IU= $100 </a:t>
            </a:r>
            <a:r>
              <a:rPr lang="ar-IQ" sz="2000" dirty="0"/>
              <a:t>مليار فإذا كانت </a:t>
            </a:r>
            <a:r>
              <a:rPr lang="en-US" sz="2000" dirty="0"/>
              <a:t>IU</a:t>
            </a:r>
            <a:r>
              <a:rPr lang="ar-IQ" sz="2000" dirty="0"/>
              <a:t> </a:t>
            </a:r>
            <a:r>
              <a:rPr lang="ar-IQ" sz="2000" dirty="0">
                <a:effectLst>
                  <a:outerShdw blurRad="38100" dist="38100" dir="2700000" algn="tl">
                    <a:srgbClr val="000000">
                      <a:alpha val="43137"/>
                    </a:srgbClr>
                  </a:outerShdw>
                </a:effectLst>
              </a:rPr>
              <a:t>موجبة تقلل الشركات إنتاجها وينخفض الإنتاج ويتوقف انخفاض </a:t>
            </a:r>
            <a:r>
              <a:rPr lang="ar-IQ" sz="2000" dirty="0"/>
              <a:t>الإنتاج فقط عندما يعود هذا الإنتاج إلى مستوى التوازن عند النقطة </a:t>
            </a:r>
            <a:r>
              <a:rPr lang="en-US" sz="2000" dirty="0"/>
              <a:t>J</a:t>
            </a:r>
            <a:r>
              <a:rPr lang="ar-IQ" sz="2000" dirty="0"/>
              <a:t> حيث </a:t>
            </a:r>
            <a:r>
              <a:rPr lang="en-US" sz="2000" dirty="0"/>
              <a:t>I</a:t>
            </a:r>
            <a:r>
              <a:rPr lang="en-US" sz="2000" baseline="30000" dirty="0"/>
              <a:t>U</a:t>
            </a:r>
            <a:r>
              <a:rPr lang="en-US" sz="2000" dirty="0"/>
              <a:t>=0</a:t>
            </a:r>
            <a:r>
              <a:rPr lang="ar-IQ" sz="2000" dirty="0"/>
              <a:t>.</a:t>
            </a:r>
            <a:endParaRPr lang="ar-IQ" sz="2000" dirty="0">
              <a:latin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36445082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ما الذي يحدث إذا كان الإنتاج الإجمالي دون مستوى توازن الإنتاج؟</a:t>
            </a:r>
          </a:p>
        </p:txBody>
      </p:sp>
      <p:sp>
        <p:nvSpPr>
          <p:cNvPr id="3" name="عنصر نائب للمحتوى 2"/>
          <p:cNvSpPr>
            <a:spLocks noGrp="1"/>
          </p:cNvSpPr>
          <p:nvPr>
            <p:ph idx="1"/>
          </p:nvPr>
        </p:nvSpPr>
        <p:spPr/>
        <p:txBody>
          <a:bodyPr/>
          <a:lstStyle/>
          <a:p>
            <a:r>
              <a:rPr lang="ar-IQ" dirty="0"/>
              <a:t>لنأخذ مثلا إنتاج هو </a:t>
            </a:r>
            <a:r>
              <a:rPr lang="en-US" dirty="0"/>
              <a:t>800</a:t>
            </a:r>
            <a:r>
              <a:rPr lang="ar-IQ" dirty="0"/>
              <a:t>$ مليار ففي هذا المستوى من الإنتاج يكون الطلب الإجمالي عند النقطة </a:t>
            </a:r>
            <a:r>
              <a:rPr lang="en-US" dirty="0"/>
              <a:t>I</a:t>
            </a:r>
            <a:r>
              <a:rPr lang="ar-IQ" dirty="0"/>
              <a:t> هو </a:t>
            </a:r>
            <a:r>
              <a:rPr lang="en-US" dirty="0"/>
              <a:t>900</a:t>
            </a:r>
            <a:r>
              <a:rPr lang="ar-IQ" dirty="0"/>
              <a:t>$ مليار ويمثل زيادة </a:t>
            </a:r>
            <a:r>
              <a:rPr lang="en-US" dirty="0"/>
              <a:t>100</a:t>
            </a:r>
            <a:r>
              <a:rPr lang="ar-IQ" dirty="0"/>
              <a:t>$ مليار </a:t>
            </a:r>
            <a:r>
              <a:rPr lang="ar-IQ" dirty="0" smtClean="0"/>
              <a:t>فوق مستوى </a:t>
            </a:r>
            <a:r>
              <a:rPr lang="ar-IQ" dirty="0"/>
              <a:t>الإنتاج (النقطة </a:t>
            </a:r>
            <a:r>
              <a:rPr lang="en-US" dirty="0"/>
              <a:t>H</a:t>
            </a:r>
            <a:r>
              <a:rPr lang="ar-IQ" dirty="0"/>
              <a:t> على خط </a:t>
            </a:r>
            <a:r>
              <a:rPr lang="en-US" dirty="0"/>
              <a:t>45</a:t>
            </a:r>
            <a:r>
              <a:rPr lang="en-US" baseline="30000" dirty="0"/>
              <a:t>O</a:t>
            </a:r>
            <a:r>
              <a:rPr lang="ar-IQ" dirty="0"/>
              <a:t>). في هذا المستوى تبيع الشركات سلع بمقدار </a:t>
            </a:r>
            <a:r>
              <a:rPr lang="en-US" dirty="0"/>
              <a:t>100</a:t>
            </a:r>
            <a:r>
              <a:rPr lang="ar-IQ" dirty="0"/>
              <a:t>$ مليار أكثر مما تنتجه مما يعني هبوط المخزون دون المستوى المرغوب وهذا </a:t>
            </a:r>
            <a:r>
              <a:rPr lang="ar-IQ" u="sng" dirty="0">
                <a:effectLst>
                  <a:outerShdw blurRad="38100" dist="38100" dir="2700000" algn="tl">
                    <a:srgbClr val="000000">
                      <a:alpha val="43137"/>
                    </a:srgbClr>
                  </a:outerShdw>
                </a:effectLst>
              </a:rPr>
              <a:t>استثمار مخزون غير مخطط سالب </a:t>
            </a:r>
            <a:r>
              <a:rPr lang="ar-IQ" dirty="0"/>
              <a:t>(</a:t>
            </a:r>
            <a:r>
              <a:rPr lang="en-US" dirty="0"/>
              <a:t> $100</a:t>
            </a:r>
            <a:r>
              <a:rPr lang="ar-IQ" dirty="0"/>
              <a:t>مليار </a:t>
            </a:r>
            <a:r>
              <a:rPr lang="en-US" dirty="0" err="1"/>
              <a:t>I</a:t>
            </a:r>
            <a:r>
              <a:rPr lang="en-US" baseline="30000" dirty="0" err="1"/>
              <a:t>u</a:t>
            </a:r>
            <a:r>
              <a:rPr lang="en-US" dirty="0"/>
              <a:t>=</a:t>
            </a:r>
            <a:r>
              <a:rPr lang="ar-IQ" dirty="0"/>
              <a:t>) وهذا يحث الشركات على زيادة إنتاجها لغرض زيادة المخزون إلى المستويات المرغوبة ونتيجة إلى ذلك يزداد الإنتاج تجاه مستوى التوازن الذي يظهر في السهم في الشكل رقم2 فما دام الإنتاج هو دون مستوى التوازن فان الاستثمار غير المخطط في المخزون يبقى سالب وسوف تستمر الشركات في زيادة إنتاجها ويستمر الإنتاج بالزيادة. مرة أخرى نرى هذا الميل في الاقتصاد إلى الاستقرار عند النقطة </a:t>
            </a:r>
            <a:r>
              <a:rPr lang="en-US" dirty="0"/>
              <a:t>J</a:t>
            </a:r>
            <a:r>
              <a:rPr lang="ar-IQ" dirty="0"/>
              <a:t> حيث ان الطلب الإجمالي </a:t>
            </a:r>
            <a:r>
              <a:rPr lang="en-US" dirty="0"/>
              <a:t>Y</a:t>
            </a:r>
            <a:r>
              <a:rPr lang="ar-IQ" dirty="0"/>
              <a:t> = الإنتاج </a:t>
            </a:r>
            <a:r>
              <a:rPr lang="en-US" dirty="0" err="1"/>
              <a:t>Y</a:t>
            </a:r>
            <a:r>
              <a:rPr lang="en-US" baseline="30000" dirty="0" err="1"/>
              <a:t>ad</a:t>
            </a:r>
            <a:r>
              <a:rPr lang="ar-IQ" dirty="0"/>
              <a:t> واستثمار المخزون غير المخطط هو صفر (</a:t>
            </a:r>
            <a:r>
              <a:rPr lang="en-US" dirty="0" err="1"/>
              <a:t>I</a:t>
            </a:r>
            <a:r>
              <a:rPr lang="en-US" baseline="30000" dirty="0" err="1"/>
              <a:t>u</a:t>
            </a:r>
            <a:r>
              <a:rPr lang="en-US" dirty="0"/>
              <a:t>=0</a:t>
            </a:r>
            <a:r>
              <a:rPr lang="ar-IQ" dirty="0"/>
              <a:t>). </a:t>
            </a:r>
          </a:p>
        </p:txBody>
      </p:sp>
    </p:spTree>
    <p:extLst>
      <p:ext uri="{BB962C8B-B14F-4D97-AF65-F5344CB8AC3E}">
        <p14:creationId xmlns:p14="http://schemas.microsoft.com/office/powerpoint/2010/main" val="3380571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IQ" sz="3200" b="1" dirty="0"/>
              <a:t>استجابة الإنتاج إلى التغير في إنفاق الاستثمار المخطط</a:t>
            </a:r>
            <a:r>
              <a:rPr lang="en-US" sz="3200" dirty="0"/>
              <a:t/>
            </a:r>
            <a:br>
              <a:rPr lang="en-US" sz="3200" dirty="0"/>
            </a:br>
            <a:r>
              <a:rPr lang="ar-IQ" sz="3200" b="1" dirty="0"/>
              <a:t> </a:t>
            </a:r>
            <a:r>
              <a:rPr lang="en-US" sz="3200" b="1" dirty="0"/>
              <a:t>Output Response to a Change in Planned Investment Spending</a:t>
            </a:r>
            <a:r>
              <a:rPr lang="en-US" sz="3200" dirty="0"/>
              <a:t/>
            </a:r>
            <a:br>
              <a:rPr lang="en-US" sz="3200" dirty="0"/>
            </a:br>
            <a:endParaRPr lang="ar-IQ" sz="3200" dirty="0"/>
          </a:p>
        </p:txBody>
      </p:sp>
      <p:graphicFrame>
        <p:nvGraphicFramePr>
          <p:cNvPr id="6" name="عنصر نائب للمحتوى 5"/>
          <p:cNvGraphicFramePr>
            <a:graphicFrameLocks noGrp="1"/>
          </p:cNvGraphicFramePr>
          <p:nvPr>
            <p:ph idx="1"/>
            <p:extLst>
              <p:ext uri="{D42A27DB-BD31-4B8C-83A1-F6EECF244321}">
                <p14:modId xmlns:p14="http://schemas.microsoft.com/office/powerpoint/2010/main" val="387976024"/>
              </p:ext>
            </p:extLst>
          </p:nvPr>
        </p:nvGraphicFramePr>
        <p:xfrm>
          <a:off x="9543245" y="1690687"/>
          <a:ext cx="2177134" cy="4903295"/>
        </p:xfrm>
        <a:graphic>
          <a:graphicData uri="http://schemas.openxmlformats.org/drawingml/2006/table">
            <a:tbl>
              <a:tblPr rtl="1" firstRow="1" firstCol="1" bandRow="1">
                <a:tableStyleId>{5C22544A-7EE6-4342-B048-85BDC9FD1C3A}</a:tableStyleId>
              </a:tblPr>
              <a:tblGrid>
                <a:gridCol w="1949268">
                  <a:extLst>
                    <a:ext uri="{9D8B030D-6E8A-4147-A177-3AD203B41FA5}">
                      <a16:colId xmlns:a16="http://schemas.microsoft.com/office/drawing/2014/main" val="2595493428"/>
                    </a:ext>
                  </a:extLst>
                </a:gridCol>
                <a:gridCol w="227866">
                  <a:extLst>
                    <a:ext uri="{9D8B030D-6E8A-4147-A177-3AD203B41FA5}">
                      <a16:colId xmlns:a16="http://schemas.microsoft.com/office/drawing/2014/main" val="3054768849"/>
                    </a:ext>
                  </a:extLst>
                </a:gridCol>
              </a:tblGrid>
              <a:tr h="4903295">
                <a:tc>
                  <a:txBody>
                    <a:bodyPr/>
                    <a:lstStyle/>
                    <a:p>
                      <a:pPr algn="justLow" rtl="1">
                        <a:lnSpc>
                          <a:spcPct val="115000"/>
                        </a:lnSpc>
                        <a:spcAft>
                          <a:spcPts val="0"/>
                        </a:spcAft>
                      </a:pPr>
                      <a:r>
                        <a:rPr lang="ar-IQ" sz="1400" dirty="0">
                          <a:effectLst/>
                        </a:rPr>
                        <a:t>الشكل رقم3: استجابة الإنتاج إلى التغير في الاستثمار المخطط </a:t>
                      </a:r>
                      <a:endParaRPr lang="en-US" sz="1100" dirty="0">
                        <a:effectLst/>
                      </a:endParaRPr>
                    </a:p>
                    <a:p>
                      <a:pPr algn="justLow" rtl="1">
                        <a:lnSpc>
                          <a:spcPct val="115000"/>
                        </a:lnSpc>
                        <a:spcAft>
                          <a:spcPts val="0"/>
                        </a:spcAft>
                      </a:pPr>
                      <a:r>
                        <a:rPr lang="ar-IQ" sz="1400" dirty="0">
                          <a:effectLst/>
                        </a:rPr>
                        <a:t>ان زيادة </a:t>
                      </a:r>
                      <a:r>
                        <a:rPr lang="en-US" sz="1400" dirty="0">
                          <a:effectLst/>
                        </a:rPr>
                        <a:t>100</a:t>
                      </a:r>
                      <a:r>
                        <a:rPr lang="ar-IQ" sz="1400" dirty="0">
                          <a:effectLst/>
                        </a:rPr>
                        <a:t>$ مليار في إنفاق الاستثمار المخطط من </a:t>
                      </a:r>
                      <a:r>
                        <a:rPr lang="en-US" sz="1400" dirty="0">
                          <a:effectLst/>
                        </a:rPr>
                        <a:t>I1=300</a:t>
                      </a:r>
                      <a:r>
                        <a:rPr lang="ar-IQ" sz="1400" dirty="0">
                          <a:effectLst/>
                        </a:rPr>
                        <a:t> إلى </a:t>
                      </a:r>
                      <a:r>
                        <a:rPr lang="en-US" sz="1400" dirty="0">
                          <a:effectLst/>
                        </a:rPr>
                        <a:t>I2=400</a:t>
                      </a:r>
                      <a:r>
                        <a:rPr lang="ar-IQ" sz="1400" dirty="0">
                          <a:effectLst/>
                        </a:rPr>
                        <a:t> تؤدي إلى زحف دالة الطلب الإجمالي إلى لأعلى من </a:t>
                      </a:r>
                      <a:r>
                        <a:rPr lang="en-US" sz="1400" dirty="0">
                          <a:effectLst/>
                        </a:rPr>
                        <a:t>Y</a:t>
                      </a:r>
                      <a:r>
                        <a:rPr lang="en-US" sz="1400" baseline="-25000" dirty="0">
                          <a:effectLst/>
                        </a:rPr>
                        <a:t>1</a:t>
                      </a:r>
                      <a:r>
                        <a:rPr lang="en-US" sz="1400" baseline="30000" dirty="0">
                          <a:effectLst/>
                        </a:rPr>
                        <a:t>ad</a:t>
                      </a:r>
                      <a:r>
                        <a:rPr lang="ar-IQ" sz="1400" dirty="0">
                          <a:effectLst/>
                        </a:rPr>
                        <a:t> إلى </a:t>
                      </a:r>
                      <a:r>
                        <a:rPr lang="en-US" sz="1400" dirty="0">
                          <a:effectLst/>
                        </a:rPr>
                        <a:t>Y</a:t>
                      </a:r>
                      <a:r>
                        <a:rPr lang="en-US" sz="1400" baseline="-25000" dirty="0">
                          <a:effectLst/>
                        </a:rPr>
                        <a:t>2</a:t>
                      </a:r>
                      <a:r>
                        <a:rPr lang="en-US" sz="1400" baseline="30000" dirty="0">
                          <a:effectLst/>
                        </a:rPr>
                        <a:t>ad</a:t>
                      </a:r>
                      <a:r>
                        <a:rPr lang="ar-IQ" sz="1400" dirty="0">
                          <a:effectLst/>
                        </a:rPr>
                        <a:t> وينتقل التوازن من النقطة </a:t>
                      </a:r>
                      <a:r>
                        <a:rPr lang="en-US" sz="1400" dirty="0">
                          <a:effectLst/>
                        </a:rPr>
                        <a:t>1</a:t>
                      </a:r>
                      <a:r>
                        <a:rPr lang="ar-IQ" sz="1400" dirty="0">
                          <a:effectLst/>
                        </a:rPr>
                        <a:t> إلى النقطة </a:t>
                      </a:r>
                      <a:r>
                        <a:rPr lang="en-US" sz="1400" dirty="0">
                          <a:effectLst/>
                        </a:rPr>
                        <a:t>2</a:t>
                      </a:r>
                      <a:r>
                        <a:rPr lang="ar-IQ" sz="1400" dirty="0">
                          <a:effectLst/>
                        </a:rPr>
                        <a:t> وإنتاج التوازن يزداد من </a:t>
                      </a:r>
                      <a:r>
                        <a:rPr lang="en-US" sz="1400" dirty="0">
                          <a:effectLst/>
                        </a:rPr>
                        <a:t>Y</a:t>
                      </a:r>
                      <a:r>
                        <a:rPr lang="en-US" sz="1400" baseline="-25000" dirty="0">
                          <a:effectLst/>
                        </a:rPr>
                        <a:t>1</a:t>
                      </a:r>
                      <a:r>
                        <a:rPr lang="en-US" sz="1400" dirty="0">
                          <a:effectLst/>
                        </a:rPr>
                        <a:t>=1000</a:t>
                      </a:r>
                      <a:r>
                        <a:rPr lang="ar-IQ" sz="1400" dirty="0">
                          <a:effectLst/>
                        </a:rPr>
                        <a:t> إلى </a:t>
                      </a:r>
                      <a:r>
                        <a:rPr lang="en-US" sz="1400" dirty="0">
                          <a:effectLst/>
                        </a:rPr>
                        <a:t>Y</a:t>
                      </a:r>
                      <a:r>
                        <a:rPr lang="en-US" sz="1400" baseline="-25000" dirty="0">
                          <a:effectLst/>
                        </a:rPr>
                        <a:t>2</a:t>
                      </a:r>
                      <a:r>
                        <a:rPr lang="en-US" sz="1400" dirty="0">
                          <a:effectLst/>
                        </a:rPr>
                        <a:t>=1200</a:t>
                      </a:r>
                      <a:endParaRPr lang="en-US" sz="1100" dirty="0">
                        <a:effectLst/>
                      </a:endParaRPr>
                    </a:p>
                    <a:p>
                      <a:pPr algn="justLow" rtl="1">
                        <a:lnSpc>
                          <a:spcPct val="115000"/>
                        </a:lnSpc>
                        <a:spcAft>
                          <a:spcPts val="0"/>
                        </a:spcAft>
                      </a:pPr>
                      <a:r>
                        <a:rPr lang="en-US" sz="1400" dirty="0">
                          <a:effectLst/>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Low" rtl="0">
                        <a:lnSpc>
                          <a:spcPct val="115000"/>
                        </a:lnSpc>
                        <a:spcAft>
                          <a:spcPts val="0"/>
                        </a:spcAft>
                      </a:pPr>
                      <a:endParaRPr lang="en-US" sz="14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extLst>
                  <a:ext uri="{0D108BD9-81ED-4DB2-BD59-A6C34878D82A}">
                    <a16:rowId xmlns:a16="http://schemas.microsoft.com/office/drawing/2014/main" val="3132717123"/>
                  </a:ext>
                </a:extLst>
              </a:tr>
            </a:tbl>
          </a:graphicData>
        </a:graphic>
      </p:graphicFrame>
      <p:graphicFrame>
        <p:nvGraphicFramePr>
          <p:cNvPr id="7" name="كائن 6"/>
          <p:cNvGraphicFramePr>
            <a:graphicFrameLocks noChangeAspect="1"/>
          </p:cNvGraphicFramePr>
          <p:nvPr>
            <p:extLst>
              <p:ext uri="{D42A27DB-BD31-4B8C-83A1-F6EECF244321}">
                <p14:modId xmlns:p14="http://schemas.microsoft.com/office/powerpoint/2010/main" val="532771114"/>
              </p:ext>
            </p:extLst>
          </p:nvPr>
        </p:nvGraphicFramePr>
        <p:xfrm>
          <a:off x="3330211" y="1472575"/>
          <a:ext cx="5466059" cy="5158318"/>
        </p:xfrm>
        <a:graphic>
          <a:graphicData uri="http://schemas.openxmlformats.org/presentationml/2006/ole">
            <mc:AlternateContent xmlns:mc="http://schemas.openxmlformats.org/markup-compatibility/2006">
              <mc:Choice xmlns:v="urn:schemas-microsoft-com:vml" Requires="v">
                <p:oleObj spid="_x0000_s6169" name="Bitmap Image" r:id="rId3" imgW="6736664" imgH="4625741" progId="Paint.Picture">
                  <p:embed/>
                </p:oleObj>
              </mc:Choice>
              <mc:Fallback>
                <p:oleObj name="Bitmap Image" r:id="rId3" imgW="6736664" imgH="4625741" progId="Paint.Picture">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0211" y="1472575"/>
                        <a:ext cx="5466059" cy="5158318"/>
                      </a:xfrm>
                      <a:prstGeom prst="rect">
                        <a:avLst/>
                      </a:prstGeom>
                      <a:noFill/>
                    </p:spPr>
                  </p:pic>
                </p:oleObj>
              </mc:Fallback>
            </mc:AlternateContent>
          </a:graphicData>
        </a:graphic>
      </p:graphicFrame>
      <p:pic>
        <p:nvPicPr>
          <p:cNvPr id="6145"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286250" cy="3981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60408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dirty="0"/>
              <a:t>لماذا يؤدي التغير في انفاق الاستثمار المخطط إلى تغير اكبر في الإنتاج الإجمالي بحيث يصبح مضاعف الإنفاق اكبر من واحد؟</a:t>
            </a:r>
          </a:p>
        </p:txBody>
      </p:sp>
      <mc:AlternateContent xmlns:mc="http://schemas.openxmlformats.org/markup-compatibility/2006" xmlns:a14="http://schemas.microsoft.com/office/drawing/2010/main">
        <mc:Choice Requires="a14">
          <p:sp>
            <p:nvSpPr>
              <p:cNvPr id="3" name="عنصر نائب للمحتوى 2"/>
              <p:cNvSpPr>
                <a:spLocks noGrp="1"/>
              </p:cNvSpPr>
              <p:nvPr>
                <p:ph idx="1"/>
              </p:nvPr>
            </p:nvSpPr>
            <p:spPr/>
            <p:txBody>
              <a:bodyPr/>
              <a:lstStyle/>
              <a:p>
                <a:r>
                  <a:rPr lang="ar-IQ" dirty="0" smtClean="0"/>
                  <a:t>-</a:t>
                </a:r>
                <a:r>
                  <a:rPr lang="ar-IQ" dirty="0"/>
                  <a:t>ان نسبة التغير في الإنتاج الإجمالي إلى التغير في إنفاق الاستثمار </a:t>
                </a:r>
                <a:r>
                  <a:rPr lang="ar-IQ" dirty="0" smtClean="0"/>
                  <a:t>المخطط </a:t>
                </a:r>
                <a14:m>
                  <m:oMath xmlns:m="http://schemas.openxmlformats.org/officeDocument/2006/math">
                    <m:f>
                      <m:fPr>
                        <m:ctrlPr>
                          <a:rPr lang="en-US" i="1" smtClean="0">
                            <a:latin typeface="Cambria Math" panose="02040503050406030204" pitchFamily="18" charset="0"/>
                          </a:rPr>
                        </m:ctrlPr>
                      </m:fPr>
                      <m:num>
                        <m:r>
                          <m:rPr>
                            <m:sty m:val="p"/>
                          </m:rPr>
                          <a:rPr lang="el-GR" i="0" smtClean="0">
                            <a:latin typeface="Cambria Math" panose="02040503050406030204" pitchFamily="18" charset="0"/>
                          </a:rPr>
                          <m:t>Δ</m:t>
                        </m:r>
                        <m:r>
                          <a:rPr lang="en-US" i="1" smtClean="0">
                            <a:latin typeface="Cambria Math" panose="02040503050406030204" pitchFamily="18" charset="0"/>
                          </a:rPr>
                          <m:t>𝑦</m:t>
                        </m:r>
                      </m:num>
                      <m:den>
                        <m:r>
                          <m:rPr>
                            <m:sty m:val="p"/>
                          </m:rPr>
                          <a:rPr lang="el-GR" i="0" smtClean="0">
                            <a:latin typeface="Cambria Math" panose="02040503050406030204" pitchFamily="18" charset="0"/>
                          </a:rPr>
                          <m:t>Δ</m:t>
                        </m:r>
                        <m:r>
                          <a:rPr lang="en-US" b="0" i="1" smtClean="0">
                            <a:latin typeface="Cambria Math" panose="02040503050406030204" pitchFamily="18" charset="0"/>
                          </a:rPr>
                          <m:t>𝐼</m:t>
                        </m:r>
                      </m:den>
                    </m:f>
                  </m:oMath>
                </a14:m>
                <a:r>
                  <a:rPr lang="ar-IQ" dirty="0" smtClean="0"/>
                  <a:t> </a:t>
                </a:r>
                <a:r>
                  <a:rPr lang="ar-IQ" dirty="0"/>
                  <a:t>يسمى مضاعف الإنفاق </a:t>
                </a:r>
                <a:r>
                  <a:rPr lang="en-US" b="1" dirty="0"/>
                  <a:t>expenditure </a:t>
                </a:r>
                <a:r>
                  <a:rPr lang="en-US" b="1" dirty="0" smtClean="0"/>
                  <a:t>multiplier</a:t>
                </a:r>
                <a:r>
                  <a:rPr lang="ar-IQ" b="1" dirty="0" smtClean="0"/>
                  <a:t>.</a:t>
                </a:r>
              </a:p>
              <a:p>
                <a:r>
                  <a:rPr lang="ar-IQ" dirty="0"/>
                  <a:t>ان مضاعف الإنفاق هو اكبر من واحد لان الزيادة في إنفاق الاستثمار المخطط والذي يزيد الإنتاج أيضا يؤدي إلى زيادة إضافية في إنفاق المستهلك </a:t>
                </a:r>
                <a:r>
                  <a:rPr lang="en-US" dirty="0" smtClean="0"/>
                  <a:t> </a:t>
                </a:r>
                <a:r>
                  <a:rPr lang="ar-IQ" dirty="0" smtClean="0"/>
                  <a:t>           </a:t>
                </a:r>
                <a:r>
                  <a:rPr lang="ar-IQ" dirty="0"/>
                  <a:t>ان زيادة إنفاق المستهلك بدوره يرفع من الطلب الإجمالي وزيادة الإنتاج وهذا يؤدي إلى تغير </a:t>
                </a:r>
                <a:r>
                  <a:rPr lang="ar-IQ" dirty="0" smtClean="0"/>
                  <a:t>مضاعف </a:t>
                </a:r>
                <a:r>
                  <a:rPr lang="ar-IQ" dirty="0"/>
                  <a:t>في الإنتاج ناجم عن من تغير معين في إنفاق الاستثمار المخطط ويمكن اشتقاق هذا الاستنتاج جبريا من خلال حل المجهول </a:t>
                </a:r>
                <a:r>
                  <a:rPr lang="en-US" dirty="0"/>
                  <a:t>Y</a:t>
                </a:r>
                <a:r>
                  <a:rPr lang="ar-IQ" dirty="0"/>
                  <a:t> بالنسبة إلى </a:t>
                </a:r>
                <a:r>
                  <a:rPr lang="en-US" dirty="0"/>
                  <a:t>a</a:t>
                </a:r>
                <a:r>
                  <a:rPr lang="ar-IQ" dirty="0"/>
                  <a:t> و </a:t>
                </a:r>
                <a:r>
                  <a:rPr lang="en-US" dirty="0" err="1"/>
                  <a:t>mpc</a:t>
                </a:r>
                <a:r>
                  <a:rPr lang="ar-IQ" dirty="0"/>
                  <a:t> و</a:t>
                </a:r>
                <a:r>
                  <a:rPr lang="en-US" dirty="0"/>
                  <a:t>I</a:t>
                </a:r>
                <a:r>
                  <a:rPr lang="ar-IQ" dirty="0"/>
                  <a:t> مما ينتج في المعادلة التالية</a:t>
                </a:r>
                <a:r>
                  <a:rPr lang="ar-IQ" dirty="0" smtClean="0"/>
                  <a:t>:</a:t>
                </a:r>
              </a:p>
              <a:p>
                <a:endParaRPr lang="ar-IQ" dirty="0"/>
              </a:p>
            </p:txBody>
          </p:sp>
        </mc:Choice>
        <mc:Fallback xmlns="">
          <p:sp>
            <p:nvSpPr>
              <p:cNvPr id="3" name="عنصر نائب للمحتوى 2"/>
              <p:cNvSpPr>
                <a:spLocks noGrp="1" noRot="1" noChangeAspect="1" noMove="1" noResize="1" noEditPoints="1" noAdjustHandles="1" noChangeArrowheads="1" noChangeShapeType="1" noTextEdit="1"/>
              </p:cNvSpPr>
              <p:nvPr>
                <p:ph idx="1"/>
              </p:nvPr>
            </p:nvSpPr>
            <p:spPr>
              <a:blipFill>
                <a:blip r:embed="rId2"/>
                <a:stretch>
                  <a:fillRect l="-2087" t="-420" r="-1043"/>
                </a:stretch>
              </a:blipFill>
            </p:spPr>
            <p:txBody>
              <a:bodyPr/>
              <a:lstStyle/>
              <a:p>
                <a:r>
                  <a:rPr lang="ar-IQ">
                    <a:noFill/>
                  </a:rPr>
                  <a:t> </a:t>
                </a:r>
              </a:p>
            </p:txBody>
          </p:sp>
        </mc:Fallback>
      </mc:AlternateContent>
      <p:pic>
        <p:nvPicPr>
          <p:cNvPr id="20" name="صورة 19"/>
          <p:cNvPicPr/>
          <p:nvPr/>
        </p:nvPicPr>
        <p:blipFill>
          <a:blip r:embed="rId3">
            <a:extLst>
              <a:ext uri="{28A0092B-C50C-407E-A947-70E740481C1C}">
                <a14:useLocalDpi xmlns:a14="http://schemas.microsoft.com/office/drawing/2010/main" val="0"/>
              </a:ext>
            </a:extLst>
          </a:blip>
          <a:srcRect/>
          <a:stretch>
            <a:fillRect/>
          </a:stretch>
        </p:blipFill>
        <p:spPr bwMode="auto">
          <a:xfrm>
            <a:off x="3644721" y="3335628"/>
            <a:ext cx="1215055" cy="373487"/>
          </a:xfrm>
          <a:prstGeom prst="rect">
            <a:avLst/>
          </a:prstGeom>
          <a:noFill/>
          <a:ln>
            <a:noFill/>
          </a:ln>
        </p:spPr>
      </p:pic>
      <p:pic>
        <p:nvPicPr>
          <p:cNvPr id="21" name="صورة 20"/>
          <p:cNvPicPr/>
          <p:nvPr/>
        </p:nvPicPr>
        <p:blipFill>
          <a:blip r:embed="rId4">
            <a:extLst>
              <a:ext uri="{28A0092B-C50C-407E-A947-70E740481C1C}">
                <a14:useLocalDpi xmlns:a14="http://schemas.microsoft.com/office/drawing/2010/main" val="0"/>
              </a:ext>
            </a:extLst>
          </a:blip>
          <a:srcRect/>
          <a:stretch>
            <a:fillRect/>
          </a:stretch>
        </p:blipFill>
        <p:spPr bwMode="auto">
          <a:xfrm>
            <a:off x="2270974" y="5006616"/>
            <a:ext cx="7650051" cy="991673"/>
          </a:xfrm>
          <a:prstGeom prst="rect">
            <a:avLst/>
          </a:prstGeom>
          <a:noFill/>
          <a:ln>
            <a:noFill/>
          </a:ln>
        </p:spPr>
      </p:pic>
    </p:spTree>
    <p:extLst>
      <p:ext uri="{BB962C8B-B14F-4D97-AF65-F5344CB8AC3E}">
        <p14:creationId xmlns:p14="http://schemas.microsoft.com/office/powerpoint/2010/main" val="5516589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 نموذج </a:t>
            </a:r>
            <a:r>
              <a:rPr lang="en-US" i="1" dirty="0"/>
              <a:t>IS-LM</a:t>
            </a:r>
            <a:r>
              <a:rPr lang="en-US" dirty="0"/>
              <a:t> </a:t>
            </a:r>
            <a:r>
              <a:rPr lang="ar-IQ" dirty="0" smtClean="0"/>
              <a:t> واستخداماته:</a:t>
            </a:r>
            <a:br>
              <a:rPr lang="ar-IQ" dirty="0" smtClean="0"/>
            </a:br>
            <a:endParaRPr lang="ar-IQ" dirty="0"/>
          </a:p>
        </p:txBody>
      </p:sp>
      <p:sp>
        <p:nvSpPr>
          <p:cNvPr id="3" name="عنصر نائب للمحتوى 2"/>
          <p:cNvSpPr>
            <a:spLocks noGrp="1"/>
          </p:cNvSpPr>
          <p:nvPr>
            <p:ph idx="1"/>
          </p:nvPr>
        </p:nvSpPr>
        <p:spPr/>
        <p:txBody>
          <a:bodyPr>
            <a:normAutofit fontScale="92500" lnSpcReduction="20000"/>
          </a:bodyPr>
          <a:lstStyle/>
          <a:p>
            <a:r>
              <a:rPr lang="ar-IQ" dirty="0"/>
              <a:t>نموذج </a:t>
            </a:r>
            <a:r>
              <a:rPr lang="en-US" i="1" dirty="0" smtClean="0"/>
              <a:t>IS-LM</a:t>
            </a:r>
            <a:r>
              <a:rPr lang="en-US" dirty="0" smtClean="0"/>
              <a:t> </a:t>
            </a:r>
            <a:r>
              <a:rPr lang="ar-IQ" dirty="0"/>
              <a:t>والذي طوره هيكس</a:t>
            </a:r>
            <a:r>
              <a:rPr lang="en-US" dirty="0"/>
              <a:t>Sir John Hicks</a:t>
            </a:r>
            <a:r>
              <a:rPr lang="ar-IQ" dirty="0"/>
              <a:t> عام 1937 </a:t>
            </a:r>
            <a:r>
              <a:rPr lang="ar-IQ" dirty="0" smtClean="0"/>
              <a:t>واستند في تحليله </a:t>
            </a:r>
            <a:r>
              <a:rPr lang="ar-IQ" dirty="0"/>
              <a:t>على تحليل </a:t>
            </a:r>
            <a:r>
              <a:rPr lang="ar-IQ" dirty="0" err="1"/>
              <a:t>كينز</a:t>
            </a:r>
            <a:r>
              <a:rPr lang="ar-IQ" dirty="0"/>
              <a:t> </a:t>
            </a:r>
            <a:r>
              <a:rPr lang="en-US" dirty="0"/>
              <a:t>John Maynard </a:t>
            </a:r>
            <a:r>
              <a:rPr lang="en-US" dirty="0" smtClean="0"/>
              <a:t>Keynes </a:t>
            </a:r>
            <a:endParaRPr lang="ar-IQ" dirty="0" smtClean="0"/>
          </a:p>
          <a:p>
            <a:r>
              <a:rPr lang="ar-IQ" dirty="0" smtClean="0"/>
              <a:t>يستخدم نموذج </a:t>
            </a:r>
            <a:r>
              <a:rPr lang="en-US" dirty="0" smtClean="0"/>
              <a:t>IS-LM</a:t>
            </a:r>
            <a:r>
              <a:rPr lang="ar-IQ" dirty="0" smtClean="0"/>
              <a:t> في شرح </a:t>
            </a:r>
            <a:r>
              <a:rPr lang="ar-IQ" dirty="0"/>
              <a:t>كيف يمكن تحديد أسعار الفائدة والإنتاج الكلي في الاقتصاد </a:t>
            </a:r>
            <a:r>
              <a:rPr lang="ar-IQ" dirty="0" smtClean="0"/>
              <a:t>(ناتج </a:t>
            </a:r>
            <a:r>
              <a:rPr lang="ar-IQ" dirty="0"/>
              <a:t>إجمالي أو </a:t>
            </a:r>
            <a:r>
              <a:rPr lang="ar-IQ" dirty="0" smtClean="0"/>
              <a:t>الدخل </a:t>
            </a:r>
            <a:r>
              <a:rPr lang="ar-IQ" dirty="0"/>
              <a:t>الإجمالي) وذلك </a:t>
            </a:r>
            <a:r>
              <a:rPr lang="ar-IQ" dirty="0" smtClean="0"/>
              <a:t>بافتراض </a:t>
            </a:r>
            <a:r>
              <a:rPr lang="ar-IQ" u="sng" dirty="0" smtClean="0">
                <a:effectLst>
                  <a:outerShdw blurRad="38100" dist="38100" dir="2700000" algn="tl">
                    <a:srgbClr val="000000">
                      <a:alpha val="43137"/>
                    </a:srgbClr>
                  </a:outerShdw>
                </a:effectLst>
              </a:rPr>
              <a:t>ثبات مستوى السعر</a:t>
            </a:r>
            <a:r>
              <a:rPr lang="ar-IQ" dirty="0" smtClean="0"/>
              <a:t>.</a:t>
            </a:r>
          </a:p>
          <a:p>
            <a:r>
              <a:rPr lang="ar-IQ" dirty="0" smtClean="0"/>
              <a:t>يستخدم </a:t>
            </a:r>
            <a:r>
              <a:rPr lang="ar-IQ" dirty="0"/>
              <a:t>نموذج </a:t>
            </a:r>
            <a:r>
              <a:rPr lang="en-US" dirty="0" smtClean="0"/>
              <a:t>IS-LM</a:t>
            </a:r>
            <a:r>
              <a:rPr lang="ar-IQ" dirty="0" smtClean="0"/>
              <a:t> في دراسة وفهم </a:t>
            </a:r>
            <a:r>
              <a:rPr lang="ar-IQ" dirty="0"/>
              <a:t>تأثير السياسات الحكومية على النشاطات الاقتصادية الإجمالية. </a:t>
            </a:r>
            <a:endParaRPr lang="ar-IQ" dirty="0" smtClean="0"/>
          </a:p>
          <a:p>
            <a:r>
              <a:rPr lang="ar-IQ" dirty="0"/>
              <a:t>سوف نبدأ في هذا الفصل بتطوير إطار مبسط لتحديد الناتج الإجمالي والذي فيه جميع العوامل الاقتصادية الفاعلة من المستهلك والشركات والأطراف الأخرى عدا </a:t>
            </a:r>
            <a:r>
              <a:rPr lang="ar-IQ" dirty="0" smtClean="0"/>
              <a:t>الحكومة، </a:t>
            </a:r>
            <a:r>
              <a:rPr lang="ar-IQ" u="sng" dirty="0">
                <a:effectLst>
                  <a:outerShdw blurRad="38100" dist="38100" dir="2700000" algn="tl">
                    <a:srgbClr val="000000">
                      <a:alpha val="43137"/>
                    </a:srgbClr>
                  </a:outerShdw>
                </a:effectLst>
              </a:rPr>
              <a:t>تضاف السياسة المالية الحكومية</a:t>
            </a:r>
            <a:r>
              <a:rPr lang="ar-IQ" dirty="0"/>
              <a:t> (الإنفاق والضرائب) بعد ذلك إلى الإطار لنرى كيف يمكن ان تؤثر في تحديد الناتج الإجمالي </a:t>
            </a:r>
            <a:endParaRPr lang="ar-IQ" dirty="0" smtClean="0"/>
          </a:p>
          <a:p>
            <a:r>
              <a:rPr lang="ar-IQ" dirty="0" smtClean="0"/>
              <a:t>وأخيرا </a:t>
            </a:r>
            <a:r>
              <a:rPr lang="ar-IQ" dirty="0"/>
              <a:t>سوف نضع صورة كاملة لنموذج </a:t>
            </a:r>
            <a:r>
              <a:rPr lang="en-US" dirty="0" smtClean="0"/>
              <a:t>IS-LM</a:t>
            </a:r>
            <a:r>
              <a:rPr lang="ar-IQ" dirty="0" smtClean="0"/>
              <a:t> </a:t>
            </a:r>
            <a:r>
              <a:rPr lang="ar-IQ" dirty="0"/>
              <a:t>بإضافة </a:t>
            </a:r>
            <a:r>
              <a:rPr lang="ar-IQ" u="sng" dirty="0">
                <a:effectLst>
                  <a:outerShdw blurRad="38100" dist="38100" dir="2700000" algn="tl">
                    <a:srgbClr val="000000">
                      <a:alpha val="43137"/>
                    </a:srgbClr>
                  </a:outerShdw>
                </a:effectLst>
              </a:rPr>
              <a:t>متغيرات السياسة النقدية وهما العرض النقدي وأسعار الفائدة</a:t>
            </a:r>
            <a:r>
              <a:rPr lang="ar-IQ" dirty="0"/>
              <a:t>. </a:t>
            </a:r>
            <a:endParaRPr lang="en-US" dirty="0"/>
          </a:p>
          <a:p>
            <a:endParaRPr lang="ar-IQ" dirty="0"/>
          </a:p>
        </p:txBody>
      </p:sp>
    </p:spTree>
    <p:extLst>
      <p:ext uri="{BB962C8B-B14F-4D97-AF65-F5344CB8AC3E}">
        <p14:creationId xmlns:p14="http://schemas.microsoft.com/office/powerpoint/2010/main" val="36705608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مستطيل 8"/>
          <p:cNvSpPr/>
          <p:nvPr/>
        </p:nvSpPr>
        <p:spPr>
          <a:xfrm>
            <a:off x="1107583" y="579548"/>
            <a:ext cx="10419009" cy="1754326"/>
          </a:xfrm>
          <a:prstGeom prst="rect">
            <a:avLst/>
          </a:prstGeom>
        </p:spPr>
        <p:txBody>
          <a:bodyPr wrap="square">
            <a:spAutoFit/>
          </a:bodyPr>
          <a:lstStyle/>
          <a:p>
            <a:r>
              <a:rPr lang="ar-IQ" dirty="0">
                <a:latin typeface="Times New Roman" panose="02020603050405020304" pitchFamily="18" charset="0"/>
                <a:ea typeface="Times New Roman" panose="02020603050405020304" pitchFamily="18" charset="0"/>
                <a:cs typeface="Simplified Arabic" panose="02020603050405020304" pitchFamily="18" charset="-78"/>
              </a:rPr>
              <a:t>بما ان </a:t>
            </a:r>
            <a:r>
              <a:rPr lang="en-US" dirty="0">
                <a:latin typeface="Times New Roman" panose="02020603050405020304" pitchFamily="18" charset="0"/>
                <a:ea typeface="Times New Roman" panose="02020603050405020304" pitchFamily="18" charset="0"/>
                <a:cs typeface="Simplified Arabic" panose="02020603050405020304" pitchFamily="18" charset="-78"/>
              </a:rPr>
              <a:t>I</a:t>
            </a:r>
            <a:r>
              <a:rPr lang="ar-IQ" dirty="0">
                <a:latin typeface="Times New Roman" panose="02020603050405020304" pitchFamily="18" charset="0"/>
                <a:ea typeface="Times New Roman" panose="02020603050405020304" pitchFamily="18" charset="0"/>
                <a:cs typeface="Simplified Arabic" panose="02020603050405020304" pitchFamily="18" charset="-78"/>
              </a:rPr>
              <a:t> مضروبة بالحد </a:t>
            </a:r>
            <a:r>
              <a:rPr lang="en-US" dirty="0"/>
              <a:t>1/(1 - </a:t>
            </a:r>
            <a:r>
              <a:rPr lang="en-US" dirty="0" err="1"/>
              <a:t>mpc</a:t>
            </a:r>
            <a:r>
              <a:rPr lang="en-US" dirty="0"/>
              <a:t>) </a:t>
            </a:r>
            <a:r>
              <a:rPr lang="ar-IQ" dirty="0"/>
              <a:t>فهذه المعادلة تعلمنا بان التغير بمقدار دولار واحد في </a:t>
            </a:r>
            <a:r>
              <a:rPr lang="en-US" dirty="0"/>
              <a:t>I</a:t>
            </a:r>
            <a:r>
              <a:rPr lang="ar-IQ" dirty="0"/>
              <a:t> يؤدي إلى </a:t>
            </a:r>
            <a:r>
              <a:rPr lang="ar-IQ" dirty="0" smtClean="0"/>
              <a:t>تغير</a:t>
            </a:r>
            <a:r>
              <a:rPr lang="en-US" dirty="0"/>
              <a:t>$1/(1 </a:t>
            </a:r>
            <a:r>
              <a:rPr lang="en-US" dirty="0" smtClean="0"/>
              <a:t>– </a:t>
            </a:r>
            <a:r>
              <a:rPr lang="en-US" dirty="0" err="1" smtClean="0"/>
              <a:t>mpc</a:t>
            </a:r>
            <a:r>
              <a:rPr lang="en-US" dirty="0" smtClean="0"/>
              <a:t>)</a:t>
            </a:r>
            <a:r>
              <a:rPr lang="ar-IQ" dirty="0"/>
              <a:t> في الإنتاج الإجمالي</a:t>
            </a:r>
            <a:r>
              <a:rPr lang="ar-IQ" dirty="0" smtClean="0"/>
              <a:t>،</a:t>
            </a:r>
            <a:r>
              <a:rPr lang="ar-IQ" dirty="0"/>
              <a:t> لذا </a:t>
            </a:r>
            <a:r>
              <a:rPr lang="en-US" dirty="0"/>
              <a:t>1/(1 - </a:t>
            </a:r>
            <a:r>
              <a:rPr lang="en-US" dirty="0" err="1"/>
              <a:t>mpc</a:t>
            </a:r>
            <a:r>
              <a:rPr lang="en-US" dirty="0" smtClean="0"/>
              <a:t>)</a:t>
            </a:r>
            <a:r>
              <a:rPr lang="ar-IQ" dirty="0" smtClean="0"/>
              <a:t> </a:t>
            </a:r>
            <a:r>
              <a:rPr lang="ar-IQ" dirty="0"/>
              <a:t>هو مضاعف </a:t>
            </a:r>
            <a:r>
              <a:rPr lang="ar-IQ" dirty="0" smtClean="0"/>
              <a:t>الإنفاق</a:t>
            </a:r>
          </a:p>
          <a:p>
            <a:endParaRPr lang="ar-IQ" dirty="0" smtClean="0"/>
          </a:p>
          <a:p>
            <a:r>
              <a:rPr lang="ar-IQ" dirty="0" smtClean="0"/>
              <a:t> </a:t>
            </a:r>
            <a:r>
              <a:rPr lang="ar-IQ" dirty="0"/>
              <a:t>لذا عند  </a:t>
            </a:r>
            <a:r>
              <a:rPr lang="en-US" dirty="0" err="1"/>
              <a:t>mpc</a:t>
            </a:r>
            <a:r>
              <a:rPr lang="en-US" dirty="0"/>
              <a:t>=0.5 </a:t>
            </a:r>
            <a:r>
              <a:rPr lang="ar-IQ" dirty="0" smtClean="0"/>
              <a:t> </a:t>
            </a:r>
            <a:r>
              <a:rPr lang="ar-IQ" dirty="0"/>
              <a:t>فان التغير في </a:t>
            </a:r>
            <a:r>
              <a:rPr lang="en-US" dirty="0"/>
              <a:t>I </a:t>
            </a:r>
            <a:r>
              <a:rPr lang="ar-IQ" dirty="0"/>
              <a:t>بمقدار</a:t>
            </a:r>
            <a:r>
              <a:rPr lang="en-US" dirty="0"/>
              <a:t>1</a:t>
            </a:r>
            <a:r>
              <a:rPr lang="ar-IQ" dirty="0"/>
              <a:t>$   يؤدي الى التغير في الإنتاج </a:t>
            </a:r>
            <a:r>
              <a:rPr lang="en-US" dirty="0"/>
              <a:t>2$</a:t>
            </a:r>
            <a:r>
              <a:rPr lang="ar-IQ" dirty="0"/>
              <a:t> </a:t>
            </a:r>
            <a:r>
              <a:rPr lang="ar-IQ" dirty="0" smtClean="0"/>
              <a:t>حيث                         </a:t>
            </a:r>
            <a:r>
              <a:rPr lang="ar-IQ" dirty="0"/>
              <a:t>اما عند </a:t>
            </a:r>
            <a:r>
              <a:rPr lang="en-US" dirty="0" smtClean="0"/>
              <a:t> </a:t>
            </a:r>
            <a:r>
              <a:rPr lang="en-US" dirty="0" err="1" smtClean="0"/>
              <a:t>mpc</a:t>
            </a:r>
            <a:r>
              <a:rPr lang="en-US" dirty="0" smtClean="0"/>
              <a:t> </a:t>
            </a:r>
            <a:r>
              <a:rPr lang="en-US" dirty="0"/>
              <a:t>= 0.8 </a:t>
            </a:r>
            <a:r>
              <a:rPr lang="ar-IQ" dirty="0"/>
              <a:t>فان التغير في </a:t>
            </a:r>
            <a:r>
              <a:rPr lang="en-US" dirty="0">
                <a:latin typeface="Times New Roman" panose="02020603050405020304" pitchFamily="18" charset="0"/>
                <a:ea typeface="Times New Roman" panose="02020603050405020304" pitchFamily="18" charset="0"/>
                <a:cs typeface="Simplified Arabic" panose="02020603050405020304" pitchFamily="18" charset="-78"/>
              </a:rPr>
              <a:t>I</a:t>
            </a:r>
            <a:r>
              <a:rPr lang="ar-IQ" dirty="0" smtClean="0"/>
              <a:t> </a:t>
            </a:r>
            <a:r>
              <a:rPr lang="ar-IQ" dirty="0"/>
              <a:t>بمقدار</a:t>
            </a:r>
            <a:r>
              <a:rPr lang="en-US" dirty="0"/>
              <a:t>1</a:t>
            </a:r>
            <a:r>
              <a:rPr lang="ar-IQ" dirty="0"/>
              <a:t>$   يؤدي الى التغير في الإنتاج بمقدار </a:t>
            </a:r>
            <a:r>
              <a:rPr lang="en-US" dirty="0"/>
              <a:t>5</a:t>
            </a:r>
            <a:r>
              <a:rPr lang="ar-IQ" dirty="0"/>
              <a:t>$. كلما كان الميل الحدي إلى الاستهلاك اكبر كلما زاد مضاعف الإنتاج.  </a:t>
            </a:r>
            <a:endParaRPr lang="en-US" dirty="0"/>
          </a:p>
          <a:p>
            <a:r>
              <a:rPr lang="ar-IQ" dirty="0" smtClean="0"/>
              <a:t>  </a:t>
            </a:r>
            <a:endParaRPr lang="ar-IQ" dirty="0"/>
          </a:p>
        </p:txBody>
      </p:sp>
      <p:pic>
        <p:nvPicPr>
          <p:cNvPr id="15" name="صورة 14"/>
          <p:cNvPicPr/>
          <p:nvPr/>
        </p:nvPicPr>
        <p:blipFill>
          <a:blip r:embed="rId2">
            <a:extLst>
              <a:ext uri="{28A0092B-C50C-407E-A947-70E740481C1C}">
                <a14:useLocalDpi xmlns:a14="http://schemas.microsoft.com/office/drawing/2010/main" val="0"/>
              </a:ext>
            </a:extLst>
          </a:blip>
          <a:srcRect/>
          <a:stretch>
            <a:fillRect/>
          </a:stretch>
        </p:blipFill>
        <p:spPr bwMode="auto">
          <a:xfrm>
            <a:off x="3863189" y="1456711"/>
            <a:ext cx="1426210" cy="245745"/>
          </a:xfrm>
          <a:prstGeom prst="rect">
            <a:avLst/>
          </a:prstGeom>
          <a:noFill/>
          <a:ln>
            <a:noFill/>
          </a:ln>
        </p:spPr>
      </p:pic>
    </p:spTree>
    <p:extLst>
      <p:ext uri="{BB962C8B-B14F-4D97-AF65-F5344CB8AC3E}">
        <p14:creationId xmlns:p14="http://schemas.microsoft.com/office/powerpoint/2010/main" val="42782975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b="1" dirty="0">
                <a:effectLst>
                  <a:outerShdw blurRad="38100" dist="38100" dir="2700000" algn="tl">
                    <a:srgbClr val="000000">
                      <a:alpha val="43137"/>
                    </a:srgbClr>
                  </a:outerShdw>
                </a:effectLst>
              </a:rPr>
              <a:t>ايجاد </a:t>
            </a:r>
            <a:r>
              <a:rPr lang="ar-IQ" b="1" dirty="0" smtClean="0">
                <a:effectLst>
                  <a:outerShdw blurRad="38100" dist="38100" dir="2700000" algn="tl">
                    <a:srgbClr val="000000">
                      <a:alpha val="43137"/>
                    </a:srgbClr>
                  </a:outerShdw>
                </a:effectLst>
              </a:rPr>
              <a:t>الناتج </a:t>
            </a:r>
            <a:r>
              <a:rPr lang="ar-IQ" b="1" dirty="0">
                <a:effectLst>
                  <a:outerShdw blurRad="38100" dist="38100" dir="2700000" algn="tl">
                    <a:srgbClr val="000000">
                      <a:alpha val="43137"/>
                    </a:srgbClr>
                  </a:outerShdw>
                </a:effectLst>
              </a:rPr>
              <a:t>الإجمالي </a:t>
            </a:r>
            <a:r>
              <a:rPr lang="ar-IQ" b="1" dirty="0" smtClean="0">
                <a:effectLst>
                  <a:outerShdw blurRad="38100" dist="38100" dir="2700000" algn="tl">
                    <a:srgbClr val="000000">
                      <a:alpha val="43137"/>
                    </a:srgbClr>
                  </a:outerShdw>
                </a:effectLst>
              </a:rPr>
              <a:t/>
            </a:r>
            <a:br>
              <a:rPr lang="ar-IQ"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Determination </a:t>
            </a:r>
            <a:r>
              <a:rPr lang="en-US" b="1" dirty="0">
                <a:effectLst>
                  <a:outerShdw blurRad="38100" dist="38100" dir="2700000" algn="tl">
                    <a:srgbClr val="000000">
                      <a:alpha val="43137"/>
                    </a:srgbClr>
                  </a:outerShdw>
                </a:effectLst>
              </a:rPr>
              <a:t>of Aggregate </a:t>
            </a:r>
            <a:r>
              <a:rPr lang="en-US" b="1" dirty="0" smtClean="0">
                <a:effectLst>
                  <a:outerShdw blurRad="38100" dist="38100" dir="2700000" algn="tl">
                    <a:srgbClr val="000000">
                      <a:alpha val="43137"/>
                    </a:srgbClr>
                  </a:outerShdw>
                </a:effectLst>
              </a:rPr>
              <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Output</a:t>
            </a:r>
            <a:endParaRPr lang="ar-IQ" dirty="0">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p:txBody>
          <a:bodyPr>
            <a:normAutofit fontScale="92500" lnSpcReduction="10000"/>
          </a:bodyPr>
          <a:lstStyle/>
          <a:p>
            <a:r>
              <a:rPr lang="ar-IQ" b="1" u="sng" dirty="0" smtClean="0"/>
              <a:t>مكونات الطلب الكلي:</a:t>
            </a:r>
          </a:p>
          <a:p>
            <a:r>
              <a:rPr lang="ar-IQ" dirty="0" smtClean="0"/>
              <a:t>يتكون الطلب الكلي من </a:t>
            </a:r>
          </a:p>
          <a:p>
            <a:r>
              <a:rPr lang="ar-IQ" dirty="0" smtClean="0"/>
              <a:t>1- إنفاق </a:t>
            </a:r>
            <a:r>
              <a:rPr lang="ar-IQ" dirty="0"/>
              <a:t>المستهلك (</a:t>
            </a:r>
            <a:r>
              <a:rPr lang="en-US" dirty="0"/>
              <a:t>C </a:t>
            </a:r>
            <a:r>
              <a:rPr lang="ar-IQ" dirty="0"/>
              <a:t>)  </a:t>
            </a:r>
            <a:r>
              <a:rPr lang="en-US" b="1" dirty="0"/>
              <a:t> consumer expenditure</a:t>
            </a:r>
            <a:r>
              <a:rPr lang="ar-IQ" dirty="0"/>
              <a:t>وهو الانفاق الكلي على </a:t>
            </a:r>
            <a:r>
              <a:rPr lang="ar-IQ" dirty="0" smtClean="0"/>
              <a:t>السلع </a:t>
            </a:r>
            <a:r>
              <a:rPr lang="ar-IQ" dirty="0"/>
              <a:t>وخدمات </a:t>
            </a:r>
            <a:r>
              <a:rPr lang="ar-IQ" dirty="0" smtClean="0"/>
              <a:t>المستهلك.</a:t>
            </a:r>
          </a:p>
          <a:p>
            <a:r>
              <a:rPr lang="ar-IQ" dirty="0" smtClean="0"/>
              <a:t>2-</a:t>
            </a:r>
            <a:r>
              <a:rPr lang="ar-IQ" dirty="0"/>
              <a:t>إنفاق </a:t>
            </a:r>
            <a:r>
              <a:rPr lang="ar-IQ" dirty="0" smtClean="0"/>
              <a:t>الاستثماري </a:t>
            </a:r>
            <a:r>
              <a:rPr lang="ar-IQ" dirty="0"/>
              <a:t>المخطط </a:t>
            </a:r>
            <a:r>
              <a:rPr lang="en-US" dirty="0"/>
              <a:t>I) </a:t>
            </a:r>
            <a:r>
              <a:rPr lang="ar-IQ" dirty="0"/>
              <a:t>) </a:t>
            </a:r>
            <a:r>
              <a:rPr lang="en-US" b="1" dirty="0"/>
              <a:t>planned investment spending </a:t>
            </a:r>
            <a:r>
              <a:rPr lang="ar-IQ" b="1" dirty="0" smtClean="0"/>
              <a:t> </a:t>
            </a:r>
            <a:r>
              <a:rPr lang="ar-IQ" dirty="0"/>
              <a:t>و</a:t>
            </a:r>
            <a:r>
              <a:rPr lang="ar-IQ" dirty="0" smtClean="0"/>
              <a:t>هو الإنفاق </a:t>
            </a:r>
            <a:r>
              <a:rPr lang="ar-IQ" dirty="0"/>
              <a:t>المخطط الكلي من </a:t>
            </a:r>
            <a:r>
              <a:rPr lang="ar-IQ" dirty="0" smtClean="0"/>
              <a:t>قبل رجال </a:t>
            </a:r>
            <a:r>
              <a:rPr lang="ar-IQ" dirty="0"/>
              <a:t>الأعمال على </a:t>
            </a:r>
            <a:r>
              <a:rPr lang="ar-IQ" dirty="0" smtClean="0"/>
              <a:t>الرأس </a:t>
            </a:r>
            <a:r>
              <a:rPr lang="ar-IQ" dirty="0"/>
              <a:t>المال المادي الجديد (مكائن وحواسيب ومعامل ومواد خام وما شابه</a:t>
            </a:r>
            <a:r>
              <a:rPr lang="ar-IQ" dirty="0" smtClean="0"/>
              <a:t>).</a:t>
            </a:r>
          </a:p>
          <a:p>
            <a:r>
              <a:rPr lang="ar-IQ" dirty="0" smtClean="0"/>
              <a:t>3-</a:t>
            </a:r>
            <a:r>
              <a:rPr lang="ar-IQ" dirty="0"/>
              <a:t>الإنفاق الحكومي </a:t>
            </a:r>
            <a:r>
              <a:rPr lang="en-US" dirty="0"/>
              <a:t>G) </a:t>
            </a:r>
            <a:r>
              <a:rPr lang="ar-IQ" dirty="0"/>
              <a:t>)وهو الإنفاق الكلي من قبل جميع </a:t>
            </a:r>
            <a:r>
              <a:rPr lang="ar-IQ" dirty="0" smtClean="0"/>
              <a:t>المؤسسات الحكومية </a:t>
            </a:r>
            <a:r>
              <a:rPr lang="ar-IQ" dirty="0"/>
              <a:t>على السلع والخدمات </a:t>
            </a:r>
            <a:r>
              <a:rPr lang="ar-IQ" dirty="0" smtClean="0"/>
              <a:t>.</a:t>
            </a:r>
          </a:p>
          <a:p>
            <a:r>
              <a:rPr lang="ar-IQ" dirty="0" smtClean="0"/>
              <a:t>4-</a:t>
            </a:r>
            <a:r>
              <a:rPr lang="ar-IQ" dirty="0"/>
              <a:t>صافي </a:t>
            </a:r>
            <a:r>
              <a:rPr lang="ar-IQ" dirty="0" smtClean="0"/>
              <a:t>الصادرات </a:t>
            </a:r>
            <a:r>
              <a:rPr lang="en-US" dirty="0"/>
              <a:t>NX</a:t>
            </a:r>
            <a:r>
              <a:rPr lang="ar-IQ" dirty="0"/>
              <a:t> وهو صافي الإنفاق الأجنبي على السلع والخدمات المحلية والتي تكافئ الصادرات مطروح منها الاستيراد</a:t>
            </a:r>
            <a:endParaRPr lang="ar-IQ" dirty="0" smtClean="0"/>
          </a:p>
          <a:p>
            <a:endParaRPr lang="ar-IQ" dirty="0" smtClean="0"/>
          </a:p>
        </p:txBody>
      </p:sp>
    </p:spTree>
    <p:extLst>
      <p:ext uri="{BB962C8B-B14F-4D97-AF65-F5344CB8AC3E}">
        <p14:creationId xmlns:p14="http://schemas.microsoft.com/office/powerpoint/2010/main" val="41201030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دالة الطلب الكلي </a:t>
            </a:r>
            <a:r>
              <a:rPr lang="en-US" dirty="0" smtClean="0"/>
              <a:t>:</a:t>
            </a:r>
            <a:r>
              <a:rPr lang="en-US" i="1" dirty="0" smtClean="0"/>
              <a:t>Y</a:t>
            </a:r>
            <a:r>
              <a:rPr lang="en-US" i="1" baseline="30000" dirty="0" smtClean="0"/>
              <a:t> ad</a:t>
            </a:r>
            <a:endParaRPr lang="ar-IQ" dirty="0"/>
          </a:p>
        </p:txBody>
      </p:sp>
      <mc:AlternateContent xmlns:mc="http://schemas.openxmlformats.org/markup-compatibility/2006" xmlns:a14="http://schemas.microsoft.com/office/drawing/2010/main">
        <mc:Choice Requires="a14">
          <p:sp>
            <p:nvSpPr>
              <p:cNvPr id="3" name="عنصر نائب للمحتوى 2"/>
              <p:cNvSpPr>
                <a:spLocks noGrp="1"/>
              </p:cNvSpPr>
              <p:nvPr>
                <p:ph idx="1"/>
              </p:nvPr>
            </p:nvSpPr>
            <p:spPr/>
            <p:txBody>
              <a:bodyPr>
                <a:normAutofit fontScale="92500" lnSpcReduction="20000"/>
              </a:bodyPr>
              <a:lstStyle/>
              <a:p>
                <a:r>
                  <a:rPr lang="ar-IQ" dirty="0" smtClean="0"/>
                  <a:t>تتكون دالة الطلب الكلي </a:t>
                </a:r>
                <a:r>
                  <a:rPr lang="en-US" i="1" dirty="0"/>
                  <a:t>Y</a:t>
                </a:r>
                <a:r>
                  <a:rPr lang="en-US" i="1" baseline="30000" dirty="0"/>
                  <a:t> </a:t>
                </a:r>
                <a:r>
                  <a:rPr lang="en-US" i="1" baseline="30000" dirty="0" smtClean="0"/>
                  <a:t>ad</a:t>
                </a:r>
                <a:r>
                  <a:rPr lang="ar-IQ" i="1" baseline="30000" dirty="0"/>
                  <a:t> </a:t>
                </a:r>
                <a:r>
                  <a:rPr lang="ar-IQ" i="1" dirty="0"/>
                  <a:t> </a:t>
                </a:r>
                <a:r>
                  <a:rPr lang="ar-IQ" dirty="0" smtClean="0"/>
                  <a:t>من الكميات الكلية المطلوبة للناتج الاقتصادي وتكتب بالشكل التالي:</a:t>
                </a:r>
              </a:p>
              <a:p>
                <a:endParaRPr lang="ar-IQ" dirty="0"/>
              </a:p>
              <a:p>
                <a:endParaRPr lang="ar-IQ" dirty="0" smtClean="0"/>
              </a:p>
              <a:p>
                <a:r>
                  <a:rPr lang="ar-IQ" dirty="0" smtClean="0"/>
                  <a:t>يتحقق التوازن عند تساوي الكميات المطلوبة مع الكميات المعروضة </a:t>
                </a:r>
              </a:p>
              <a:p>
                <a14:m>
                  <m:oMath xmlns:m="http://schemas.openxmlformats.org/officeDocument/2006/math">
                    <m:r>
                      <a:rPr lang="en-US" b="0" i="1" smtClean="0">
                        <a:latin typeface="Cambria Math" panose="02040503050406030204" pitchFamily="18" charset="0"/>
                      </a:rPr>
                      <m:t>𝑌</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𝑌</m:t>
                        </m:r>
                      </m:e>
                      <m:sup>
                        <m:r>
                          <a:rPr lang="en-US" b="0" i="1" smtClean="0">
                            <a:latin typeface="Cambria Math" panose="02040503050406030204" pitchFamily="18" charset="0"/>
                          </a:rPr>
                          <m:t>𝑎𝑑</m:t>
                        </m:r>
                        <m:r>
                          <a:rPr lang="en-US" b="0" i="1" smtClean="0">
                            <a:latin typeface="Cambria Math" panose="02040503050406030204" pitchFamily="18" charset="0"/>
                          </a:rPr>
                          <m:t>                                                              (</m:t>
                        </m:r>
                        <m:r>
                          <a:rPr lang="en-US" b="0" i="1" smtClean="0">
                            <a:latin typeface="Cambria Math" panose="02040503050406030204" pitchFamily="18" charset="0"/>
                          </a:rPr>
                          <m:t>2</m:t>
                        </m:r>
                        <m:r>
                          <a:rPr lang="en-US" b="0" i="1" smtClean="0">
                            <a:latin typeface="Cambria Math" panose="02040503050406030204" pitchFamily="18" charset="0"/>
                          </a:rPr>
                          <m:t>)                                                        </m:t>
                        </m:r>
                      </m:sup>
                    </m:sSup>
                  </m:oMath>
                </a14:m>
                <a:r>
                  <a:rPr lang="ar-IQ" dirty="0" smtClean="0"/>
                  <a:t> </a:t>
                </a:r>
              </a:p>
              <a:p>
                <a:r>
                  <a:rPr lang="ar-IQ" dirty="0" smtClean="0"/>
                  <a:t>في حالة التوازن يستطيع </a:t>
                </a:r>
                <a:r>
                  <a:rPr lang="ar-IQ" dirty="0"/>
                  <a:t>المنتج ان يبيع جميع إنتاجه ولا يوجد سبب ليغير ذلك </a:t>
                </a:r>
                <a:r>
                  <a:rPr lang="ar-IQ" dirty="0" smtClean="0"/>
                  <a:t>الإنتاج ،ان </a:t>
                </a:r>
                <a:r>
                  <a:rPr lang="ar-IQ" dirty="0"/>
                  <a:t>تحليل </a:t>
                </a:r>
                <a:r>
                  <a:rPr lang="ar-IQ" dirty="0" err="1"/>
                  <a:t>كينز</a:t>
                </a:r>
                <a:r>
                  <a:rPr lang="ar-IQ" dirty="0"/>
                  <a:t> يفسر أمرين:</a:t>
                </a:r>
                <a:endParaRPr lang="en-US" dirty="0"/>
              </a:p>
              <a:p>
                <a:pPr lvl="0"/>
                <a:r>
                  <a:rPr lang="ar-IQ" dirty="0"/>
                  <a:t>سبب كون الإنتاج </a:t>
                </a:r>
                <a:r>
                  <a:rPr lang="ar-IQ" dirty="0" smtClean="0"/>
                  <a:t>الكلي </a:t>
                </a:r>
                <a:r>
                  <a:rPr lang="ar-IQ" dirty="0"/>
                  <a:t>عند مستوى معين (وهذا يشمل فهم عوامل تؤثر في كل مكون من مكونات الطلب الإجمالي). </a:t>
                </a:r>
                <a:endParaRPr lang="en-US" dirty="0"/>
              </a:p>
              <a:p>
                <a:r>
                  <a:rPr lang="ar-IQ" dirty="0"/>
                  <a:t>سبب ان مجموع  هذه المكونات تنتج إنتاج اقل من امكانية الاقتصاد الفعلية  مما يتولد عنه عدم التوظيف الكامل للموارد.</a:t>
                </a:r>
              </a:p>
            </p:txBody>
          </p:sp>
        </mc:Choice>
        <mc:Fallback xmlns="">
          <p:sp>
            <p:nvSpPr>
              <p:cNvPr id="3" name="عنصر نائب للمحتوى 2"/>
              <p:cNvSpPr>
                <a:spLocks noGrp="1" noRot="1" noChangeAspect="1" noMove="1" noResize="1" noEditPoints="1" noAdjustHandles="1" noChangeArrowheads="1" noChangeShapeType="1" noTextEdit="1"/>
              </p:cNvSpPr>
              <p:nvPr>
                <p:ph idx="1"/>
              </p:nvPr>
            </p:nvSpPr>
            <p:spPr>
              <a:blipFill>
                <a:blip r:embed="rId2"/>
                <a:stretch>
                  <a:fillRect l="-1855" t="-3922" r="-928"/>
                </a:stretch>
              </a:blipFill>
            </p:spPr>
            <p:txBody>
              <a:bodyPr/>
              <a:lstStyle/>
              <a:p>
                <a:r>
                  <a:rPr lang="ar-IQ">
                    <a:noFill/>
                  </a:rPr>
                  <a:t> </a:t>
                </a:r>
              </a:p>
            </p:txBody>
          </p:sp>
        </mc:Fallback>
      </mc:AlternateContent>
      <p:pic>
        <p:nvPicPr>
          <p:cNvPr id="9" name="صورة 8"/>
          <p:cNvPicPr/>
          <p:nvPr/>
        </p:nvPicPr>
        <p:blipFill>
          <a:blip r:embed="rId3">
            <a:extLst>
              <a:ext uri="{28A0092B-C50C-407E-A947-70E740481C1C}">
                <a14:useLocalDpi xmlns:a14="http://schemas.microsoft.com/office/drawing/2010/main" val="0"/>
              </a:ext>
            </a:extLst>
          </a:blip>
          <a:srcRect/>
          <a:stretch>
            <a:fillRect/>
          </a:stretch>
        </p:blipFill>
        <p:spPr bwMode="auto">
          <a:xfrm>
            <a:off x="2459864" y="2459866"/>
            <a:ext cx="5782615" cy="605306"/>
          </a:xfrm>
          <a:prstGeom prst="rect">
            <a:avLst/>
          </a:prstGeom>
          <a:noFill/>
          <a:ln>
            <a:noFill/>
          </a:ln>
        </p:spPr>
      </p:pic>
    </p:spTree>
    <p:extLst>
      <p:ext uri="{BB962C8B-B14F-4D97-AF65-F5344CB8AC3E}">
        <p14:creationId xmlns:p14="http://schemas.microsoft.com/office/powerpoint/2010/main" val="8518500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الفرضيات:</a:t>
            </a:r>
            <a:endParaRPr lang="ar-IQ" dirty="0"/>
          </a:p>
        </p:txBody>
      </p:sp>
      <p:sp>
        <p:nvSpPr>
          <p:cNvPr id="3" name="عنصر نائب للمحتوى 2"/>
          <p:cNvSpPr>
            <a:spLocks noGrp="1"/>
          </p:cNvSpPr>
          <p:nvPr>
            <p:ph idx="1"/>
          </p:nvPr>
        </p:nvSpPr>
        <p:spPr/>
        <p:txBody>
          <a:bodyPr/>
          <a:lstStyle/>
          <a:p>
            <a:r>
              <a:rPr lang="ar-IQ" dirty="0"/>
              <a:t>كان </a:t>
            </a:r>
            <a:r>
              <a:rPr lang="ar-IQ" dirty="0" err="1"/>
              <a:t>كينز</a:t>
            </a:r>
            <a:r>
              <a:rPr lang="ar-IQ" dirty="0"/>
              <a:t> مهتم بشكل خاص بتفسير </a:t>
            </a:r>
            <a:r>
              <a:rPr lang="ar-IQ" dirty="0">
                <a:effectLst>
                  <a:outerShdw blurRad="38100" dist="38100" dir="2700000" algn="tl">
                    <a:srgbClr val="000000">
                      <a:alpha val="43137"/>
                    </a:srgbClr>
                  </a:outerShdw>
                </a:effectLst>
              </a:rPr>
              <a:t>المستوى المنخفض من الإنتاج </a:t>
            </a:r>
            <a:r>
              <a:rPr lang="ar-IQ" dirty="0" smtClean="0">
                <a:effectLst>
                  <a:outerShdw blurRad="38100" dist="38100" dir="2700000" algn="tl">
                    <a:srgbClr val="000000">
                      <a:alpha val="43137"/>
                    </a:srgbClr>
                  </a:outerShdw>
                </a:effectLst>
              </a:rPr>
              <a:t>والتوظف</a:t>
            </a:r>
            <a:r>
              <a:rPr lang="ar-IQ" dirty="0" smtClean="0"/>
              <a:t> </a:t>
            </a:r>
            <a:r>
              <a:rPr lang="ar-IQ" dirty="0"/>
              <a:t>أثناء فترة الكساد الكبير لان التضخم لم يكن من المشاكل الخطيرة في هذه </a:t>
            </a:r>
            <a:r>
              <a:rPr lang="ar-IQ" dirty="0" smtClean="0"/>
              <a:t>الفترة، وبما </a:t>
            </a:r>
            <a:r>
              <a:rPr lang="ar-IQ" dirty="0"/>
              <a:t>ان </a:t>
            </a:r>
            <a:r>
              <a:rPr lang="ar-IQ" b="1" dirty="0">
                <a:effectLst>
                  <a:outerShdw blurRad="38100" dist="38100" dir="2700000" algn="tl">
                    <a:srgbClr val="000000">
                      <a:alpha val="43137"/>
                    </a:srgbClr>
                  </a:outerShdw>
                </a:effectLst>
              </a:rPr>
              <a:t>التضخم</a:t>
            </a:r>
            <a:r>
              <a:rPr lang="ar-IQ" dirty="0"/>
              <a:t> لم يكن مشكلة خطيرة خلال هذه الفترة </a:t>
            </a:r>
            <a:endParaRPr lang="ar-IQ" dirty="0" smtClean="0"/>
          </a:p>
          <a:p>
            <a:r>
              <a:rPr lang="ar-IQ" dirty="0" smtClean="0"/>
              <a:t>فقد </a:t>
            </a:r>
            <a:r>
              <a:rPr lang="ar-IQ" dirty="0"/>
              <a:t>افترض بان الإنتاج قد يتغير بدون ان يتسبب في تغيير الأسعار. </a:t>
            </a:r>
            <a:endParaRPr lang="ar-IQ" dirty="0" smtClean="0"/>
          </a:p>
          <a:p>
            <a:r>
              <a:rPr lang="ar-IQ" dirty="0" smtClean="0">
                <a:effectLst>
                  <a:outerShdw blurRad="38100" dist="38100" dir="2700000" algn="tl">
                    <a:srgbClr val="000000">
                      <a:alpha val="43137"/>
                    </a:srgbClr>
                  </a:outerShdw>
                </a:effectLst>
              </a:rPr>
              <a:t>يفترض </a:t>
            </a:r>
            <a:r>
              <a:rPr lang="ar-IQ" dirty="0">
                <a:effectLst>
                  <a:outerShdw blurRad="38100" dist="38100" dir="2700000" algn="tl">
                    <a:srgbClr val="000000">
                      <a:alpha val="43137"/>
                    </a:srgbClr>
                  </a:outerShdw>
                </a:effectLst>
              </a:rPr>
              <a:t>تحليل </a:t>
            </a:r>
            <a:r>
              <a:rPr lang="ar-IQ" dirty="0" err="1">
                <a:effectLst>
                  <a:outerShdw blurRad="38100" dist="38100" dir="2700000" algn="tl">
                    <a:srgbClr val="000000">
                      <a:alpha val="43137"/>
                    </a:srgbClr>
                  </a:outerShdw>
                </a:effectLst>
              </a:rPr>
              <a:t>كينز</a:t>
            </a:r>
            <a:r>
              <a:rPr lang="ar-IQ" dirty="0">
                <a:effectLst>
                  <a:outerShdw blurRad="38100" dist="38100" dir="2700000" algn="tl">
                    <a:srgbClr val="000000">
                      <a:alpha val="43137"/>
                    </a:srgbClr>
                  </a:outerShdw>
                </a:effectLst>
              </a:rPr>
              <a:t> بان مستوى السعر ثابت</a:t>
            </a:r>
            <a:r>
              <a:rPr lang="ar-IQ" dirty="0"/>
              <a:t> ما يعني عدم الحاجة إلى ضبط مبالغ </a:t>
            </a:r>
            <a:r>
              <a:rPr lang="ar-IQ" dirty="0" smtClean="0"/>
              <a:t>المتغيرات المؤثرة في السعر </a:t>
            </a:r>
            <a:r>
              <a:rPr lang="ar-IQ" dirty="0"/>
              <a:t>مثل إنفاق المستهلك والاستثمار والإنتاج الإجمالي مقابل تغيرات في مستوى السعر لمعرفة مقدار تغير الكميات الحقيقية  لهذه المتغيرات، فبما ان مستوى السعر </a:t>
            </a:r>
            <a:r>
              <a:rPr lang="ar-IQ" u="sng" dirty="0">
                <a:effectLst>
                  <a:outerShdw blurRad="38100" dist="38100" dir="2700000" algn="tl">
                    <a:srgbClr val="000000">
                      <a:alpha val="43137"/>
                    </a:srgbClr>
                  </a:outerShdw>
                </a:effectLst>
              </a:rPr>
              <a:t>يعتبر ثابت </a:t>
            </a:r>
            <a:r>
              <a:rPr lang="ar-IQ" dirty="0"/>
              <a:t>لذا عندما نتحدث في هذا الفصل عن التغير في الكميات الاسمية فنحن نقصد بذلك التغيرات في </a:t>
            </a:r>
            <a:r>
              <a:rPr lang="ar-IQ" u="sng" dirty="0">
                <a:effectLst>
                  <a:outerShdw blurRad="38100" dist="38100" dir="2700000" algn="tl">
                    <a:srgbClr val="000000">
                      <a:alpha val="43137"/>
                    </a:srgbClr>
                  </a:outerShdw>
                </a:effectLst>
              </a:rPr>
              <a:t>الكميات الحقيقية </a:t>
            </a:r>
            <a:r>
              <a:rPr lang="ar-IQ" dirty="0"/>
              <a:t>أيضا. </a:t>
            </a:r>
            <a:endParaRPr lang="en-US" dirty="0"/>
          </a:p>
          <a:p>
            <a:endParaRPr lang="ar-IQ" dirty="0"/>
          </a:p>
        </p:txBody>
      </p:sp>
    </p:spTree>
    <p:extLst>
      <p:ext uri="{BB962C8B-B14F-4D97-AF65-F5344CB8AC3E}">
        <p14:creationId xmlns:p14="http://schemas.microsoft.com/office/powerpoint/2010/main" val="33151568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296213"/>
            <a:ext cx="10515600" cy="1262131"/>
          </a:xfrm>
        </p:spPr>
        <p:txBody>
          <a:bodyPr>
            <a:normAutofit fontScale="90000"/>
          </a:bodyPr>
          <a:lstStyle/>
          <a:p>
            <a:r>
              <a:rPr lang="ar-IQ" sz="2700" b="1" dirty="0" smtClean="0"/>
              <a:t/>
            </a:r>
            <a:br>
              <a:rPr lang="ar-IQ" sz="2700" b="1" dirty="0" smtClean="0"/>
            </a:br>
            <a:r>
              <a:rPr lang="ar-IQ" sz="2700" b="1" dirty="0"/>
              <a:t/>
            </a:r>
            <a:br>
              <a:rPr lang="ar-IQ" sz="2700" b="1" dirty="0"/>
            </a:br>
            <a:r>
              <a:rPr lang="ar-IQ" sz="2700" b="1" dirty="0" smtClean="0"/>
              <a:t>إنفاق المستهلك ودالة الاستهلاك</a:t>
            </a:r>
            <a:br>
              <a:rPr lang="ar-IQ" sz="2700" b="1" dirty="0" smtClean="0"/>
            </a:br>
            <a:r>
              <a:rPr lang="en-US" sz="2700" b="1" dirty="0" smtClean="0"/>
              <a:t>Consumer Expenditure and the Consumption Function </a:t>
            </a:r>
            <a:r>
              <a:rPr lang="en-US" dirty="0" smtClean="0"/>
              <a:t/>
            </a:r>
            <a:br>
              <a:rPr lang="en-US" dirty="0" smtClean="0"/>
            </a:br>
            <a:r>
              <a:rPr lang="en-US" dirty="0" smtClean="0"/>
              <a:t/>
            </a:r>
            <a:br>
              <a:rPr lang="en-US" dirty="0" smtClean="0"/>
            </a:br>
            <a:endParaRPr lang="ar-IQ" dirty="0"/>
          </a:p>
        </p:txBody>
      </p:sp>
      <mc:AlternateContent xmlns:mc="http://schemas.openxmlformats.org/markup-compatibility/2006" xmlns:a14="http://schemas.microsoft.com/office/drawing/2010/main">
        <mc:Choice Requires="a14">
          <p:sp>
            <p:nvSpPr>
              <p:cNvPr id="3" name="عنصر نائب للمحتوى 2"/>
              <p:cNvSpPr>
                <a:spLocks noGrp="1"/>
              </p:cNvSpPr>
              <p:nvPr>
                <p:ph idx="1"/>
              </p:nvPr>
            </p:nvSpPr>
            <p:spPr>
              <a:xfrm>
                <a:off x="838200" y="1236372"/>
                <a:ext cx="10515600" cy="4940591"/>
              </a:xfrm>
            </p:spPr>
            <p:txBody>
              <a:bodyPr>
                <a:normAutofit lnSpcReduction="10000"/>
              </a:bodyPr>
              <a:lstStyle/>
              <a:p>
                <a:r>
                  <a:rPr lang="ar-IQ" dirty="0" smtClean="0"/>
                  <a:t>يرتبط إنفاق المستهلك بـ (الدخل المتاح </a:t>
                </a:r>
                <a:r>
                  <a:rPr lang="en-US" dirty="0"/>
                  <a:t>disposable income</a:t>
                </a:r>
                <a:r>
                  <a:rPr lang="ar-IQ" dirty="0"/>
                  <a:t>) وهو الدخل الكلي المتاح للإنفاق </a:t>
                </a:r>
                <a:r>
                  <a:rPr lang="ar-IQ" dirty="0" smtClean="0"/>
                  <a:t>و </a:t>
                </a:r>
                <a:r>
                  <a:rPr lang="ar-IQ" dirty="0"/>
                  <a:t>يساوي الدخل الإجمالي (والذي يكافئ الإنتاج الإجمالي) </a:t>
                </a:r>
                <a:r>
                  <a:rPr lang="ar-IQ" dirty="0" smtClean="0"/>
                  <a:t>مطروحا </a:t>
                </a:r>
                <a:r>
                  <a:rPr lang="ar-IQ" dirty="0"/>
                  <a:t>منه الضرائب (</a:t>
                </a:r>
                <a:r>
                  <a:rPr lang="en-US" dirty="0"/>
                  <a:t>Y-T</a:t>
                </a:r>
                <a:r>
                  <a:rPr lang="ar-IQ" dirty="0"/>
                  <a:t>) . </a:t>
                </a:r>
                <a:r>
                  <a:rPr lang="ar-IQ" dirty="0" smtClean="0"/>
                  <a:t>العلاقة </a:t>
                </a:r>
                <a:r>
                  <a:rPr lang="ar-IQ" dirty="0"/>
                  <a:t>ما بين الدخل المتاح </a:t>
                </a:r>
                <a:r>
                  <a:rPr lang="en-US" i="1" dirty="0"/>
                  <a:t>YD</a:t>
                </a:r>
                <a:r>
                  <a:rPr lang="en-US" dirty="0"/>
                  <a:t> </a:t>
                </a:r>
                <a:r>
                  <a:rPr lang="ar-IQ" dirty="0"/>
                  <a:t>وإنفاق المستهلك </a:t>
                </a:r>
                <a:r>
                  <a:rPr lang="en-US" dirty="0"/>
                  <a:t>C</a:t>
                </a:r>
                <a:r>
                  <a:rPr lang="ar-IQ" dirty="0"/>
                  <a:t> </a:t>
                </a:r>
                <a:r>
                  <a:rPr lang="ar-IQ" dirty="0" smtClean="0"/>
                  <a:t>تسمى بدالة </a:t>
                </a:r>
                <a:r>
                  <a:rPr lang="ar-IQ" dirty="0"/>
                  <a:t>المستهلك وعبر عنها بالشكل التالي: </a:t>
                </a:r>
                <a:endParaRPr lang="ar-IQ" dirty="0" smtClean="0"/>
              </a:p>
              <a:p>
                <a14:m>
                  <m:oMath xmlns:m="http://schemas.openxmlformats.org/officeDocument/2006/math">
                    <m:r>
                      <a:rPr lang="en-US" b="0" i="1" smtClean="0">
                        <a:latin typeface="Cambria Math" panose="02040503050406030204" pitchFamily="18" charset="0"/>
                      </a:rPr>
                      <m:t>𝑐</m:t>
                    </m:r>
                    <m:r>
                      <a:rPr lang="en-US" b="0" i="1" smtClean="0">
                        <a:latin typeface="Cambria Math" panose="02040503050406030204" pitchFamily="18" charset="0"/>
                      </a:rPr>
                      <m:t>=</m:t>
                    </m:r>
                    <m:r>
                      <a:rPr lang="en-US" b="0" i="1" smtClean="0">
                        <a:latin typeface="Cambria Math" panose="02040503050406030204" pitchFamily="18" charset="0"/>
                      </a:rPr>
                      <m:t>𝑎</m:t>
                    </m:r>
                    <m:r>
                      <a:rPr lang="en-US" b="0" i="1" smtClean="0">
                        <a:latin typeface="Cambria Math" panose="02040503050406030204" pitchFamily="18" charset="0"/>
                      </a:rPr>
                      <m:t>+(</m:t>
                    </m:r>
                    <m:r>
                      <a:rPr lang="en-US" b="0" i="1" smtClean="0">
                        <a:latin typeface="Cambria Math" panose="02040503050406030204" pitchFamily="18" charset="0"/>
                      </a:rPr>
                      <m:t>𝑚𝑝𝑐</m:t>
                    </m:r>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𝑦</m:t>
                        </m:r>
                      </m:e>
                      <m:sub>
                        <m:r>
                          <a:rPr lang="en-US" b="0" i="1" smtClean="0">
                            <a:latin typeface="Cambria Math" panose="02040503050406030204" pitchFamily="18" charset="0"/>
                            <a:ea typeface="Cambria Math" panose="02040503050406030204" pitchFamily="18" charset="0"/>
                          </a:rPr>
                          <m:t>𝐷</m:t>
                        </m:r>
                        <m:r>
                          <a:rPr lang="en-US" b="0" i="1" smtClean="0">
                            <a:latin typeface="Cambria Math" panose="02040503050406030204" pitchFamily="18" charset="0"/>
                            <a:ea typeface="Cambria Math" panose="02040503050406030204" pitchFamily="18" charset="0"/>
                          </a:rPr>
                          <m:t>                                       (</m:t>
                        </m:r>
                        <m:r>
                          <a:rPr lang="en-US" b="0" i="1" smtClean="0">
                            <a:latin typeface="Cambria Math" panose="02040503050406030204" pitchFamily="18" charset="0"/>
                            <a:ea typeface="Cambria Math" panose="02040503050406030204" pitchFamily="18" charset="0"/>
                          </a:rPr>
                          <m:t>3</m:t>
                        </m:r>
                        <m:r>
                          <a:rPr lang="en-US" b="0" i="1" smtClean="0">
                            <a:latin typeface="Cambria Math" panose="02040503050406030204" pitchFamily="18" charset="0"/>
                            <a:ea typeface="Cambria Math" panose="02040503050406030204" pitchFamily="18" charset="0"/>
                          </a:rPr>
                          <m:t>)                                                 </m:t>
                        </m:r>
                      </m:sub>
                    </m:sSub>
                  </m:oMath>
                </a14:m>
                <a:endParaRPr lang="ar-IQ" dirty="0" smtClean="0"/>
              </a:p>
              <a:p>
                <a:endParaRPr lang="en-US" dirty="0" smtClean="0"/>
              </a:p>
              <a:p>
                <a:r>
                  <a:rPr lang="ar-IQ" dirty="0" smtClean="0"/>
                  <a:t> </a:t>
                </a:r>
                <a:r>
                  <a:rPr lang="ar-IQ" dirty="0"/>
                  <a:t>ان مصطلح </a:t>
                </a:r>
                <a:r>
                  <a:rPr lang="en-US" i="1" dirty="0" err="1"/>
                  <a:t>mpc</a:t>
                </a:r>
                <a:r>
                  <a:rPr lang="ar-IQ" dirty="0"/>
                  <a:t> أو الميل الحدي للاستهلاك </a:t>
                </a:r>
                <a:r>
                  <a:rPr lang="en-US" b="1" dirty="0"/>
                  <a:t>marginal propensity to consume</a:t>
                </a:r>
                <a:r>
                  <a:rPr lang="en-US" dirty="0"/>
                  <a:t> </a:t>
                </a:r>
                <a:r>
                  <a:rPr lang="ar-IQ" dirty="0"/>
                  <a:t>هو ميل خط </a:t>
                </a:r>
                <a:r>
                  <a:rPr lang="ar-IQ" dirty="0" smtClean="0"/>
                  <a:t>دالة الاستهلاك (</a:t>
                </a:r>
                <a14:m>
                  <m:oMath xmlns:m="http://schemas.openxmlformats.org/officeDocument/2006/math">
                    <m:f>
                      <m:fPr>
                        <m:ctrlPr>
                          <a:rPr lang="en-US" i="1" smtClean="0">
                            <a:latin typeface="Cambria Math" panose="02040503050406030204" pitchFamily="18" charset="0"/>
                          </a:rPr>
                        </m:ctrlPr>
                      </m:fPr>
                      <m:num>
                        <m:r>
                          <m:rPr>
                            <m:sty m:val="p"/>
                          </m:rPr>
                          <a:rPr lang="el-GR" i="0" smtClean="0">
                            <a:latin typeface="Cambria Math" panose="02040503050406030204" pitchFamily="18" charset="0"/>
                          </a:rPr>
                          <m:t>Δ</m:t>
                        </m:r>
                        <m:r>
                          <a:rPr lang="en-US" b="0" i="1" smtClean="0">
                            <a:latin typeface="Cambria Math" panose="02040503050406030204" pitchFamily="18" charset="0"/>
                          </a:rPr>
                          <m:t>𝑐</m:t>
                        </m:r>
                      </m:num>
                      <m:den>
                        <m:r>
                          <m:rPr>
                            <m:sty m:val="p"/>
                          </m:rPr>
                          <a:rPr lang="el-GR" i="0" smtClean="0">
                            <a:latin typeface="Cambria Math" panose="02040503050406030204" pitchFamily="18" charset="0"/>
                          </a:rPr>
                          <m:t>Δ</m:t>
                        </m:r>
                        <m:r>
                          <a:rPr lang="en-US" b="0" i="1" smtClean="0">
                            <a:latin typeface="Cambria Math" panose="02040503050406030204" pitchFamily="18" charset="0"/>
                          </a:rPr>
                          <m:t>𝑦𝑑</m:t>
                        </m:r>
                      </m:den>
                    </m:f>
                  </m:oMath>
                </a14:m>
                <a:r>
                  <a:rPr lang="ar-IQ" dirty="0" smtClean="0"/>
                  <a:t>)</a:t>
                </a:r>
                <a:r>
                  <a:rPr lang="en-US" dirty="0" smtClean="0"/>
                  <a:t> </a:t>
                </a:r>
                <a:r>
                  <a:rPr lang="ar-IQ" dirty="0"/>
                  <a:t>ويعكس التغير في إنفاق المستهلك الذي ينتج من إضافة دولار واحد من الدخل المتاح</a:t>
                </a:r>
                <a:r>
                  <a:rPr lang="ar-IQ" dirty="0" smtClean="0"/>
                  <a:t>.</a:t>
                </a:r>
              </a:p>
              <a:p>
                <a:r>
                  <a:rPr lang="ar-IQ" dirty="0"/>
                  <a:t>لقد افترض </a:t>
                </a:r>
                <a:r>
                  <a:rPr lang="ar-IQ" dirty="0" err="1"/>
                  <a:t>كينز</a:t>
                </a:r>
                <a:r>
                  <a:rPr lang="ar-IQ" dirty="0"/>
                  <a:t> بان </a:t>
                </a:r>
                <a:r>
                  <a:rPr lang="en-US" dirty="0"/>
                  <a:t>MPC</a:t>
                </a:r>
                <a:r>
                  <a:rPr lang="ar-IQ" dirty="0"/>
                  <a:t> ثابتة بين قيمة صفر وواحد فإذا أدت زيادة </a:t>
                </a:r>
                <a:r>
                  <a:rPr lang="en-US" dirty="0"/>
                  <a:t>1$</a:t>
                </a:r>
                <a:r>
                  <a:rPr lang="ar-IQ" dirty="0"/>
                  <a:t> إلى زيادة في إنفاق المستهلك </a:t>
                </a:r>
                <a:r>
                  <a:rPr lang="en-US" dirty="0"/>
                  <a:t>0.5$</a:t>
                </a:r>
                <a:r>
                  <a:rPr lang="ar-IQ" dirty="0"/>
                  <a:t> فهذا يعني بان </a:t>
                </a:r>
                <a:r>
                  <a:rPr lang="en-US" dirty="0" err="1"/>
                  <a:t>mpc</a:t>
                </a:r>
                <a:r>
                  <a:rPr lang="en-US" dirty="0"/>
                  <a:t>=0.5</a:t>
                </a:r>
                <a:endParaRPr lang="ar-IQ" dirty="0" smtClean="0"/>
              </a:p>
              <a:p>
                <a:endParaRPr lang="en-US" dirty="0" smtClean="0"/>
              </a:p>
              <a:p>
                <a:endParaRPr lang="en-US" dirty="0"/>
              </a:p>
              <a:p>
                <a:endParaRPr lang="en-US" dirty="0" smtClean="0"/>
              </a:p>
              <a:p>
                <a:endParaRPr lang="ar-IQ" dirty="0" smtClean="0"/>
              </a:p>
              <a:p>
                <a:endParaRPr lang="ar-IQ" dirty="0" smtClean="0"/>
              </a:p>
              <a:p>
                <a:endParaRPr lang="ar-IQ" dirty="0"/>
              </a:p>
              <a:p>
                <a:endParaRPr lang="ar-IQ" dirty="0" smtClean="0"/>
              </a:p>
              <a:p>
                <a:endParaRPr lang="ar-IQ" dirty="0"/>
              </a:p>
              <a:p>
                <a:endParaRPr lang="ar-IQ" dirty="0" smtClean="0"/>
              </a:p>
              <a:p>
                <a:endParaRPr lang="ar-IQ" dirty="0"/>
              </a:p>
            </p:txBody>
          </p:sp>
        </mc:Choice>
        <mc:Fallback xmlns="">
          <p:sp>
            <p:nvSpPr>
              <p:cNvPr id="3" name="عنصر نائب للمحتوى 2"/>
              <p:cNvSpPr>
                <a:spLocks noGrp="1" noRot="1" noChangeAspect="1" noMove="1" noResize="1" noEditPoints="1" noAdjustHandles="1" noChangeArrowheads="1" noChangeShapeType="1" noTextEdit="1"/>
              </p:cNvSpPr>
              <p:nvPr>
                <p:ph idx="1"/>
              </p:nvPr>
            </p:nvSpPr>
            <p:spPr>
              <a:xfrm>
                <a:off x="838200" y="1236372"/>
                <a:ext cx="10515600" cy="4940591"/>
              </a:xfrm>
              <a:blipFill>
                <a:blip r:embed="rId2"/>
                <a:stretch>
                  <a:fillRect l="-928" t="-3210" r="-1043"/>
                </a:stretch>
              </a:blipFill>
            </p:spPr>
            <p:txBody>
              <a:bodyPr/>
              <a:lstStyle/>
              <a:p>
                <a:r>
                  <a:rPr lang="ar-IQ">
                    <a:noFill/>
                  </a:rPr>
                  <a:t> </a:t>
                </a:r>
              </a:p>
            </p:txBody>
          </p:sp>
        </mc:Fallback>
      </mc:AlternateContent>
    </p:spTree>
    <p:extLst>
      <p:ext uri="{BB962C8B-B14F-4D97-AF65-F5344CB8AC3E}">
        <p14:creationId xmlns:p14="http://schemas.microsoft.com/office/powerpoint/2010/main" val="40887665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t>جدول رقم1: دالة الاستهلاك: </a:t>
            </a:r>
            <a:r>
              <a:rPr lang="ar-IQ" b="1" dirty="0" smtClean="0"/>
              <a:t>جدول </a:t>
            </a:r>
            <a:r>
              <a:rPr lang="ar-IQ" b="1" dirty="0"/>
              <a:t>إنفاق المستهلك</a:t>
            </a:r>
            <a:r>
              <a:rPr lang="en-US" b="1" dirty="0"/>
              <a:t>C </a:t>
            </a:r>
            <a:r>
              <a:rPr lang="ar-IQ" b="1" dirty="0"/>
              <a:t> عندما </a:t>
            </a:r>
            <a:r>
              <a:rPr lang="en-US" b="1" dirty="0" err="1"/>
              <a:t>mpc</a:t>
            </a:r>
            <a:r>
              <a:rPr lang="en-US" b="1" dirty="0"/>
              <a:t>=0.5</a:t>
            </a:r>
            <a:r>
              <a:rPr lang="ar-IQ" b="1" dirty="0"/>
              <a:t> و </a:t>
            </a:r>
            <a:r>
              <a:rPr lang="en-US" b="1" dirty="0"/>
              <a:t>a</a:t>
            </a:r>
            <a:r>
              <a:rPr lang="ar-IQ" b="1" dirty="0"/>
              <a:t>=</a:t>
            </a:r>
            <a:r>
              <a:rPr lang="en-US" b="1" dirty="0"/>
              <a:t>200</a:t>
            </a:r>
            <a:r>
              <a:rPr lang="ar-IQ" b="1" dirty="0"/>
              <a:t>$</a:t>
            </a:r>
            <a:r>
              <a:rPr lang="ar-IQ" dirty="0"/>
              <a:t> </a:t>
            </a:r>
            <a:r>
              <a:rPr lang="ar-IQ" b="1" dirty="0"/>
              <a:t>مليار</a:t>
            </a:r>
            <a:endParaRPr lang="ar-IQ" dirty="0"/>
          </a:p>
        </p:txBody>
      </p:sp>
      <p:pic>
        <p:nvPicPr>
          <p:cNvPr id="15" name="عنصر نائب للمحتوى 14"/>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955864" y="2031353"/>
            <a:ext cx="10280271" cy="3939881"/>
          </a:xfrm>
          <a:prstGeom prst="rect">
            <a:avLst/>
          </a:prstGeom>
          <a:noFill/>
          <a:ln>
            <a:noFill/>
          </a:ln>
        </p:spPr>
      </p:pic>
    </p:spTree>
    <p:extLst>
      <p:ext uri="{BB962C8B-B14F-4D97-AF65-F5344CB8AC3E}">
        <p14:creationId xmlns:p14="http://schemas.microsoft.com/office/powerpoint/2010/main" val="1999649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الشكل رقم1: دالة الاستهلاك </a:t>
            </a:r>
            <a:endParaRPr lang="ar-IQ" dirty="0"/>
          </a:p>
        </p:txBody>
      </p:sp>
      <p:pic>
        <p:nvPicPr>
          <p:cNvPr id="4" name="عنصر نائب للمحتوى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53246" y="1825625"/>
            <a:ext cx="5885507" cy="4351338"/>
          </a:xfrm>
          <a:prstGeom prst="rect">
            <a:avLst/>
          </a:prstGeom>
          <a:noFill/>
          <a:ln>
            <a:noFill/>
          </a:ln>
        </p:spPr>
      </p:pic>
    </p:spTree>
    <p:extLst>
      <p:ext uri="{BB962C8B-B14F-4D97-AF65-F5344CB8AC3E}">
        <p14:creationId xmlns:p14="http://schemas.microsoft.com/office/powerpoint/2010/main" val="1673284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effectLst>
                  <a:outerShdw blurRad="38100" dist="38100" dir="2700000" algn="tl">
                    <a:srgbClr val="000000">
                      <a:alpha val="43137"/>
                    </a:srgbClr>
                  </a:outerShdw>
                </a:effectLst>
              </a:rPr>
              <a:t>إنفاق الاستثمار </a:t>
            </a:r>
            <a:r>
              <a:rPr lang="en-US" b="1" dirty="0">
                <a:effectLst>
                  <a:outerShdw blurRad="38100" dist="38100" dir="2700000" algn="tl">
                    <a:srgbClr val="000000">
                      <a:alpha val="43137"/>
                    </a:srgbClr>
                  </a:outerShdw>
                </a:effectLst>
              </a:rPr>
              <a:t>Investment Spending</a:t>
            </a:r>
            <a:endParaRPr lang="ar-IQ" dirty="0">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p:txBody>
          <a:bodyPr>
            <a:normAutofit/>
          </a:bodyPr>
          <a:lstStyle/>
          <a:p>
            <a:r>
              <a:rPr lang="ar-IQ" dirty="0" smtClean="0"/>
              <a:t>هناك </a:t>
            </a:r>
            <a:r>
              <a:rPr lang="ar-IQ" dirty="0"/>
              <a:t>نوعين من الاستثمار </a:t>
            </a:r>
            <a:r>
              <a:rPr lang="ar-IQ" dirty="0" smtClean="0"/>
              <a:t>:</a:t>
            </a:r>
          </a:p>
          <a:p>
            <a:r>
              <a:rPr lang="ar-IQ" u="sng" dirty="0">
                <a:effectLst>
                  <a:outerShdw blurRad="38100" dist="38100" dir="2700000" algn="tl">
                    <a:srgbClr val="000000">
                      <a:alpha val="43137"/>
                    </a:srgbClr>
                  </a:outerShdw>
                </a:effectLst>
              </a:rPr>
              <a:t>الأول</a:t>
            </a:r>
            <a:r>
              <a:rPr lang="ar-IQ" dirty="0"/>
              <a:t> هو </a:t>
            </a:r>
            <a:r>
              <a:rPr lang="ar-IQ" dirty="0">
                <a:effectLst>
                  <a:outerShdw blurRad="38100" dist="38100" dir="2700000" algn="tl">
                    <a:srgbClr val="000000">
                      <a:alpha val="43137"/>
                    </a:srgbClr>
                  </a:outerShdw>
                </a:effectLst>
              </a:rPr>
              <a:t>الاستثمار الثابت</a:t>
            </a:r>
            <a:r>
              <a:rPr lang="en-US" dirty="0"/>
              <a:t> fixed investment</a:t>
            </a:r>
            <a:r>
              <a:rPr lang="ar-IQ" dirty="0"/>
              <a:t> وهو إنفاق الشركات على المُعدات (المكائن والحواسيب والطائرات) والهياكل (المعامل والمكاتب ومراكز التسوق) بالإضافة إلى الإنفاق المخطط على </a:t>
            </a:r>
            <a:r>
              <a:rPr lang="ar-IQ" dirty="0" smtClean="0"/>
              <a:t>الإسكان.</a:t>
            </a:r>
          </a:p>
          <a:p>
            <a:r>
              <a:rPr lang="ar-IQ" u="sng" dirty="0">
                <a:effectLst>
                  <a:outerShdw blurRad="38100" dist="38100" dir="2700000" algn="tl">
                    <a:srgbClr val="000000">
                      <a:alpha val="43137"/>
                    </a:srgbClr>
                  </a:outerShdw>
                </a:effectLst>
              </a:rPr>
              <a:t>النوع الثاني </a:t>
            </a:r>
            <a:r>
              <a:rPr lang="ar-IQ" dirty="0"/>
              <a:t>من الاستثمار هو </a:t>
            </a:r>
            <a:r>
              <a:rPr lang="ar-IQ" dirty="0">
                <a:effectLst>
                  <a:outerShdw blurRad="38100" dist="38100" dir="2700000" algn="tl">
                    <a:srgbClr val="000000">
                      <a:alpha val="43137"/>
                    </a:srgbClr>
                  </a:outerShdw>
                </a:effectLst>
              </a:rPr>
              <a:t>الاستثمار في المخزون</a:t>
            </a:r>
            <a:r>
              <a:rPr lang="ar-IQ" dirty="0"/>
              <a:t> </a:t>
            </a:r>
            <a:r>
              <a:rPr lang="en-US" dirty="0"/>
              <a:t>inventory investment,</a:t>
            </a:r>
            <a:r>
              <a:rPr lang="ar-IQ" dirty="0"/>
              <a:t> وهو الإنفاق على حيازة الشركات على المواد الخام وقطع الغيار والسلع </a:t>
            </a:r>
            <a:r>
              <a:rPr lang="ar-IQ" dirty="0" smtClean="0"/>
              <a:t>المنتجة.</a:t>
            </a:r>
          </a:p>
          <a:p>
            <a:endParaRPr lang="ar-IQ" dirty="0" smtClean="0"/>
          </a:p>
          <a:p>
            <a:endParaRPr lang="ar-IQ" dirty="0"/>
          </a:p>
        </p:txBody>
      </p:sp>
    </p:spTree>
    <p:extLst>
      <p:ext uri="{BB962C8B-B14F-4D97-AF65-F5344CB8AC3E}">
        <p14:creationId xmlns:p14="http://schemas.microsoft.com/office/powerpoint/2010/main" val="75530065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2840</TotalTime>
  <Words>1691</Words>
  <Application>Microsoft Office PowerPoint</Application>
  <PresentationFormat>شاشة عريضة</PresentationFormat>
  <Paragraphs>92</Paragraphs>
  <Slides>20</Slides>
  <Notes>0</Notes>
  <HiddenSlides>0</HiddenSlides>
  <MMClips>0</MMClips>
  <ScaleCrop>false</ScaleCrop>
  <HeadingPairs>
    <vt:vector size="8" baseType="variant">
      <vt:variant>
        <vt:lpstr>الخطوط المستخدمة</vt:lpstr>
      </vt:variant>
      <vt:variant>
        <vt:i4>6</vt:i4>
      </vt:variant>
      <vt:variant>
        <vt:lpstr>نسق</vt:lpstr>
      </vt:variant>
      <vt:variant>
        <vt:i4>1</vt:i4>
      </vt:variant>
      <vt:variant>
        <vt:lpstr>خوادم OLE مضمنة</vt:lpstr>
      </vt:variant>
      <vt:variant>
        <vt:i4>1</vt:i4>
      </vt:variant>
      <vt:variant>
        <vt:lpstr>عناوين الشرائح</vt:lpstr>
      </vt:variant>
      <vt:variant>
        <vt:i4>20</vt:i4>
      </vt:variant>
    </vt:vector>
  </HeadingPairs>
  <TitlesOfParts>
    <vt:vector size="28" baseType="lpstr">
      <vt:lpstr>Arial</vt:lpstr>
      <vt:lpstr>Calibri</vt:lpstr>
      <vt:lpstr>Calibri Light</vt:lpstr>
      <vt:lpstr>Cambria Math</vt:lpstr>
      <vt:lpstr>Simplified Arabic</vt:lpstr>
      <vt:lpstr>Times New Roman</vt:lpstr>
      <vt:lpstr>نسق Office</vt:lpstr>
      <vt:lpstr>Bitmap Image</vt:lpstr>
      <vt:lpstr>الفصل 23 </vt:lpstr>
      <vt:lpstr>. نموذج IS-LM  واستخداماته: </vt:lpstr>
      <vt:lpstr>ايجاد الناتج الإجمالي  Determination of Aggregate  Output</vt:lpstr>
      <vt:lpstr>دالة الطلب الكلي :Y ad</vt:lpstr>
      <vt:lpstr>الفرضيات:</vt:lpstr>
      <vt:lpstr>  إنفاق المستهلك ودالة الاستهلاك Consumer Expenditure and the Consumption Function   </vt:lpstr>
      <vt:lpstr>جدول رقم1: دالة الاستهلاك: جدول إنفاق المستهلكC  عندما mpc=0.5 و a=200$ مليار</vt:lpstr>
      <vt:lpstr>الشكل رقم1: دالة الاستهلاك </vt:lpstr>
      <vt:lpstr>إنفاق الاستثمار Investment Spending</vt:lpstr>
      <vt:lpstr>مثال شركة كومباك </vt:lpstr>
      <vt:lpstr>من الخصائص المهمة:</vt:lpstr>
      <vt:lpstr> Equilibrium and the Keynesian Cross Diagram التوازن  و مخطط التقاطع الكينزي</vt:lpstr>
      <vt:lpstr>الشكل رقم2: مخطط التقاطع الكينزي Keynesian cross diagram </vt:lpstr>
      <vt:lpstr>.</vt:lpstr>
      <vt:lpstr>عرض تقديمي في PowerPoint</vt:lpstr>
      <vt:lpstr>عرض تقديمي في PowerPoint</vt:lpstr>
      <vt:lpstr>ما الذي يحدث إذا كان الإنتاج الإجمالي دون مستوى توازن الإنتاج؟</vt:lpstr>
      <vt:lpstr>استجابة الإنتاج إلى التغير في إنفاق الاستثمار المخطط  Output Response to a Change in Planned Investment Spending </vt:lpstr>
      <vt:lpstr>لماذا يؤدي التغير في انفاق الاستثمار المخطط إلى تغير اكبر في الإنتاج الإجمالي بحيث يصبح مضاعف الإنفاق اكبر من واحد؟</vt:lpstr>
      <vt:lpstr>عرض تقديمي في PowerPoint</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23 </dc:title>
  <dc:creator>Maher</dc:creator>
  <cp:lastModifiedBy>HP</cp:lastModifiedBy>
  <cp:revision>77</cp:revision>
  <dcterms:created xsi:type="dcterms:W3CDTF">2019-10-13T19:42:36Z</dcterms:created>
  <dcterms:modified xsi:type="dcterms:W3CDTF">2022-10-04T21:55:44Z</dcterms:modified>
</cp:coreProperties>
</file>