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4" autoAdjust="0"/>
    <p:restoredTop sz="94660"/>
  </p:normalViewPr>
  <p:slideViewPr>
    <p:cSldViewPr>
      <p:cViewPr>
        <p:scale>
          <a:sx n="48" d="100"/>
          <a:sy n="48" d="100"/>
        </p:scale>
        <p:origin x="-2152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1130604" y="808074"/>
            <a:ext cx="2706370" cy="471551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265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Simple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Electrical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Circuit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70"/>
              </a:spcBef>
              <a:buSzPct val="116666"/>
              <a:buFont typeface="Times New Roman"/>
              <a:buAutoNum type="arabicPeriod"/>
              <a:tabLst>
                <a:tab pos="240665" algn="l"/>
              </a:tabLst>
            </a:pPr>
            <a:r>
              <a:rPr sz="1200" dirty="0">
                <a:latin typeface="Times New Roman"/>
                <a:cs typeface="Times New Roman"/>
              </a:rPr>
              <a:t>Open,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Circuit</a:t>
            </a: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95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Basic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Terminologies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70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Circuits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70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Series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80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Law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65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Interchanging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Elements</a:t>
            </a:r>
            <a:endParaRPr sz="14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70"/>
              </a:spcBef>
              <a:buFont typeface="Times New Roman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Divider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Rule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85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Elements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65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Conductance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Resistance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70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Circuits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65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Law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80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Divider</a:t>
            </a:r>
            <a:r>
              <a:rPr sz="1400" spc="-20" dirty="0">
                <a:latin typeface="Times New Roman"/>
                <a:cs typeface="Times New Roman"/>
              </a:rPr>
              <a:t> Rule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70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spc="-10" dirty="0">
                <a:latin typeface="Times New Roman"/>
                <a:cs typeface="Times New Roman"/>
              </a:rPr>
              <a:t>Problems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70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spc="-10" dirty="0">
                <a:latin typeface="Times New Roman"/>
                <a:cs typeface="Times New Roman"/>
              </a:rPr>
              <a:t>Branch-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65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Mesh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&amp;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super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mesh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80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Nodal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70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Superposition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  <a:p>
            <a:pPr marL="240665" indent="-234950">
              <a:lnSpc>
                <a:spcPct val="100000"/>
              </a:lnSpc>
              <a:spcBef>
                <a:spcPts val="155"/>
              </a:spcBef>
              <a:buSzPct val="92857"/>
              <a:buAutoNum type="arabicPeriod"/>
              <a:tabLst>
                <a:tab pos="240665" algn="l"/>
              </a:tabLst>
            </a:pPr>
            <a:r>
              <a:rPr sz="1400" dirty="0">
                <a:latin typeface="Times New Roman"/>
                <a:cs typeface="Times New Roman"/>
              </a:rPr>
              <a:t>Thevenin's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30325"/>
            <a:ext cx="5971540" cy="532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Simple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Electrical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Circuit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114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word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comes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Latin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root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meaning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“ring”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“around”.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electrical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consists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least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ring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flows.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attached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lamp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1,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 </a:t>
            </a:r>
            <a:r>
              <a:rPr sz="1400" dirty="0">
                <a:latin typeface="Times New Roman"/>
                <a:cs typeface="Times New Roman"/>
              </a:rPr>
              <a:t>exits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lamp,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returns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side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creating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 completed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Without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back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battery,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flow.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Thus,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wires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connecting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lamp,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flows.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open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common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fault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occurs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electronic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systems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dropped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or </a:t>
            </a:r>
            <a:r>
              <a:rPr sz="1400" dirty="0">
                <a:latin typeface="Times New Roman"/>
                <a:cs typeface="Times New Roman"/>
              </a:rPr>
              <a:t>struck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forcefully.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tend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render 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unusable.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lamp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illuminate.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opposite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short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circuit.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short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unintended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alternate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exists,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also </a:t>
            </a:r>
            <a:r>
              <a:rPr sz="1400" dirty="0">
                <a:latin typeface="Times New Roman"/>
                <a:cs typeface="Times New Roman"/>
              </a:rPr>
              <a:t>create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malfunction.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our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lamp,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short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occur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piece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wire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metal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accidentally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falls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lamp.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would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high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conductance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(i.e.,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low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resistance)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around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lamp.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vast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majority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would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take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low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instead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higher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presented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lamp.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would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lamp </a:t>
            </a:r>
            <a:r>
              <a:rPr sz="1400" dirty="0">
                <a:latin typeface="Times New Roman"/>
                <a:cs typeface="Times New Roman"/>
              </a:rPr>
              <a:t>would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light.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either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short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light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does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function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but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important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difference: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short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excessive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flow </a:t>
            </a:r>
            <a:r>
              <a:rPr sz="1400" dirty="0">
                <a:latin typeface="Times New Roman"/>
                <a:cs typeface="Times New Roman"/>
              </a:rPr>
              <a:t>out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because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little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current.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Thus,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drained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very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quickly.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flows,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thus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battery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drained.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7354" y="8603691"/>
            <a:ext cx="18383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1</a:t>
            </a:r>
            <a:r>
              <a:rPr sz="14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Electric</a:t>
            </a:r>
            <a:r>
              <a:rPr sz="14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circuit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0198" y="6354826"/>
            <a:ext cx="5058549" cy="20755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074"/>
            <a:ext cx="5969000" cy="3611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1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types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found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electric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circuits: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active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passive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elements.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active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capable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generating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while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passive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passive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capacitors,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inductors.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Typical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active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include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generators,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batteries,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operational </a:t>
            </a:r>
            <a:r>
              <a:rPr sz="1400" dirty="0">
                <a:latin typeface="Times New Roman"/>
                <a:cs typeface="Times New Roman"/>
              </a:rPr>
              <a:t>amplifiers.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Our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aim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section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gain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familiarity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important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active elements.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390"/>
              </a:lnSpc>
            </a:pPr>
            <a:r>
              <a:rPr sz="1200" b="1" dirty="0">
                <a:latin typeface="Times New Roman"/>
                <a:cs typeface="Times New Roman"/>
              </a:rPr>
              <a:t>Open,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clos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Short</a:t>
            </a:r>
            <a:r>
              <a:rPr sz="1200" b="1" spc="-10" dirty="0">
                <a:latin typeface="Times New Roman"/>
                <a:cs typeface="Times New Roman"/>
              </a:rPr>
              <a:t> Circuit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500"/>
              </a:lnSpc>
              <a:spcBef>
                <a:spcPts val="20"/>
              </a:spcBef>
            </a:pP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200"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closed</a:t>
            </a:r>
            <a:r>
              <a:rPr sz="12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path</a:t>
            </a:r>
            <a:r>
              <a:rPr sz="1200"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simply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consists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components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resistors,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inductors,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capacitors, </a:t>
            </a:r>
            <a:r>
              <a:rPr sz="1200" spc="-20" dirty="0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12700" marR="8255" algn="just">
              <a:lnSpc>
                <a:spcPts val="1380"/>
              </a:lnSpc>
              <a:spcBef>
                <a:spcPts val="35"/>
              </a:spcBef>
            </a:pPr>
            <a:r>
              <a:rPr sz="1200" dirty="0">
                <a:latin typeface="Times New Roman"/>
                <a:cs typeface="Times New Roman"/>
              </a:rPr>
              <a:t>Sometimes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undesirable conditions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occur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namely open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short </a:t>
            </a:r>
            <a:r>
              <a:rPr sz="1200" dirty="0">
                <a:latin typeface="Times New Roman"/>
                <a:cs typeface="Times New Roman"/>
              </a:rPr>
              <a:t>circuit.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Basically,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states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considered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faults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hence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undesirable.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article,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highlight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major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open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circuit.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25"/>
              </a:lnSpc>
            </a:pP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What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an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Open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Circuit?</a:t>
            </a: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name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suggests,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break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Therefore,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break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interruption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path.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4490" y="5188077"/>
            <a:ext cx="2825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𝑅</a:t>
            </a:r>
            <a:r>
              <a:rPr sz="1200" spc="95" dirty="0">
                <a:latin typeface="Cambria Math"/>
                <a:cs typeface="Cambria Math"/>
              </a:rPr>
              <a:t> </a:t>
            </a:r>
            <a:r>
              <a:rPr sz="1200" spc="-60" dirty="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561459"/>
            <a:ext cx="5962015" cy="7188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be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component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failure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disconnection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conducting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path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breaking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conducting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wire.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55"/>
              </a:lnSpc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Ohm’s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law,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20" dirty="0">
                <a:latin typeface="Times New Roman"/>
                <a:cs typeface="Times New Roman"/>
              </a:rPr>
              <a:t> have,</a:t>
            </a:r>
            <a:endParaRPr sz="1200">
              <a:latin typeface="Times New Roman"/>
              <a:cs typeface="Times New Roman"/>
            </a:endParaRPr>
          </a:p>
          <a:p>
            <a:pPr marL="304165" algn="ctr">
              <a:lnSpc>
                <a:spcPts val="1350"/>
              </a:lnSpc>
            </a:pPr>
            <a:r>
              <a:rPr sz="1200" spc="-50" dirty="0">
                <a:latin typeface="Cambria Math"/>
                <a:cs typeface="Cambria Math"/>
              </a:rPr>
              <a:t>𝑉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3007" y="5290184"/>
            <a:ext cx="83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Cambria Math"/>
                <a:cs typeface="Cambria Math"/>
              </a:rPr>
              <a:t>𝐼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87419" y="5304409"/>
            <a:ext cx="100965" cy="10795"/>
          </a:xfrm>
          <a:custGeom>
            <a:avLst/>
            <a:gdLst/>
            <a:ahLst/>
            <a:cxnLst/>
            <a:rect l="l" t="t" r="r" b="b"/>
            <a:pathLst>
              <a:path w="100964" h="10795">
                <a:moveTo>
                  <a:pt x="100888" y="0"/>
                </a:moveTo>
                <a:lnTo>
                  <a:pt x="0" y="0"/>
                </a:lnTo>
                <a:lnTo>
                  <a:pt x="0" y="10667"/>
                </a:lnTo>
                <a:lnTo>
                  <a:pt x="100888" y="10667"/>
                </a:lnTo>
                <a:lnTo>
                  <a:pt x="100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2004" y="5433440"/>
            <a:ext cx="4408170" cy="36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45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Now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case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zero,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thus,</a:t>
            </a:r>
            <a:endParaRPr sz="1200">
              <a:latin typeface="Times New Roman"/>
              <a:cs typeface="Times New Roman"/>
            </a:endParaRPr>
          </a:p>
          <a:p>
            <a:pPr marR="1362710" algn="r">
              <a:lnSpc>
                <a:spcPts val="1345"/>
              </a:lnSpc>
            </a:pPr>
            <a:r>
              <a:rPr sz="1200" spc="-50" dirty="0">
                <a:latin typeface="Cambria Math"/>
                <a:cs typeface="Cambria Math"/>
              </a:rPr>
              <a:t>𝑉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30446" y="5824092"/>
            <a:ext cx="129539" cy="10795"/>
          </a:xfrm>
          <a:custGeom>
            <a:avLst/>
            <a:gdLst/>
            <a:ahLst/>
            <a:cxnLst/>
            <a:rect l="l" t="t" r="r" b="b"/>
            <a:pathLst>
              <a:path w="129539" h="10795">
                <a:moveTo>
                  <a:pt x="129539" y="0"/>
                </a:moveTo>
                <a:lnTo>
                  <a:pt x="0" y="0"/>
                </a:lnTo>
                <a:lnTo>
                  <a:pt x="0" y="10667"/>
                </a:lnTo>
                <a:lnTo>
                  <a:pt x="129539" y="10667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17519" y="5707760"/>
            <a:ext cx="738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505" algn="l"/>
              </a:tabLst>
            </a:pPr>
            <a:r>
              <a:rPr sz="1200" dirty="0">
                <a:latin typeface="Cambria Math"/>
                <a:cs typeface="Cambria Math"/>
              </a:rPr>
              <a:t>𝑅</a:t>
            </a:r>
            <a:r>
              <a:rPr sz="1200" spc="110" dirty="0">
                <a:latin typeface="Cambria Math"/>
                <a:cs typeface="Cambria Math"/>
              </a:rPr>
              <a:t> </a:t>
            </a:r>
            <a:r>
              <a:rPr sz="1200" spc="-50" dirty="0">
                <a:latin typeface="Cambria Math"/>
                <a:cs typeface="Cambria Math"/>
              </a:rPr>
              <a:t>=</a:t>
            </a:r>
            <a:r>
              <a:rPr sz="1200" dirty="0">
                <a:latin typeface="Cambria Math"/>
                <a:cs typeface="Cambria Math"/>
              </a:rPr>
              <a:t>	=</a:t>
            </a:r>
            <a:r>
              <a:rPr sz="1200" spc="55" dirty="0">
                <a:latin typeface="Cambria Math"/>
                <a:cs typeface="Cambria Math"/>
              </a:rPr>
              <a:t> </a:t>
            </a:r>
            <a:r>
              <a:rPr sz="1200" spc="-50" dirty="0">
                <a:latin typeface="Cambria Math"/>
                <a:cs typeface="Cambria Math"/>
              </a:rPr>
              <a:t>0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10" name="object 10"/>
          <p:cNvSpPr txBox="1"/>
          <p:nvPr/>
        </p:nvSpPr>
        <p:spPr>
          <a:xfrm>
            <a:off x="902004" y="5809869"/>
            <a:ext cx="5966460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ts val="1265"/>
              </a:lnSpc>
              <a:spcBef>
                <a:spcPts val="100"/>
              </a:spcBef>
            </a:pPr>
            <a:r>
              <a:rPr sz="1200" spc="-50" dirty="0">
                <a:latin typeface="Cambria Math"/>
                <a:cs typeface="Cambria Math"/>
              </a:rPr>
              <a:t>∞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ts val="1235"/>
              </a:lnSpc>
            </a:pPr>
            <a:r>
              <a:rPr sz="1200" dirty="0">
                <a:latin typeface="Times New Roman"/>
                <a:cs typeface="Times New Roman"/>
              </a:rPr>
              <a:t>Hence,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ideally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infinite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resistance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current.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series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parallel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series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symptoms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observed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−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6474333"/>
            <a:ext cx="5965190" cy="2487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227965">
              <a:lnSpc>
                <a:spcPts val="1410"/>
              </a:lnSpc>
              <a:spcBef>
                <a:spcPts val="100"/>
              </a:spcBef>
              <a:buSzPct val="83333"/>
              <a:buFont typeface="Symbol"/>
              <a:buChar char="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becomes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zero.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voltage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drop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across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components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normal.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380"/>
              </a:lnSpc>
              <a:buSzPct val="83333"/>
              <a:buFont typeface="Symbol"/>
              <a:buChar char="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supply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voltage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appear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across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terminals.</a:t>
            </a:r>
            <a:endParaRPr sz="1200">
              <a:latin typeface="Times New Roman"/>
              <a:cs typeface="Times New Roman"/>
            </a:endParaRPr>
          </a:p>
          <a:p>
            <a:pPr marL="12700" marR="1313815" indent="456565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terminal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voltage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source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measure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higher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normal.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parallel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−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315"/>
              </a:lnSpc>
              <a:buSzPct val="83333"/>
              <a:buFont typeface="Symbol"/>
              <a:buChar char="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decrease.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380"/>
              </a:lnSpc>
              <a:spcBef>
                <a:spcPts val="65"/>
              </a:spcBef>
              <a:buSzPct val="83333"/>
              <a:buFont typeface="Symbol"/>
              <a:buChar char="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branch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becomes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zero,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while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operation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branches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without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normal.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  <a:spcBef>
                <a:spcPts val="1310"/>
              </a:spcBef>
            </a:pP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What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Short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Circuit?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unwanted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low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resistance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short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occurs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resistance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low.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Consequently,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greater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cause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damage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devices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Figure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circuits.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4490" y="3387979"/>
            <a:ext cx="2825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mbria Math"/>
                <a:cs typeface="Cambria Math"/>
              </a:rPr>
              <a:t>𝑅</a:t>
            </a:r>
            <a:r>
              <a:rPr sz="1200" spc="95" dirty="0">
                <a:latin typeface="Cambria Math"/>
                <a:cs typeface="Cambria Math"/>
              </a:rPr>
              <a:t> </a:t>
            </a:r>
            <a:r>
              <a:rPr sz="1200" spc="-60" dirty="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410714"/>
            <a:ext cx="5965825" cy="10699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common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reasons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occurrence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insulation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failure, </a:t>
            </a:r>
            <a:r>
              <a:rPr sz="1200" dirty="0">
                <a:latin typeface="Times New Roman"/>
                <a:cs typeface="Times New Roman"/>
              </a:rPr>
              <a:t>components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shorted,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series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parallel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almost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Sometimes,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explosion,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255"/>
              </a:lnSpc>
            </a:pPr>
            <a:r>
              <a:rPr sz="1200" spc="-10" dirty="0">
                <a:latin typeface="Times New Roman"/>
                <a:cs typeface="Times New Roman"/>
              </a:rPr>
              <a:t>Mathematically,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Ohm’s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law,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have,</a:t>
            </a:r>
            <a:endParaRPr sz="1200">
              <a:latin typeface="Times New Roman"/>
              <a:cs typeface="Times New Roman"/>
            </a:endParaRPr>
          </a:p>
          <a:p>
            <a:pPr marL="300355" algn="ctr">
              <a:lnSpc>
                <a:spcPts val="1350"/>
              </a:lnSpc>
            </a:pPr>
            <a:r>
              <a:rPr sz="1200" spc="-50" dirty="0">
                <a:latin typeface="Cambria Math"/>
                <a:cs typeface="Cambria Math"/>
              </a:rPr>
              <a:t>𝑉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3007" y="3490086"/>
            <a:ext cx="83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latin typeface="Cambria Math"/>
                <a:cs typeface="Cambria Math"/>
              </a:rPr>
              <a:t>𝐼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87419" y="3504310"/>
            <a:ext cx="100965" cy="10795"/>
          </a:xfrm>
          <a:custGeom>
            <a:avLst/>
            <a:gdLst/>
            <a:ahLst/>
            <a:cxnLst/>
            <a:rect l="l" t="t" r="r" b="b"/>
            <a:pathLst>
              <a:path w="100964" h="10795">
                <a:moveTo>
                  <a:pt x="100888" y="0"/>
                </a:moveTo>
                <a:lnTo>
                  <a:pt x="0" y="0"/>
                </a:lnTo>
                <a:lnTo>
                  <a:pt x="0" y="10668"/>
                </a:lnTo>
                <a:lnTo>
                  <a:pt x="100888" y="10668"/>
                </a:lnTo>
                <a:lnTo>
                  <a:pt x="100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2004" y="3627246"/>
            <a:ext cx="5558155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5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current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infinitely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high,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thus,</a:t>
            </a:r>
            <a:endParaRPr sz="1200">
              <a:latin typeface="Times New Roman"/>
              <a:cs typeface="Times New Roman"/>
            </a:endParaRPr>
          </a:p>
          <a:p>
            <a:pPr marL="421640" algn="ctr">
              <a:lnSpc>
                <a:spcPts val="1350"/>
              </a:lnSpc>
            </a:pPr>
            <a:r>
              <a:rPr sz="1200" spc="-50" dirty="0">
                <a:latin typeface="Cambria Math"/>
                <a:cs typeface="Cambria Math"/>
              </a:rPr>
              <a:t>𝑉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30446" y="4019422"/>
            <a:ext cx="129539" cy="10795"/>
          </a:xfrm>
          <a:custGeom>
            <a:avLst/>
            <a:gdLst/>
            <a:ahLst/>
            <a:cxnLst/>
            <a:rect l="l" t="t" r="r" b="b"/>
            <a:pathLst>
              <a:path w="129539" h="10795">
                <a:moveTo>
                  <a:pt x="129539" y="0"/>
                </a:moveTo>
                <a:lnTo>
                  <a:pt x="0" y="0"/>
                </a:lnTo>
                <a:lnTo>
                  <a:pt x="0" y="10667"/>
                </a:lnTo>
                <a:lnTo>
                  <a:pt x="129539" y="10667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17519" y="3903090"/>
            <a:ext cx="738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505" algn="l"/>
              </a:tabLst>
            </a:pPr>
            <a:r>
              <a:rPr sz="1200" dirty="0">
                <a:latin typeface="Cambria Math"/>
                <a:cs typeface="Cambria Math"/>
              </a:rPr>
              <a:t>𝑅</a:t>
            </a:r>
            <a:r>
              <a:rPr sz="1200" spc="110" dirty="0">
                <a:latin typeface="Cambria Math"/>
                <a:cs typeface="Cambria Math"/>
              </a:rPr>
              <a:t> </a:t>
            </a:r>
            <a:r>
              <a:rPr sz="1200" spc="-50" dirty="0">
                <a:latin typeface="Cambria Math"/>
                <a:cs typeface="Cambria Math"/>
              </a:rPr>
              <a:t>=</a:t>
            </a:r>
            <a:r>
              <a:rPr sz="1200" dirty="0">
                <a:latin typeface="Cambria Math"/>
                <a:cs typeface="Cambria Math"/>
              </a:rPr>
              <a:t>	=</a:t>
            </a:r>
            <a:r>
              <a:rPr sz="1200" spc="55" dirty="0">
                <a:latin typeface="Cambria Math"/>
                <a:cs typeface="Cambria Math"/>
              </a:rPr>
              <a:t> </a:t>
            </a:r>
            <a:r>
              <a:rPr sz="1200" spc="-50" dirty="0">
                <a:latin typeface="Cambria Math"/>
                <a:cs typeface="Cambria Math"/>
              </a:rPr>
              <a:t>0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4005198"/>
            <a:ext cx="5969635" cy="174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algn="ctr">
              <a:lnSpc>
                <a:spcPts val="1265"/>
              </a:lnSpc>
              <a:spcBef>
                <a:spcPts val="100"/>
              </a:spcBef>
            </a:pPr>
            <a:r>
              <a:rPr sz="1200" spc="-50" dirty="0">
                <a:latin typeface="Cambria Math"/>
                <a:cs typeface="Cambria Math"/>
              </a:rPr>
              <a:t>∞</a:t>
            </a:r>
            <a:endParaRPr sz="1200">
              <a:latin typeface="Cambria Math"/>
              <a:cs typeface="Cambria Math"/>
            </a:endParaRPr>
          </a:p>
          <a:p>
            <a:pPr marL="12700" algn="just">
              <a:lnSpc>
                <a:spcPts val="1235"/>
              </a:lnSpc>
            </a:pPr>
            <a:r>
              <a:rPr sz="1200" dirty="0">
                <a:latin typeface="Times New Roman"/>
                <a:cs typeface="Times New Roman"/>
              </a:rPr>
              <a:t>Hence,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ideally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resistance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zero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ohms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current.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80"/>
              </a:lnSpc>
            </a:pPr>
            <a:r>
              <a:rPr sz="1200" spc="-10" dirty="0">
                <a:latin typeface="Times New Roman"/>
                <a:cs typeface="Times New Roman"/>
              </a:rPr>
              <a:t>Differences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10" dirty="0">
                <a:latin typeface="Times New Roman"/>
                <a:cs typeface="Times New Roman"/>
              </a:rPr>
              <a:t> Circuit</a:t>
            </a:r>
            <a:endParaRPr sz="1200">
              <a:latin typeface="Times New Roman"/>
              <a:cs typeface="Times New Roman"/>
            </a:endParaRPr>
          </a:p>
          <a:p>
            <a:pPr marL="12700" marR="9525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unwanted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conditions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treated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fault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However,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several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listed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table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−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ts val="1325"/>
              </a:lnSpc>
            </a:pP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Differences</a:t>
            </a:r>
            <a:r>
              <a:rPr sz="12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between</a:t>
            </a:r>
            <a:r>
              <a:rPr sz="12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Open</a:t>
            </a:r>
            <a:r>
              <a:rPr sz="12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Circuit</a:t>
            </a:r>
            <a:r>
              <a:rPr sz="12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sz="12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1F5F"/>
                </a:solidFill>
                <a:latin typeface="Times New Roman"/>
                <a:cs typeface="Times New Roman"/>
              </a:rPr>
              <a:t>Short</a:t>
            </a:r>
            <a:r>
              <a:rPr sz="12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Circuit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unwanted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conditions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electric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treated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fault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However,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several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listed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table.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835456" y="5924676"/>
          <a:ext cx="6096633" cy="3070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/>
                <a:gridCol w="2301874"/>
                <a:gridCol w="2780029"/>
              </a:tblGrid>
              <a:tr h="508634">
                <a:tc>
                  <a:txBody>
                    <a:bodyPr/>
                    <a:lstStyle/>
                    <a:p>
                      <a:pPr marL="168910" marR="161290" indent="85090">
                        <a:lnSpc>
                          <a:spcPts val="1380"/>
                        </a:lnSpc>
                        <a:spcBef>
                          <a:spcPts val="6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Basis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Difference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072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Circuit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Circuit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Definition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 marR="199390" indent="1905" algn="ctr">
                        <a:lnSpc>
                          <a:spcPts val="1380"/>
                        </a:lnSpc>
                        <a:spcBef>
                          <a:spcPts val="6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When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there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break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conducting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path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electric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called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circuit.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3830" algn="ctr">
                        <a:lnSpc>
                          <a:spcPts val="1380"/>
                        </a:lnSpc>
                        <a:spcBef>
                          <a:spcPts val="6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When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there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unwanted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path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very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low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resistance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electric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called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circuit.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4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Resistance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82550" algn="ctr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resistance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is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tending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infinity.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Ideally,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considered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infinity.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935" marR="237490" indent="-635" algn="ctr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resistance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is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tending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zero,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ideally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taken zero.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634">
                <a:tc>
                  <a:txBody>
                    <a:bodyPr/>
                    <a:lstStyle/>
                    <a:p>
                      <a:pPr marL="290830" marR="286385" indent="444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Circuit current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8005" marR="188595" indent="-35369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flowing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zero.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0135" marR="80645" indent="-99377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flowing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circuit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infinite.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3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Voltage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81280" algn="ctr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voltage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across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circuit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equal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voltage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supply.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marR="202565" indent="4445" algn="ctr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voltage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ideally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zero,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because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resistance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ideal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taken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zero.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1195069" y="713105"/>
            <a:ext cx="5385435" cy="1187450"/>
            <a:chOff x="1195069" y="713105"/>
            <a:chExt cx="5385435" cy="118745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5069" y="770674"/>
              <a:ext cx="2655367" cy="112988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87012" y="713105"/>
              <a:ext cx="2793491" cy="1187450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058795" y="1938274"/>
            <a:ext cx="16586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0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r>
              <a:rPr sz="10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4F81BC"/>
                </a:solidFill>
                <a:latin typeface="Times New Roman"/>
                <a:cs typeface="Times New Roman"/>
              </a:rPr>
              <a:t>open</a:t>
            </a:r>
            <a:r>
              <a:rPr sz="10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4F81BC"/>
                </a:solidFill>
                <a:latin typeface="Times New Roman"/>
                <a:cs typeface="Times New Roman"/>
              </a:rPr>
              <a:t>&amp;</a:t>
            </a:r>
            <a:r>
              <a:rPr sz="10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4F81BC"/>
                </a:solidFill>
                <a:latin typeface="Times New Roman"/>
                <a:cs typeface="Times New Roman"/>
              </a:rPr>
              <a:t>short</a:t>
            </a:r>
            <a:r>
              <a:rPr sz="10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circuits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5456" y="858011"/>
          <a:ext cx="6096633" cy="1717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/>
                <a:gridCol w="2301874"/>
                <a:gridCol w="2780029"/>
              </a:tblGrid>
              <a:tr h="8597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Causes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 marR="146050" algn="ctr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practice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causes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failure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device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component,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breaking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conducting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wire,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6865" marR="147320" indent="-16319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causes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insulation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failure,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shorting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component,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50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Practical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spcBef>
                          <a:spcPts val="50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Sometimes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circuits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also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applications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right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way,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case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OFF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useful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way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such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as,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the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switch.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secondary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winding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current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transformer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maintenance,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02004" y="2558542"/>
            <a:ext cx="5968365" cy="55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Conclusion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significant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open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resistance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tending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infinite,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short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circuit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resistance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tending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zero.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619626"/>
            <a:ext cx="5970905" cy="562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Basic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Terminologies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700"/>
              </a:lnSpc>
              <a:spcBef>
                <a:spcPts val="1390"/>
              </a:spcBef>
            </a:pP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electric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collection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interconnected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multi-terminal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electrical </a:t>
            </a:r>
            <a:r>
              <a:rPr sz="1400" dirty="0">
                <a:latin typeface="Times New Roman"/>
                <a:cs typeface="Times New Roman"/>
              </a:rPr>
              <a:t>devices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(also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referred to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elements).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Conventional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focuses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devices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modeled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two-terminal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devices,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namely,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element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leads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coming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out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it.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two-terminal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devices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include </a:t>
            </a:r>
            <a:r>
              <a:rPr sz="1400" dirty="0">
                <a:latin typeface="Times New Roman"/>
                <a:cs typeface="Times New Roman"/>
              </a:rPr>
              <a:t>independent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(e.g.,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battery),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simple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capacitors,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inductors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diodes. 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practice,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also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many devices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terminals. </a:t>
            </a:r>
            <a:r>
              <a:rPr sz="1400" dirty="0">
                <a:latin typeface="Times New Roman"/>
                <a:cs typeface="Times New Roman"/>
              </a:rPr>
              <a:t>Typical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transistors,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transformers,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operational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amplifiers.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those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multi-</a:t>
            </a:r>
            <a:r>
              <a:rPr sz="1400" dirty="0">
                <a:latin typeface="Times New Roman"/>
                <a:cs typeface="Times New Roman"/>
              </a:rPr>
              <a:t>terminal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devices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typically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modeled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twoterminal </a:t>
            </a:r>
            <a:r>
              <a:rPr sz="1400" dirty="0">
                <a:latin typeface="Times New Roman"/>
                <a:cs typeface="Times New Roman"/>
              </a:rPr>
              <a:t>devices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dependent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sources.</a:t>
            </a:r>
            <a:endParaRPr sz="1400">
              <a:latin typeface="Times New Roman"/>
              <a:cs typeface="Times New Roman"/>
            </a:endParaRPr>
          </a:p>
          <a:p>
            <a:pPr marL="12700" marR="14604" algn="just">
              <a:lnSpc>
                <a:spcPct val="110000"/>
              </a:lnSpc>
              <a:spcBef>
                <a:spcPts val="1175"/>
              </a:spcBef>
            </a:pPr>
            <a:r>
              <a:rPr sz="1400" dirty="0">
                <a:latin typeface="Times New Roman"/>
                <a:cs typeface="Times New Roman"/>
              </a:rPr>
              <a:t>Before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proceed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shall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terminologies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first: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1175"/>
              </a:spcBef>
              <a:buChar char="•"/>
              <a:tabLst>
                <a:tab pos="119380" algn="l"/>
              </a:tabLst>
            </a:pPr>
            <a:r>
              <a:rPr sz="1400" dirty="0">
                <a:latin typeface="Times New Roman"/>
                <a:cs typeface="Times New Roman"/>
              </a:rPr>
              <a:t>Node: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 marL="12700" marR="9525" indent="106680">
              <a:lnSpc>
                <a:spcPct val="110200"/>
              </a:lnSpc>
              <a:spcBef>
                <a:spcPts val="994"/>
              </a:spcBef>
              <a:buChar char="•"/>
              <a:tabLst>
                <a:tab pos="119380" algn="l"/>
              </a:tabLst>
            </a:pPr>
            <a:r>
              <a:rPr sz="1400" dirty="0">
                <a:latin typeface="Times New Roman"/>
                <a:cs typeface="Times New Roman"/>
              </a:rPr>
              <a:t>Branch: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portion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consists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its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nodes.</a:t>
            </a:r>
            <a:endParaRPr sz="1400">
              <a:latin typeface="Times New Roman"/>
              <a:cs typeface="Times New Roman"/>
            </a:endParaRPr>
          </a:p>
          <a:p>
            <a:pPr marL="12700" marR="12700" indent="118110">
              <a:lnSpc>
                <a:spcPct val="110000"/>
              </a:lnSpc>
              <a:spcBef>
                <a:spcPts val="1005"/>
              </a:spcBef>
              <a:buChar char="•"/>
              <a:tabLst>
                <a:tab pos="130810" algn="l"/>
              </a:tabLst>
            </a:pPr>
            <a:r>
              <a:rPr sz="1400" dirty="0">
                <a:latin typeface="Times New Roman"/>
                <a:cs typeface="Times New Roman"/>
              </a:rPr>
              <a:t>Loop: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(closed)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sequence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branches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begin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-20" dirty="0">
                <a:latin typeface="Times New Roman"/>
                <a:cs typeface="Times New Roman"/>
              </a:rPr>
              <a:t> node.</a:t>
            </a:r>
            <a:endParaRPr sz="1400">
              <a:latin typeface="Times New Roman"/>
              <a:cs typeface="Times New Roman"/>
            </a:endParaRPr>
          </a:p>
          <a:p>
            <a:pPr marL="12700" marR="10160" indent="122555">
              <a:lnSpc>
                <a:spcPct val="110000"/>
              </a:lnSpc>
              <a:spcBef>
                <a:spcPts val="1010"/>
              </a:spcBef>
              <a:buChar char="•"/>
              <a:tabLst>
                <a:tab pos="135255" algn="l"/>
              </a:tabLst>
            </a:pP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Current: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electrical </a:t>
            </a:r>
            <a:r>
              <a:rPr sz="1400" dirty="0">
                <a:latin typeface="Times New Roman"/>
                <a:cs typeface="Times New Roman"/>
              </a:rPr>
              <a:t>device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branch.</a:t>
            </a:r>
            <a:endParaRPr sz="1400">
              <a:latin typeface="Times New Roman"/>
              <a:cs typeface="Times New Roman"/>
            </a:endParaRPr>
          </a:p>
          <a:p>
            <a:pPr marL="12700" marR="12065" indent="137795">
              <a:lnSpc>
                <a:spcPct val="110000"/>
              </a:lnSpc>
              <a:spcBef>
                <a:spcPts val="1010"/>
              </a:spcBef>
              <a:buChar char="•"/>
              <a:tabLst>
                <a:tab pos="150495" algn="l"/>
              </a:tabLst>
            </a:pP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Voltage: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terminal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electrical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device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branch.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902004" y="808074"/>
            <a:ext cx="5970905" cy="740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indent="130175" algn="just">
              <a:lnSpc>
                <a:spcPct val="110000"/>
              </a:lnSpc>
              <a:spcBef>
                <a:spcPts val="100"/>
              </a:spcBef>
              <a:buChar char="•"/>
              <a:tabLst>
                <a:tab pos="142875" algn="l"/>
              </a:tabLst>
            </a:pP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Voltage: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designated </a:t>
            </a:r>
            <a:r>
              <a:rPr sz="1400" dirty="0">
                <a:latin typeface="Times New Roman"/>
                <a:cs typeface="Times New Roman"/>
              </a:rPr>
              <a:t>node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reference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  <a:p>
            <a:pPr marL="12700" marR="10795" indent="110489" algn="just">
              <a:lnSpc>
                <a:spcPct val="110400"/>
              </a:lnSpc>
              <a:spcBef>
                <a:spcPts val="985"/>
              </a:spcBef>
              <a:buChar char="•"/>
              <a:tabLst>
                <a:tab pos="123189" algn="l"/>
              </a:tabLst>
            </a:pP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Current: 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 is 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 that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loop. </a:t>
            </a:r>
            <a:r>
              <a:rPr sz="1400" spc="-20" dirty="0">
                <a:latin typeface="Times New Roman"/>
                <a:cs typeface="Times New Roman"/>
              </a:rPr>
              <a:t>Note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different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common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two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loops.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1005"/>
              </a:spcBef>
            </a:pP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important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conventional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assumes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wires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(or </a:t>
            </a:r>
            <a:r>
              <a:rPr sz="1400" dirty="0">
                <a:latin typeface="Times New Roman"/>
                <a:cs typeface="Times New Roman"/>
              </a:rPr>
              <a:t>lead)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perfect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conductors,</a:t>
            </a:r>
            <a:r>
              <a:rPr sz="1400" spc="10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namely,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lumped</a:t>
            </a:r>
            <a:r>
              <a:rPr sz="1400" spc="1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parameter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model.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lost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wires,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non-</a:t>
            </a:r>
            <a:r>
              <a:rPr sz="1400" spc="-20" dirty="0">
                <a:latin typeface="Times New Roman"/>
                <a:cs typeface="Times New Roman"/>
              </a:rPr>
              <a:t>zero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voltages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occur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wire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itself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circuit element).</a:t>
            </a:r>
            <a:endParaRPr sz="1400">
              <a:latin typeface="Times New Roman"/>
              <a:cs typeface="Times New Roman"/>
            </a:endParaRPr>
          </a:p>
          <a:p>
            <a:pPr marL="12700" marR="12065" algn="just">
              <a:lnSpc>
                <a:spcPct val="110200"/>
              </a:lnSpc>
              <a:spcBef>
                <a:spcPts val="994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variables,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i.e.,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These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algebraic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variables,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thus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they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associated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their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values.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completely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characterized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variables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are </a:t>
            </a:r>
            <a:r>
              <a:rPr sz="1400" dirty="0">
                <a:latin typeface="Times New Roman"/>
                <a:cs typeface="Times New Roman"/>
              </a:rPr>
              <a:t>known.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Thus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objective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solve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currents.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Circuit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Analysis</a:t>
            </a: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10300"/>
              </a:lnSpc>
              <a:spcBef>
                <a:spcPts val="113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principle,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equations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sufficient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perform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analysis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circuit,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Kirchoff’s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(KCL),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Kirchoff’s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law </a:t>
            </a:r>
            <a:r>
              <a:rPr sz="1400" dirty="0">
                <a:latin typeface="Times New Roman"/>
                <a:cs typeface="Times New Roman"/>
              </a:rPr>
              <a:t>(KVL),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(e.g.,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Ohm’s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law).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KCL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KVL </a:t>
            </a:r>
            <a:r>
              <a:rPr sz="1400" dirty="0">
                <a:latin typeface="Times New Roman"/>
                <a:cs typeface="Times New Roman"/>
              </a:rPr>
              <a:t>characterize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i.e.,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how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contrast,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characterizes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element's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physical </a:t>
            </a:r>
            <a:r>
              <a:rPr sz="1400" dirty="0">
                <a:latin typeface="Times New Roman"/>
                <a:cs typeface="Times New Roman"/>
              </a:rPr>
              <a:t>property,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specifically,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current-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relation.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85"/>
              </a:spcBef>
            </a:pPr>
            <a:r>
              <a:rPr sz="1400" b="1" dirty="0">
                <a:latin typeface="Times New Roman"/>
                <a:cs typeface="Times New Roman"/>
              </a:rPr>
              <a:t>Series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Circuits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114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consists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number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joined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providing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least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charge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flow.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3(a)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has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joined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(a,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c)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provide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path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1942</Words>
  <Application>Microsoft Office PowerPoint</Application>
  <PresentationFormat>Custom</PresentationFormat>
  <Paragraphs>126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1</cp:revision>
  <dcterms:created xsi:type="dcterms:W3CDTF">2024-11-28T17:41:05Z</dcterms:created>
  <dcterms:modified xsi:type="dcterms:W3CDTF">2024-11-28T17:44:50Z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