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98" r:id="rId3"/>
    <p:sldId id="299" r:id="rId4"/>
    <p:sldId id="300" r:id="rId5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104" y="-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58819" y="9550003"/>
            <a:ext cx="269239" cy="222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33780" y="161925"/>
            <a:ext cx="1057275" cy="1065529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914400" y="2357056"/>
            <a:ext cx="5829300" cy="64769"/>
            <a:chOff x="914400" y="2357056"/>
            <a:chExt cx="5829300" cy="64769"/>
          </a:xfrm>
        </p:grpSpPr>
        <p:sp>
          <p:nvSpPr>
            <p:cNvPr id="4" name="object 4"/>
            <p:cNvSpPr/>
            <p:nvPr/>
          </p:nvSpPr>
          <p:spPr>
            <a:xfrm>
              <a:off x="914400" y="2417816"/>
              <a:ext cx="5829300" cy="0"/>
            </a:xfrm>
            <a:custGeom>
              <a:avLst/>
              <a:gdLst/>
              <a:ahLst/>
              <a:cxnLst/>
              <a:rect l="l" t="t" r="r" b="b"/>
              <a:pathLst>
                <a:path w="5829300">
                  <a:moveTo>
                    <a:pt x="0" y="0"/>
                  </a:moveTo>
                  <a:lnTo>
                    <a:pt x="5829300" y="0"/>
                  </a:lnTo>
                </a:path>
              </a:pathLst>
            </a:custGeom>
            <a:ln w="69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14400" y="2385695"/>
              <a:ext cx="5829300" cy="0"/>
            </a:xfrm>
            <a:custGeom>
              <a:avLst/>
              <a:gdLst/>
              <a:ahLst/>
              <a:cxnLst/>
              <a:rect l="l" t="t" r="r" b="b"/>
              <a:pathLst>
                <a:path w="5829300">
                  <a:moveTo>
                    <a:pt x="0" y="0"/>
                  </a:moveTo>
                  <a:lnTo>
                    <a:pt x="5829300" y="0"/>
                  </a:lnTo>
                </a:path>
              </a:pathLst>
            </a:custGeom>
            <a:ln w="57277">
              <a:solidFill>
                <a:srgbClr val="375F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02004" y="1150365"/>
            <a:ext cx="2120265" cy="1026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i="1" spc="-20" dirty="0">
                <a:solidFill>
                  <a:srgbClr val="1E4A90"/>
                </a:solidFill>
                <a:latin typeface="Times New Roman"/>
                <a:cs typeface="Times New Roman"/>
              </a:rPr>
              <a:t>Mosul</a:t>
            </a:r>
            <a:r>
              <a:rPr sz="2600" i="1" spc="-105" dirty="0">
                <a:solidFill>
                  <a:srgbClr val="1E4A90"/>
                </a:solidFill>
                <a:latin typeface="Times New Roman"/>
                <a:cs typeface="Times New Roman"/>
              </a:rPr>
              <a:t> </a:t>
            </a:r>
            <a:r>
              <a:rPr sz="2600" i="1" spc="-130" dirty="0">
                <a:solidFill>
                  <a:srgbClr val="1E4A90"/>
                </a:solidFill>
                <a:latin typeface="Times New Roman"/>
                <a:cs typeface="Times New Roman"/>
              </a:rPr>
              <a:t>University</a:t>
            </a:r>
            <a:endParaRPr sz="2600">
              <a:latin typeface="Times New Roman"/>
              <a:cs typeface="Times New Roman"/>
            </a:endParaRPr>
          </a:p>
          <a:p>
            <a:pPr marL="12700" marR="406400">
              <a:lnSpc>
                <a:spcPct val="102099"/>
              </a:lnSpc>
              <a:spcBef>
                <a:spcPts val="1325"/>
              </a:spcBef>
            </a:pPr>
            <a:r>
              <a:rPr sz="1400" dirty="0">
                <a:solidFill>
                  <a:srgbClr val="1E4A90"/>
                </a:solidFill>
                <a:latin typeface="Verdana"/>
                <a:cs typeface="Verdana"/>
              </a:rPr>
              <a:t>College</a:t>
            </a:r>
            <a:r>
              <a:rPr sz="1400" spc="15" dirty="0">
                <a:solidFill>
                  <a:srgbClr val="1E4A90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1E4A90"/>
                </a:solidFill>
                <a:latin typeface="Verdana"/>
                <a:cs typeface="Verdana"/>
              </a:rPr>
              <a:t>of</a:t>
            </a:r>
            <a:r>
              <a:rPr sz="1400" spc="15" dirty="0">
                <a:solidFill>
                  <a:srgbClr val="1E4A90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1E4A90"/>
                </a:solidFill>
                <a:latin typeface="Verdana"/>
                <a:cs typeface="Verdana"/>
              </a:rPr>
              <a:t>science </a:t>
            </a:r>
            <a:r>
              <a:rPr sz="1400" spc="-60" dirty="0">
                <a:solidFill>
                  <a:srgbClr val="1E4A90"/>
                </a:solidFill>
                <a:latin typeface="Verdana"/>
                <a:cs typeface="Verdana"/>
              </a:rPr>
              <a:t>Energy</a:t>
            </a:r>
            <a:r>
              <a:rPr sz="1400" spc="-65" dirty="0">
                <a:solidFill>
                  <a:srgbClr val="1E4A90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1E4A90"/>
                </a:solidFill>
                <a:latin typeface="Verdana"/>
                <a:cs typeface="Verdana"/>
              </a:rPr>
              <a:t>Department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87136" y="1718818"/>
            <a:ext cx="159575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E4A90"/>
                </a:solidFill>
                <a:latin typeface="Verdana"/>
                <a:cs typeface="Verdana"/>
              </a:rPr>
              <a:t>New</a:t>
            </a:r>
            <a:r>
              <a:rPr sz="1400" spc="-45" dirty="0">
                <a:solidFill>
                  <a:srgbClr val="1E4A90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1E4A90"/>
                </a:solidFill>
                <a:latin typeface="Verdana"/>
                <a:cs typeface="Verdana"/>
              </a:rPr>
              <a:t>&amp;</a:t>
            </a:r>
            <a:r>
              <a:rPr sz="1400" spc="-30" dirty="0">
                <a:solidFill>
                  <a:srgbClr val="1E4A90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1E4A90"/>
                </a:solidFill>
                <a:latin typeface="Verdana"/>
                <a:cs typeface="Verdana"/>
              </a:rPr>
              <a:t>renewable</a:t>
            </a:r>
            <a:endParaRPr sz="1400">
              <a:latin typeface="Verdana"/>
              <a:cs typeface="Verdana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55640" y="193039"/>
            <a:ext cx="992505" cy="1038225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405504" y="238125"/>
            <a:ext cx="990600" cy="99060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851660" y="3598164"/>
            <a:ext cx="4018788" cy="635507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89710" y="4549140"/>
            <a:ext cx="5528929" cy="379475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244416" y="5134355"/>
            <a:ext cx="1219701" cy="374903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276407" y="5862828"/>
            <a:ext cx="1169287" cy="278891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815083" y="6473952"/>
            <a:ext cx="4091940" cy="379475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124048" y="7927847"/>
            <a:ext cx="1452799" cy="283463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1085392" y="3439795"/>
            <a:ext cx="5541010" cy="3393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100"/>
              </a:spcBef>
              <a:tabLst>
                <a:tab pos="1849755" algn="l"/>
              </a:tabLst>
            </a:pPr>
            <a:r>
              <a:rPr sz="4800" spc="-10" dirty="0">
                <a:solidFill>
                  <a:srgbClr val="0E223C"/>
                </a:solidFill>
                <a:latin typeface="Times New Roman"/>
                <a:cs typeface="Times New Roman"/>
              </a:rPr>
              <a:t>Circuit</a:t>
            </a:r>
            <a:r>
              <a:rPr sz="4800" dirty="0">
                <a:solidFill>
                  <a:srgbClr val="0E223C"/>
                </a:solidFill>
                <a:latin typeface="Times New Roman"/>
                <a:cs typeface="Times New Roman"/>
              </a:rPr>
              <a:t>	</a:t>
            </a:r>
            <a:r>
              <a:rPr sz="4800" spc="-10" dirty="0">
                <a:solidFill>
                  <a:srgbClr val="0E223C"/>
                </a:solidFill>
                <a:latin typeface="Times New Roman"/>
                <a:cs typeface="Times New Roman"/>
              </a:rPr>
              <a:t>Analysis</a:t>
            </a:r>
            <a:endParaRPr sz="4800">
              <a:latin typeface="Times New Roman"/>
              <a:cs typeface="Times New Roman"/>
            </a:endParaRPr>
          </a:p>
          <a:p>
            <a:pPr marL="37465" marR="30480" algn="ctr">
              <a:lnSpc>
                <a:spcPct val="153300"/>
              </a:lnSpc>
              <a:spcBef>
                <a:spcPts val="450"/>
              </a:spcBef>
            </a:pP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New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&amp;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renewable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Energy</a:t>
            </a:r>
            <a:r>
              <a:rPr sz="2800" spc="-40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E223C"/>
                </a:solidFill>
                <a:latin typeface="Times New Roman"/>
                <a:cs typeface="Times New Roman"/>
              </a:rPr>
              <a:t>Department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2</a:t>
            </a:r>
            <a:r>
              <a:rPr sz="2700" baseline="38580" dirty="0">
                <a:solidFill>
                  <a:srgbClr val="0E223C"/>
                </a:solidFill>
                <a:latin typeface="Times New Roman"/>
                <a:cs typeface="Times New Roman"/>
              </a:rPr>
              <a:t>nd</a:t>
            </a:r>
            <a:r>
              <a:rPr sz="2700" spc="352" baseline="38580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E223C"/>
                </a:solidFill>
                <a:latin typeface="Times New Roman"/>
                <a:cs typeface="Times New Roman"/>
              </a:rPr>
              <a:t>class</a:t>
            </a:r>
            <a:endParaRPr sz="2800">
              <a:latin typeface="Times New Roman"/>
              <a:cs typeface="Times New Roman"/>
            </a:endParaRPr>
          </a:p>
          <a:p>
            <a:pPr marL="6985" algn="ctr">
              <a:lnSpc>
                <a:spcPct val="100000"/>
              </a:lnSpc>
              <a:spcBef>
                <a:spcPts val="1805"/>
              </a:spcBef>
            </a:pPr>
            <a:r>
              <a:rPr sz="2600" spc="-10" dirty="0">
                <a:solidFill>
                  <a:srgbClr val="0E223C"/>
                </a:solidFill>
                <a:latin typeface="Times New Roman"/>
                <a:cs typeface="Times New Roman"/>
              </a:rPr>
              <a:t>Lecturer</a:t>
            </a:r>
            <a:endParaRPr sz="2600">
              <a:latin typeface="Times New Roman"/>
              <a:cs typeface="Times New Roman"/>
            </a:endParaRPr>
          </a:p>
          <a:p>
            <a:pPr marL="5715" algn="ctr">
              <a:lnSpc>
                <a:spcPct val="100000"/>
              </a:lnSpc>
              <a:spcBef>
                <a:spcPts val="1720"/>
              </a:spcBef>
            </a:pP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Dr.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Ibtisam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Yahya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E223C"/>
                </a:solidFill>
                <a:latin typeface="Times New Roman"/>
                <a:cs typeface="Times New Roman"/>
              </a:rPr>
              <a:t>Abdullah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1</a:t>
            </a:fld>
            <a:endParaRPr spc="-25" dirty="0"/>
          </a:p>
        </p:txBody>
      </p:sp>
      <p:sp>
        <p:nvSpPr>
          <p:cNvPr id="17" name="object 17"/>
          <p:cNvSpPr txBox="1"/>
          <p:nvPr/>
        </p:nvSpPr>
        <p:spPr>
          <a:xfrm>
            <a:off x="3130423" y="7835645"/>
            <a:ext cx="145669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10" dirty="0">
                <a:solidFill>
                  <a:srgbClr val="0E223C"/>
                </a:solidFill>
                <a:latin typeface="Times New Roman"/>
                <a:cs typeface="Times New Roman"/>
              </a:rPr>
              <a:t>2024-</a:t>
            </a:r>
            <a:r>
              <a:rPr sz="2600" spc="-20" dirty="0">
                <a:solidFill>
                  <a:srgbClr val="0E223C"/>
                </a:solidFill>
                <a:latin typeface="Times New Roman"/>
                <a:cs typeface="Times New Roman"/>
              </a:rPr>
              <a:t>2025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1204" y="828801"/>
            <a:ext cx="6073140" cy="443230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63500" marR="55880" algn="just">
              <a:lnSpc>
                <a:spcPts val="1610"/>
              </a:lnSpc>
              <a:spcBef>
                <a:spcPts val="215"/>
              </a:spcBef>
            </a:pPr>
            <a:r>
              <a:rPr sz="1400" dirty="0">
                <a:latin typeface="Times New Roman"/>
                <a:cs typeface="Times New Roman"/>
              </a:rPr>
              <a:t>Since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350" i="1" baseline="-12345" dirty="0">
                <a:latin typeface="Times New Roman"/>
                <a:cs typeface="Times New Roman"/>
              </a:rPr>
              <a:t>1</a:t>
            </a:r>
            <a:r>
              <a:rPr sz="1350" i="1" spc="359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350" i="1" baseline="-12345" dirty="0">
                <a:latin typeface="Times New Roman"/>
                <a:cs typeface="Times New Roman"/>
              </a:rPr>
              <a:t>2</a:t>
            </a:r>
            <a:r>
              <a:rPr sz="1350" i="1" spc="367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positive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flow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opposite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directions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through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6-</a:t>
            </a:r>
            <a:r>
              <a:rPr sz="1400" spc="-10" dirty="0">
                <a:latin typeface="Times New Roman"/>
                <a:cs typeface="Times New Roman"/>
              </a:rPr>
              <a:t>resistor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10-V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source,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total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this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branch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equal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difference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two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direction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larger: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525"/>
              </a:lnSpc>
            </a:pP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350" i="1" baseline="-12345" dirty="0">
                <a:latin typeface="Times New Roman"/>
                <a:cs typeface="Times New Roman"/>
              </a:rPr>
              <a:t>2</a:t>
            </a:r>
            <a:r>
              <a:rPr sz="1350" i="1" spc="179" baseline="-1234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&gt;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350" i="1" baseline="-12345" dirty="0">
                <a:latin typeface="Times New Roman"/>
                <a:cs typeface="Times New Roman"/>
              </a:rPr>
              <a:t>1</a:t>
            </a:r>
            <a:r>
              <a:rPr sz="1350" i="1" spc="179" baseline="-1234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(2</a:t>
            </a:r>
            <a:r>
              <a:rPr sz="1400" i="1" spc="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&gt;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1 </a:t>
            </a:r>
            <a:r>
              <a:rPr sz="1400" i="1" spc="-25" dirty="0">
                <a:latin typeface="Times New Roman"/>
                <a:cs typeface="Times New Roman"/>
              </a:rPr>
              <a:t>A)</a:t>
            </a:r>
            <a:endParaRPr sz="1400">
              <a:latin typeface="Times New Roman"/>
              <a:cs typeface="Times New Roman"/>
            </a:endParaRPr>
          </a:p>
          <a:p>
            <a:pPr marL="63500">
              <a:lnSpc>
                <a:spcPts val="1610"/>
              </a:lnSpc>
            </a:pPr>
            <a:r>
              <a:rPr sz="1400" spc="-10" dirty="0">
                <a:latin typeface="Times New Roman"/>
                <a:cs typeface="Times New Roman"/>
              </a:rPr>
              <a:t>Therefore,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645"/>
              </a:lnSpc>
            </a:pPr>
            <a:r>
              <a:rPr sz="1400" i="1" dirty="0">
                <a:latin typeface="Times New Roman"/>
                <a:cs typeface="Times New Roman"/>
              </a:rPr>
              <a:t>IR</a:t>
            </a:r>
            <a:r>
              <a:rPr sz="1350" i="1" baseline="-12345" dirty="0">
                <a:latin typeface="Times New Roman"/>
                <a:cs typeface="Times New Roman"/>
              </a:rPr>
              <a:t>2 </a:t>
            </a:r>
            <a:r>
              <a:rPr sz="1400" i="1" dirty="0">
                <a:latin typeface="Times New Roman"/>
                <a:cs typeface="Times New Roman"/>
              </a:rPr>
              <a:t>=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350" i="1" baseline="-12345" dirty="0">
                <a:latin typeface="Times New Roman"/>
                <a:cs typeface="Times New Roman"/>
              </a:rPr>
              <a:t>2</a:t>
            </a:r>
            <a:r>
              <a:rPr sz="1350" i="1" spc="179" baseline="-1234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-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350" i="1" baseline="-12345" dirty="0">
                <a:latin typeface="Times New Roman"/>
                <a:cs typeface="Times New Roman"/>
              </a:rPr>
              <a:t>1</a:t>
            </a:r>
            <a:r>
              <a:rPr sz="1350" i="1" spc="172" baseline="-1234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=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2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-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1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=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1 A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in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the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direction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of </a:t>
            </a:r>
            <a:r>
              <a:rPr sz="1400" i="1" spc="-25" dirty="0">
                <a:latin typeface="Times New Roman"/>
                <a:cs typeface="Times New Roman"/>
              </a:rPr>
              <a:t>I</a:t>
            </a:r>
            <a:r>
              <a:rPr sz="1350" i="1" spc="-37" baseline="-12345" dirty="0">
                <a:latin typeface="Times New Roman"/>
                <a:cs typeface="Times New Roman"/>
              </a:rPr>
              <a:t>2</a:t>
            </a:r>
            <a:endParaRPr sz="1350" baseline="-12345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55"/>
              </a:spcBef>
            </a:pPr>
            <a:endParaRPr sz="14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Nodal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Analysis</a:t>
            </a:r>
            <a:endParaRPr sz="1400">
              <a:latin typeface="Times New Roman"/>
              <a:cs typeface="Times New Roman"/>
            </a:endParaRPr>
          </a:p>
          <a:p>
            <a:pPr marL="240665" indent="-177165">
              <a:lnSpc>
                <a:spcPts val="1645"/>
              </a:lnSpc>
              <a:spcBef>
                <a:spcPts val="1345"/>
              </a:spcBef>
              <a:buAutoNum type="arabicPeriod"/>
              <a:tabLst>
                <a:tab pos="240665" algn="l"/>
              </a:tabLst>
            </a:pP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Determine</a:t>
            </a:r>
            <a:r>
              <a:rPr sz="1400" b="1" i="1" spc="-3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the</a:t>
            </a:r>
            <a:r>
              <a:rPr sz="1400" b="1" i="1" spc="-2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number</a:t>
            </a:r>
            <a:r>
              <a:rPr sz="1400" b="1" i="1" spc="-2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of</a:t>
            </a:r>
            <a:r>
              <a:rPr sz="1400" b="1" i="1" spc="-2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nodes</a:t>
            </a:r>
            <a:r>
              <a:rPr sz="1400" b="1" i="1" spc="-2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within</a:t>
            </a:r>
            <a:r>
              <a:rPr sz="1400" b="1" i="1" spc="-4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the</a:t>
            </a:r>
            <a:r>
              <a:rPr sz="1400" b="1" i="1" spc="-3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spc="-10" dirty="0">
                <a:solidFill>
                  <a:srgbClr val="0E449A"/>
                </a:solidFill>
                <a:latin typeface="Times New Roman"/>
                <a:cs typeface="Times New Roman"/>
              </a:rPr>
              <a:t>network.</a:t>
            </a:r>
            <a:endParaRPr sz="1400">
              <a:latin typeface="Times New Roman"/>
              <a:cs typeface="Times New Roman"/>
            </a:endParaRPr>
          </a:p>
          <a:p>
            <a:pPr marL="63500" marR="57150" indent="177165">
              <a:lnSpc>
                <a:spcPts val="1600"/>
              </a:lnSpc>
              <a:spcBef>
                <a:spcPts val="85"/>
              </a:spcBef>
              <a:buAutoNum type="arabicPeriod"/>
              <a:tabLst>
                <a:tab pos="240665" algn="l"/>
              </a:tabLst>
            </a:pP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Pick</a:t>
            </a:r>
            <a:r>
              <a:rPr sz="1400" b="1" i="1" spc="-4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a</a:t>
            </a:r>
            <a:r>
              <a:rPr sz="1400" b="1" i="1" spc="-2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reference</a:t>
            </a:r>
            <a:r>
              <a:rPr sz="1400" b="1" i="1" spc="-3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node,</a:t>
            </a:r>
            <a:r>
              <a:rPr sz="1400" b="1" i="1" spc="-3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and</a:t>
            </a:r>
            <a:r>
              <a:rPr sz="1400" b="1" i="1" spc="-2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label</a:t>
            </a:r>
            <a:r>
              <a:rPr sz="1400" b="1" i="1" spc="-2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each</a:t>
            </a:r>
            <a:r>
              <a:rPr sz="1400" b="1" i="1" spc="-2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remaining</a:t>
            </a:r>
            <a:r>
              <a:rPr sz="1400" b="1" i="1" spc="-2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node</a:t>
            </a:r>
            <a:r>
              <a:rPr sz="1400" b="1" i="1" spc="-2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with</a:t>
            </a:r>
            <a:r>
              <a:rPr sz="1400" b="1" i="1" spc="-3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a</a:t>
            </a:r>
            <a:r>
              <a:rPr sz="1400" b="1" i="1" spc="-2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subscripted</a:t>
            </a:r>
            <a:r>
              <a:rPr sz="1400" b="1" i="1" spc="-2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spc="-10" dirty="0">
                <a:solidFill>
                  <a:srgbClr val="0E449A"/>
                </a:solidFill>
                <a:latin typeface="Times New Roman"/>
                <a:cs typeface="Times New Roman"/>
              </a:rPr>
              <a:t>value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of</a:t>
            </a:r>
            <a:r>
              <a:rPr sz="1400" b="1" i="1" spc="-2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voltage:</a:t>
            </a:r>
            <a:r>
              <a:rPr sz="1400" b="1" i="1" spc="-2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V</a:t>
            </a:r>
            <a:r>
              <a:rPr sz="1350" b="1" baseline="-12345" dirty="0">
                <a:solidFill>
                  <a:srgbClr val="0E449A"/>
                </a:solidFill>
                <a:latin typeface="Times New Roman"/>
                <a:cs typeface="Times New Roman"/>
              </a:rPr>
              <a:t>1</a:t>
            </a:r>
            <a:r>
              <a:rPr sz="1400" b="1" dirty="0">
                <a:solidFill>
                  <a:srgbClr val="0E449A"/>
                </a:solidFill>
                <a:latin typeface="Times New Roman"/>
                <a:cs typeface="Times New Roman"/>
              </a:rPr>
              <a:t>,</a:t>
            </a:r>
            <a:r>
              <a:rPr sz="1400" b="1" spc="-1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V</a:t>
            </a:r>
            <a:r>
              <a:rPr sz="1350" b="1" baseline="-12345" dirty="0">
                <a:solidFill>
                  <a:srgbClr val="0E449A"/>
                </a:solidFill>
                <a:latin typeface="Times New Roman"/>
                <a:cs typeface="Times New Roman"/>
              </a:rPr>
              <a:t>2</a:t>
            </a:r>
            <a:r>
              <a:rPr sz="1400" b="1" dirty="0">
                <a:solidFill>
                  <a:srgbClr val="0E449A"/>
                </a:solidFill>
                <a:latin typeface="Times New Roman"/>
                <a:cs typeface="Times New Roman"/>
              </a:rPr>
              <a:t>,</a:t>
            </a:r>
            <a:r>
              <a:rPr sz="1400" b="1" spc="-2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and</a:t>
            </a:r>
            <a:r>
              <a:rPr sz="1400" b="1" i="1" spc="-1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so</a:t>
            </a:r>
            <a:r>
              <a:rPr sz="1400" b="1" i="1" spc="-1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spc="-25" dirty="0">
                <a:solidFill>
                  <a:srgbClr val="0E449A"/>
                </a:solidFill>
                <a:latin typeface="Times New Roman"/>
                <a:cs typeface="Times New Roman"/>
              </a:rPr>
              <a:t>on.</a:t>
            </a:r>
            <a:endParaRPr sz="1400">
              <a:latin typeface="Times New Roman"/>
              <a:cs typeface="Times New Roman"/>
            </a:endParaRPr>
          </a:p>
          <a:p>
            <a:pPr marL="240665" indent="-177165">
              <a:lnSpc>
                <a:spcPts val="1550"/>
              </a:lnSpc>
              <a:buAutoNum type="arabicPeriod"/>
              <a:tabLst>
                <a:tab pos="240665" algn="l"/>
              </a:tabLst>
            </a:pP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Apply</a:t>
            </a:r>
            <a:r>
              <a:rPr sz="1400" b="1" i="1" spc="-2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Kirchhoff’s</a:t>
            </a:r>
            <a:r>
              <a:rPr sz="1400" b="1" i="1" spc="-3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current</a:t>
            </a:r>
            <a:r>
              <a:rPr sz="1400" b="1" i="1" spc="-3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law</a:t>
            </a:r>
            <a:r>
              <a:rPr sz="1400" b="1" i="1" spc="-2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at</a:t>
            </a:r>
            <a:r>
              <a:rPr sz="1400" b="1" i="1" spc="-2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each</a:t>
            </a:r>
            <a:r>
              <a:rPr sz="1400" b="1" i="1" spc="-3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node</a:t>
            </a:r>
            <a:r>
              <a:rPr sz="1400" b="1" i="1" spc="-2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except</a:t>
            </a:r>
            <a:r>
              <a:rPr sz="1400" b="1" i="1" spc="-2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the</a:t>
            </a:r>
            <a:r>
              <a:rPr sz="1400" b="1" i="1" spc="-2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spc="-10" dirty="0">
                <a:solidFill>
                  <a:srgbClr val="0E449A"/>
                </a:solidFill>
                <a:latin typeface="Times New Roman"/>
                <a:cs typeface="Times New Roman"/>
              </a:rPr>
              <a:t>reference.</a:t>
            </a:r>
            <a:endParaRPr sz="1400">
              <a:latin typeface="Times New Roman"/>
              <a:cs typeface="Times New Roman"/>
            </a:endParaRPr>
          </a:p>
          <a:p>
            <a:pPr marL="63500" marR="55244" algn="just">
              <a:lnSpc>
                <a:spcPts val="1610"/>
              </a:lnSpc>
              <a:spcBef>
                <a:spcPts val="75"/>
              </a:spcBef>
            </a:pP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Assume</a:t>
            </a:r>
            <a:r>
              <a:rPr sz="1400" b="1" i="1" spc="38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that</a:t>
            </a:r>
            <a:r>
              <a:rPr sz="1400" b="1" i="1" spc="40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all</a:t>
            </a:r>
            <a:r>
              <a:rPr sz="1400" b="1" i="1" spc="409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unknown</a:t>
            </a:r>
            <a:r>
              <a:rPr sz="1400" b="1" i="1" spc="40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currents</a:t>
            </a:r>
            <a:r>
              <a:rPr sz="1400" b="1" i="1" spc="40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leave</a:t>
            </a:r>
            <a:r>
              <a:rPr sz="1400" b="1" i="1" spc="409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the</a:t>
            </a:r>
            <a:r>
              <a:rPr sz="1400" b="1" i="1" spc="409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node</a:t>
            </a:r>
            <a:r>
              <a:rPr sz="1400" b="1" i="1" spc="39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for</a:t>
            </a:r>
            <a:r>
              <a:rPr sz="1400" b="1" i="1" spc="409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each</a:t>
            </a:r>
            <a:r>
              <a:rPr sz="1400" b="1" i="1" spc="43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application</a:t>
            </a:r>
            <a:r>
              <a:rPr sz="1400" b="1" i="1" spc="39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spc="-25" dirty="0">
                <a:solidFill>
                  <a:srgbClr val="0E449A"/>
                </a:solidFill>
                <a:latin typeface="Times New Roman"/>
                <a:cs typeface="Times New Roman"/>
              </a:rPr>
              <a:t>of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Kirchhoff’s</a:t>
            </a:r>
            <a:r>
              <a:rPr sz="1400" b="1" i="1" spc="10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current</a:t>
            </a:r>
            <a:r>
              <a:rPr sz="1400" b="1" i="1" spc="10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law.</a:t>
            </a:r>
            <a:r>
              <a:rPr sz="1400" b="1" i="1" spc="9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In</a:t>
            </a:r>
            <a:r>
              <a:rPr sz="1400" b="1" i="1" spc="114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other</a:t>
            </a:r>
            <a:r>
              <a:rPr sz="1400" b="1" i="1" spc="114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words,</a:t>
            </a:r>
            <a:r>
              <a:rPr sz="1400" b="1" i="1" spc="10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for</a:t>
            </a:r>
            <a:r>
              <a:rPr sz="1400" b="1" i="1" spc="114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each</a:t>
            </a:r>
            <a:r>
              <a:rPr sz="1400" b="1" i="1" spc="15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node,</a:t>
            </a:r>
            <a:r>
              <a:rPr sz="1400" b="1" i="1" spc="11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don’t</a:t>
            </a:r>
            <a:r>
              <a:rPr sz="1400" b="1" i="1" spc="114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be</a:t>
            </a:r>
            <a:r>
              <a:rPr sz="1400" b="1" i="1" spc="10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influenced</a:t>
            </a:r>
            <a:r>
              <a:rPr sz="1400" b="1" i="1" spc="10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spc="-25" dirty="0">
                <a:solidFill>
                  <a:srgbClr val="0E449A"/>
                </a:solidFill>
                <a:latin typeface="Times New Roman"/>
                <a:cs typeface="Times New Roman"/>
              </a:rPr>
              <a:t>by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the</a:t>
            </a:r>
            <a:r>
              <a:rPr sz="1400" b="1" i="1" spc="17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direction</a:t>
            </a:r>
            <a:r>
              <a:rPr sz="1400" b="1" i="1" spc="17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that</a:t>
            </a:r>
            <a:r>
              <a:rPr sz="1400" b="1" i="1" spc="18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an</a:t>
            </a:r>
            <a:r>
              <a:rPr sz="1400" b="1" i="1" spc="18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unknown</a:t>
            </a:r>
            <a:r>
              <a:rPr sz="1400" b="1" i="1" spc="21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current</a:t>
            </a:r>
            <a:r>
              <a:rPr sz="1400" b="1" i="1" spc="16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for</a:t>
            </a:r>
            <a:r>
              <a:rPr sz="1400" b="1" i="1" spc="17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another</a:t>
            </a:r>
            <a:r>
              <a:rPr sz="1400" b="1" i="1" spc="19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node</a:t>
            </a:r>
            <a:r>
              <a:rPr sz="1400" b="1" i="1" spc="16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may</a:t>
            </a:r>
            <a:r>
              <a:rPr sz="1400" b="1" i="1" spc="18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have</a:t>
            </a:r>
            <a:r>
              <a:rPr sz="1400" b="1" i="1" spc="21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had.</a:t>
            </a:r>
            <a:r>
              <a:rPr sz="1400" b="1" i="1" spc="17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spc="-20" dirty="0">
                <a:solidFill>
                  <a:srgbClr val="0E449A"/>
                </a:solidFill>
                <a:latin typeface="Times New Roman"/>
                <a:cs typeface="Times New Roman"/>
              </a:rPr>
              <a:t>Each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node</a:t>
            </a:r>
            <a:r>
              <a:rPr sz="1400" b="1" i="1" spc="29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is</a:t>
            </a:r>
            <a:r>
              <a:rPr sz="1400" b="1" i="1" spc="30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to</a:t>
            </a:r>
            <a:r>
              <a:rPr sz="1400" b="1" i="1" spc="28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be</a:t>
            </a:r>
            <a:r>
              <a:rPr sz="1400" b="1" i="1" spc="28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treated</a:t>
            </a:r>
            <a:r>
              <a:rPr sz="1400" b="1" i="1" spc="31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as</a:t>
            </a:r>
            <a:r>
              <a:rPr sz="1400" b="1" i="1" spc="28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a</a:t>
            </a:r>
            <a:r>
              <a:rPr sz="1400" b="1" i="1" spc="30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separate</a:t>
            </a:r>
            <a:r>
              <a:rPr sz="1400" b="1" i="1" spc="29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entity,</a:t>
            </a:r>
            <a:r>
              <a:rPr sz="1400" b="1" i="1" spc="28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independent</a:t>
            </a:r>
            <a:r>
              <a:rPr sz="1400" b="1" i="1" spc="29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of</a:t>
            </a:r>
            <a:r>
              <a:rPr sz="1400" b="1" i="1" spc="28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the</a:t>
            </a:r>
            <a:r>
              <a:rPr sz="1400" b="1" i="1" spc="28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application</a:t>
            </a:r>
            <a:r>
              <a:rPr sz="1400" b="1" i="1" spc="28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spc="-25" dirty="0">
                <a:solidFill>
                  <a:srgbClr val="0E449A"/>
                </a:solidFill>
                <a:latin typeface="Times New Roman"/>
                <a:cs typeface="Times New Roman"/>
              </a:rPr>
              <a:t>of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Kirchhoff’s</a:t>
            </a:r>
            <a:r>
              <a:rPr sz="1400" b="1" i="1" spc="-3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current</a:t>
            </a:r>
            <a:r>
              <a:rPr sz="1400" b="1" i="1" spc="-1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law</a:t>
            </a:r>
            <a:r>
              <a:rPr sz="1400" b="1" i="1" spc="-1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to</a:t>
            </a:r>
            <a:r>
              <a:rPr sz="1400" b="1" i="1" spc="-1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the</a:t>
            </a:r>
            <a:r>
              <a:rPr sz="1400" b="1" i="1" spc="-2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other</a:t>
            </a:r>
            <a:r>
              <a:rPr sz="1400" b="1" i="1" spc="-10" dirty="0">
                <a:solidFill>
                  <a:srgbClr val="0E449A"/>
                </a:solidFill>
                <a:latin typeface="Times New Roman"/>
                <a:cs typeface="Times New Roman"/>
              </a:rPr>
              <a:t> nodes.</a:t>
            </a:r>
            <a:endParaRPr sz="1400">
              <a:latin typeface="Times New Roman"/>
              <a:cs typeface="Times New Roman"/>
            </a:endParaRPr>
          </a:p>
          <a:p>
            <a:pPr marL="240665" indent="-177165" algn="just">
              <a:lnSpc>
                <a:spcPts val="1560"/>
              </a:lnSpc>
              <a:buAutoNum type="arabicPeriod" startAt="4"/>
              <a:tabLst>
                <a:tab pos="240665" algn="l"/>
              </a:tabLst>
            </a:pP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Solve</a:t>
            </a:r>
            <a:r>
              <a:rPr sz="1400" b="1" i="1" spc="-4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the</a:t>
            </a:r>
            <a:r>
              <a:rPr sz="1400" b="1" i="1" spc="-2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resulting</a:t>
            </a:r>
            <a:r>
              <a:rPr sz="1400" b="1" i="1" spc="-3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equations</a:t>
            </a:r>
            <a:r>
              <a:rPr sz="1400" b="1" i="1" spc="-2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for</a:t>
            </a:r>
            <a:r>
              <a:rPr sz="1400" b="1" i="1" spc="-3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the</a:t>
            </a:r>
            <a:r>
              <a:rPr sz="1400" b="1" i="1" spc="-3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nodal</a:t>
            </a:r>
            <a:r>
              <a:rPr sz="1400" b="1" i="1" spc="-2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spc="-10" dirty="0">
                <a:solidFill>
                  <a:srgbClr val="0E449A"/>
                </a:solidFill>
                <a:latin typeface="Times New Roman"/>
                <a:cs typeface="Times New Roman"/>
              </a:rPr>
              <a:t>voltages.</a:t>
            </a:r>
            <a:endParaRPr sz="14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1140"/>
              </a:spcBef>
            </a:pPr>
            <a:r>
              <a:rPr sz="1400" b="1" dirty="0">
                <a:solidFill>
                  <a:srgbClr val="0E449A"/>
                </a:solidFill>
                <a:latin typeface="Times New Roman"/>
                <a:cs typeface="Times New Roman"/>
              </a:rPr>
              <a:t>EXAMPLE</a:t>
            </a:r>
            <a:r>
              <a:rPr sz="1400" b="1" spc="-3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0E449A"/>
                </a:solidFill>
                <a:latin typeface="Times New Roman"/>
                <a:cs typeface="Times New Roman"/>
              </a:rPr>
              <a:t>3</a:t>
            </a:r>
            <a:r>
              <a:rPr sz="1400" b="1" spc="-2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Apply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nodal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analysis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network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63.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3904" y="6738492"/>
            <a:ext cx="3931920" cy="2072639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2364105">
              <a:lnSpc>
                <a:spcPct val="100000"/>
              </a:lnSpc>
              <a:spcBef>
                <a:spcPts val="900"/>
              </a:spcBef>
            </a:pPr>
            <a:r>
              <a:rPr sz="1200" b="1" dirty="0">
                <a:solidFill>
                  <a:srgbClr val="4F81BC"/>
                </a:solidFill>
                <a:latin typeface="Times New Roman"/>
                <a:cs typeface="Times New Roman"/>
              </a:rPr>
              <a:t>Figure</a:t>
            </a:r>
            <a:r>
              <a:rPr sz="1200" b="1" spc="-3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4F81BC"/>
                </a:solidFill>
                <a:latin typeface="Times New Roman"/>
                <a:cs typeface="Times New Roman"/>
              </a:rPr>
              <a:t>62</a:t>
            </a:r>
            <a:r>
              <a:rPr sz="1200" b="1" spc="-2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E449A"/>
                </a:solidFill>
                <a:latin typeface="Times New Roman"/>
                <a:cs typeface="Times New Roman"/>
              </a:rPr>
              <a:t>Example</a:t>
            </a:r>
            <a:r>
              <a:rPr sz="1200" spc="-3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200" spc="-50" dirty="0">
                <a:solidFill>
                  <a:srgbClr val="0E449A"/>
                </a:solidFill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  <a:p>
            <a:pPr marL="50800">
              <a:lnSpc>
                <a:spcPts val="1639"/>
              </a:lnSpc>
              <a:spcBef>
                <a:spcPts val="940"/>
              </a:spcBef>
            </a:pPr>
            <a:r>
              <a:rPr sz="1400" b="1" spc="-10" dirty="0">
                <a:latin typeface="Times New Roman"/>
                <a:cs typeface="Times New Roman"/>
              </a:rPr>
              <a:t>Solution:</a:t>
            </a:r>
            <a:endParaRPr sz="1400">
              <a:latin typeface="Times New Roman"/>
              <a:cs typeface="Times New Roman"/>
            </a:endParaRPr>
          </a:p>
          <a:p>
            <a:pPr marL="50800" marR="43180" algn="just">
              <a:lnSpc>
                <a:spcPts val="1610"/>
              </a:lnSpc>
              <a:spcBef>
                <a:spcPts val="70"/>
              </a:spcBef>
            </a:pPr>
            <a:r>
              <a:rPr sz="1400" dirty="0">
                <a:latin typeface="Times New Roman"/>
                <a:cs typeface="Times New Roman"/>
              </a:rPr>
              <a:t>Steps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1</a:t>
            </a:r>
            <a:r>
              <a:rPr sz="1400" i="1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2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network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has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two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nodes,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shown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 64.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lower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node is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defined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 the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reference </a:t>
            </a:r>
            <a:r>
              <a:rPr sz="1400" dirty="0">
                <a:latin typeface="Times New Roman"/>
                <a:cs typeface="Times New Roman"/>
              </a:rPr>
              <a:t>node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at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ground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potential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(zero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volts),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other </a:t>
            </a:r>
            <a:r>
              <a:rPr sz="1400" dirty="0">
                <a:latin typeface="Times New Roman"/>
                <a:cs typeface="Times New Roman"/>
              </a:rPr>
              <a:t>node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V</a:t>
            </a:r>
            <a:r>
              <a:rPr sz="1350" i="1" baseline="-12345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from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node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1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10" dirty="0">
                <a:latin typeface="Times New Roman"/>
                <a:cs typeface="Times New Roman"/>
              </a:rPr>
              <a:t> ground.</a:t>
            </a:r>
            <a:endParaRPr sz="1400">
              <a:latin typeface="Times New Roman"/>
              <a:cs typeface="Times New Roman"/>
            </a:endParaRPr>
          </a:p>
          <a:p>
            <a:pPr marL="50800" algn="just">
              <a:lnSpc>
                <a:spcPts val="1525"/>
              </a:lnSpc>
            </a:pPr>
            <a:r>
              <a:rPr sz="1400" dirty="0">
                <a:latin typeface="Times New Roman"/>
                <a:cs typeface="Times New Roman"/>
              </a:rPr>
              <a:t>Step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3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350" i="1" baseline="-12345" dirty="0">
                <a:latin typeface="Times New Roman"/>
                <a:cs typeface="Times New Roman"/>
              </a:rPr>
              <a:t>1</a:t>
            </a:r>
            <a:r>
              <a:rPr sz="1350" i="1" spc="457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350" i="1" baseline="-12345" dirty="0">
                <a:latin typeface="Times New Roman"/>
                <a:cs typeface="Times New Roman"/>
              </a:rPr>
              <a:t>2</a:t>
            </a:r>
            <a:r>
              <a:rPr sz="1350" i="1" spc="457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defined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leaving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node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in</a:t>
            </a:r>
            <a:endParaRPr sz="1400">
              <a:latin typeface="Times New Roman"/>
              <a:cs typeface="Times New Roman"/>
            </a:endParaRPr>
          </a:p>
          <a:p>
            <a:pPr marL="50800" marR="44450" algn="just">
              <a:lnSpc>
                <a:spcPts val="1620"/>
              </a:lnSpc>
              <a:spcBef>
                <a:spcPts val="70"/>
              </a:spcBef>
            </a:pP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2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65,</a:t>
            </a:r>
            <a:r>
              <a:rPr sz="1400" spc="3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3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Kirchhoff’s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3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law</a:t>
            </a:r>
            <a:r>
              <a:rPr sz="1400" spc="2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3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applied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as </a:t>
            </a:r>
            <a:r>
              <a:rPr sz="1400" spc="-10" dirty="0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06352" y="5475711"/>
            <a:ext cx="1758171" cy="117430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77338" y="7413475"/>
            <a:ext cx="2008227" cy="1529552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4842128" y="9028886"/>
            <a:ext cx="240728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4F81BC"/>
                </a:solidFill>
                <a:latin typeface="Times New Roman"/>
                <a:cs typeface="Times New Roman"/>
              </a:rPr>
              <a:t>Figure</a:t>
            </a:r>
            <a:r>
              <a:rPr sz="900" b="1" spc="-1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900" b="1" dirty="0">
                <a:solidFill>
                  <a:srgbClr val="4F81BC"/>
                </a:solidFill>
                <a:latin typeface="Times New Roman"/>
                <a:cs typeface="Times New Roman"/>
              </a:rPr>
              <a:t>63</a:t>
            </a:r>
            <a:r>
              <a:rPr sz="9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900" b="1" i="1" dirty="0">
                <a:solidFill>
                  <a:srgbClr val="4F81BC"/>
                </a:solidFill>
                <a:latin typeface="Times New Roman"/>
                <a:cs typeface="Times New Roman"/>
              </a:rPr>
              <a:t>Network</a:t>
            </a:r>
            <a:r>
              <a:rPr sz="900" b="1" i="1" spc="-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900" b="1" i="1" dirty="0">
                <a:solidFill>
                  <a:srgbClr val="4F81BC"/>
                </a:solidFill>
                <a:latin typeface="Times New Roman"/>
                <a:cs typeface="Times New Roman"/>
              </a:rPr>
              <a:t>of</a:t>
            </a:r>
            <a:r>
              <a:rPr sz="900" b="1" i="1" spc="-2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900" b="1" i="1" dirty="0">
                <a:solidFill>
                  <a:srgbClr val="4F81BC"/>
                </a:solidFill>
                <a:latin typeface="Times New Roman"/>
                <a:cs typeface="Times New Roman"/>
              </a:rPr>
              <a:t>Fig.</a:t>
            </a:r>
            <a:r>
              <a:rPr sz="900" b="1" i="1" spc="-2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900" b="1" i="1" dirty="0">
                <a:solidFill>
                  <a:srgbClr val="4F81BC"/>
                </a:solidFill>
                <a:latin typeface="Times New Roman"/>
                <a:cs typeface="Times New Roman"/>
              </a:rPr>
              <a:t>63</a:t>
            </a:r>
            <a:r>
              <a:rPr sz="900" b="1" i="1" spc="-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900" b="1" i="1" dirty="0">
                <a:solidFill>
                  <a:srgbClr val="4F81BC"/>
                </a:solidFill>
                <a:latin typeface="Times New Roman"/>
                <a:cs typeface="Times New Roman"/>
              </a:rPr>
              <a:t>with</a:t>
            </a:r>
            <a:r>
              <a:rPr sz="900" b="1" i="1" spc="-1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900" b="1" i="1" dirty="0">
                <a:solidFill>
                  <a:srgbClr val="4F81BC"/>
                </a:solidFill>
                <a:latin typeface="Times New Roman"/>
                <a:cs typeface="Times New Roman"/>
              </a:rPr>
              <a:t>assigned</a:t>
            </a:r>
            <a:r>
              <a:rPr sz="900" b="1" i="1" spc="-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900" b="1" i="1" spc="-10" dirty="0">
                <a:solidFill>
                  <a:srgbClr val="4F81BC"/>
                </a:solidFill>
                <a:latin typeface="Times New Roman"/>
                <a:cs typeface="Times New Roman"/>
              </a:rPr>
              <a:t>nodes.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2</a:t>
            </a:fld>
            <a:endParaRPr spc="-2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858011"/>
            <a:ext cx="4245610" cy="4142271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1036" y="5348808"/>
            <a:ext cx="4645986" cy="3554782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508455" y="701224"/>
            <a:ext cx="1768017" cy="1362251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459348" y="2121154"/>
            <a:ext cx="1935480" cy="3835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32715" marR="5080" indent="-120650">
              <a:lnSpc>
                <a:spcPts val="1380"/>
              </a:lnSpc>
              <a:spcBef>
                <a:spcPts val="195"/>
              </a:spcBef>
            </a:pPr>
            <a:r>
              <a:rPr sz="1200" dirty="0">
                <a:latin typeface="Times New Roman"/>
                <a:cs typeface="Times New Roman"/>
              </a:rPr>
              <a:t>Figure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64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Applying</a:t>
            </a:r>
            <a:r>
              <a:rPr sz="1200" i="1" spc="-25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Times New Roman"/>
                <a:cs typeface="Times New Roman"/>
              </a:rPr>
              <a:t>Kirchhoff’s </a:t>
            </a:r>
            <a:r>
              <a:rPr sz="1200" i="1" dirty="0">
                <a:latin typeface="Times New Roman"/>
                <a:cs typeface="Times New Roman"/>
              </a:rPr>
              <a:t>current</a:t>
            </a:r>
            <a:r>
              <a:rPr sz="1200" i="1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law</a:t>
            </a:r>
            <a:r>
              <a:rPr sz="1200" i="1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to</a:t>
            </a:r>
            <a:r>
              <a:rPr sz="1200" i="1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the</a:t>
            </a:r>
            <a:r>
              <a:rPr sz="1200" i="1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node</a:t>
            </a:r>
            <a:r>
              <a:rPr sz="1200" i="1" spc="-20" dirty="0">
                <a:latin typeface="Times New Roman"/>
                <a:cs typeface="Times New Roman"/>
              </a:rPr>
              <a:t> </a:t>
            </a:r>
            <a:r>
              <a:rPr sz="1200" i="1" spc="-25" dirty="0">
                <a:latin typeface="Times New Roman"/>
                <a:cs typeface="Times New Roman"/>
              </a:rPr>
              <a:t>V</a:t>
            </a:r>
            <a:r>
              <a:rPr sz="1200" spc="-25" dirty="0">
                <a:latin typeface="Times New Roman"/>
                <a:cs typeface="Times New Roman"/>
              </a:rPr>
              <a:t>1.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3</a:t>
            </a:fld>
            <a:endParaRPr spc="-25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31849"/>
            <a:ext cx="5969635" cy="1824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0E449A"/>
                </a:solidFill>
                <a:latin typeface="Times New Roman"/>
                <a:cs typeface="Times New Roman"/>
              </a:rPr>
              <a:t>Superposition</a:t>
            </a:r>
            <a:r>
              <a:rPr sz="1400" b="1" spc="-4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0E449A"/>
                </a:solidFill>
                <a:latin typeface="Times New Roman"/>
                <a:cs typeface="Times New Roman"/>
              </a:rPr>
              <a:t>Theorem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60"/>
              </a:lnSpc>
              <a:spcBef>
                <a:spcPts val="1145"/>
              </a:spcBef>
            </a:pP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superposition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theorem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states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following: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6100"/>
              </a:lnSpc>
              <a:spcBef>
                <a:spcPts val="45"/>
              </a:spcBef>
            </a:pP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The</a:t>
            </a:r>
            <a:r>
              <a:rPr sz="1400" b="1" i="1" spc="4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current</a:t>
            </a:r>
            <a:r>
              <a:rPr sz="1400" b="1" i="1" spc="4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through,</a:t>
            </a:r>
            <a:r>
              <a:rPr sz="1400" b="1" i="1" spc="4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or</a:t>
            </a:r>
            <a:r>
              <a:rPr sz="1400" b="1" i="1" spc="4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voltage</a:t>
            </a:r>
            <a:r>
              <a:rPr sz="1400" b="1" i="1" spc="6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across,</a:t>
            </a:r>
            <a:r>
              <a:rPr sz="1400" b="1" i="1" spc="4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an</a:t>
            </a:r>
            <a:r>
              <a:rPr sz="1400" b="1" i="1" spc="4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element</a:t>
            </a:r>
            <a:r>
              <a:rPr sz="1400" b="1" i="1" spc="4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in</a:t>
            </a:r>
            <a:r>
              <a:rPr sz="1400" b="1" i="1" spc="4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a</a:t>
            </a:r>
            <a:r>
              <a:rPr sz="1400" b="1" i="1" spc="4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linear</a:t>
            </a:r>
            <a:r>
              <a:rPr sz="1400" b="1" i="1" spc="6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bilateral</a:t>
            </a:r>
            <a:r>
              <a:rPr sz="1400" b="1" i="1" spc="4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spc="-10" dirty="0">
                <a:solidFill>
                  <a:srgbClr val="0E449A"/>
                </a:solidFill>
                <a:latin typeface="Times New Roman"/>
                <a:cs typeface="Times New Roman"/>
              </a:rPr>
              <a:t>network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is</a:t>
            </a:r>
            <a:r>
              <a:rPr sz="1400" b="1" i="1" spc="2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equal</a:t>
            </a:r>
            <a:r>
              <a:rPr sz="1400" b="1" i="1" spc="3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to</a:t>
            </a:r>
            <a:r>
              <a:rPr sz="1400" b="1" i="1" spc="2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the</a:t>
            </a:r>
            <a:r>
              <a:rPr sz="1400" b="1" i="1" spc="1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algebraic</a:t>
            </a:r>
            <a:r>
              <a:rPr sz="1400" b="1" i="1" spc="2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sum</a:t>
            </a:r>
            <a:r>
              <a:rPr sz="1400" b="1" i="1" spc="4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of</a:t>
            </a:r>
            <a:r>
              <a:rPr sz="1400" b="1" i="1" spc="1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the</a:t>
            </a:r>
            <a:r>
              <a:rPr sz="1400" b="1" i="1" spc="3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currents</a:t>
            </a:r>
            <a:r>
              <a:rPr sz="1400" b="1" i="1" spc="3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or</a:t>
            </a:r>
            <a:r>
              <a:rPr sz="1400" b="1" i="1" spc="6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voltages</a:t>
            </a:r>
            <a:r>
              <a:rPr sz="1400" b="1" i="1" spc="2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produced</a:t>
            </a:r>
            <a:r>
              <a:rPr sz="1400" b="1" i="1" spc="2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spc="-10" dirty="0">
                <a:solidFill>
                  <a:srgbClr val="0E449A"/>
                </a:solidFill>
                <a:latin typeface="Times New Roman"/>
                <a:cs typeface="Times New Roman"/>
              </a:rPr>
              <a:t>independently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by</a:t>
            </a:r>
            <a:r>
              <a:rPr sz="1400" b="1" i="1" spc="-1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each</a:t>
            </a:r>
            <a:r>
              <a:rPr sz="1400" b="1" i="1" spc="-1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spc="-10" dirty="0">
                <a:solidFill>
                  <a:srgbClr val="0E449A"/>
                </a:solidFill>
                <a:latin typeface="Times New Roman"/>
                <a:cs typeface="Times New Roman"/>
              </a:rPr>
              <a:t>source.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ts val="1610"/>
              </a:lnSpc>
              <a:spcBef>
                <a:spcPts val="5"/>
              </a:spcBef>
            </a:pPr>
            <a:r>
              <a:rPr sz="1400" dirty="0">
                <a:latin typeface="Times New Roman"/>
                <a:cs typeface="Times New Roman"/>
              </a:rPr>
              <a:t>When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one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applying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theorem,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it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possible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consider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effects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two </a:t>
            </a:r>
            <a:r>
              <a:rPr sz="1400" dirty="0">
                <a:latin typeface="Times New Roman"/>
                <a:cs typeface="Times New Roman"/>
              </a:rPr>
              <a:t>sources</a:t>
            </a:r>
            <a:r>
              <a:rPr sz="1400" spc="2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at</a:t>
            </a:r>
            <a:r>
              <a:rPr sz="1400" spc="2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same</a:t>
            </a:r>
            <a:r>
              <a:rPr sz="1400" spc="3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time</a:t>
            </a:r>
            <a:r>
              <a:rPr sz="1400" spc="2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2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reduce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number</a:t>
            </a:r>
            <a:r>
              <a:rPr sz="1400" spc="3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networks</a:t>
            </a:r>
            <a:r>
              <a:rPr sz="1400" spc="3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2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have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28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be </a:t>
            </a:r>
            <a:r>
              <a:rPr sz="1400" dirty="0">
                <a:latin typeface="Times New Roman"/>
                <a:cs typeface="Times New Roman"/>
              </a:rPr>
              <a:t>analyzed,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but,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general,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11477" y="2854705"/>
            <a:ext cx="4951095" cy="20574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50"/>
              </a:lnSpc>
            </a:pPr>
            <a:r>
              <a:rPr sz="1400" dirty="0">
                <a:latin typeface="Times New Roman"/>
                <a:cs typeface="Times New Roman"/>
              </a:rPr>
              <a:t>Number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networks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Number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analyzed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Arial MT"/>
                <a:cs typeface="Arial MT"/>
              </a:rPr>
              <a:t>=</a:t>
            </a:r>
            <a:r>
              <a:rPr sz="1400" spc="-10" dirty="0">
                <a:latin typeface="Times New Roman"/>
                <a:cs typeface="Times New Roman"/>
              </a:rPr>
              <a:t>independent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sources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3010635"/>
            <a:ext cx="5971540" cy="2032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0200"/>
              </a:lnSpc>
              <a:spcBef>
                <a:spcPts val="95"/>
              </a:spcBef>
            </a:pPr>
            <a:r>
              <a:rPr sz="1400" dirty="0">
                <a:latin typeface="Times New Roman"/>
                <a:cs typeface="Times New Roman"/>
              </a:rPr>
              <a:t>remove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source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when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applying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this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theorem,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difference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potential </a:t>
            </a:r>
            <a:r>
              <a:rPr sz="1400" dirty="0">
                <a:latin typeface="Times New Roman"/>
                <a:cs typeface="Times New Roman"/>
              </a:rPr>
              <a:t>between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terminals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source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must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zero</a:t>
            </a:r>
            <a:r>
              <a:rPr sz="1400" spc="2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(short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circuit); </a:t>
            </a:r>
            <a:r>
              <a:rPr sz="1400" dirty="0">
                <a:latin typeface="Times New Roman"/>
                <a:cs typeface="Times New Roman"/>
              </a:rPr>
              <a:t>removing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 current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source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requires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its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terminals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opened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(open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circuit).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Any </a:t>
            </a:r>
            <a:r>
              <a:rPr sz="1400" dirty="0">
                <a:latin typeface="Times New Roman"/>
                <a:cs typeface="Times New Roman"/>
              </a:rPr>
              <a:t>internal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resistance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conductance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associated</a:t>
            </a:r>
            <a:r>
              <a:rPr sz="1400" spc="2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with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displaced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sources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not </a:t>
            </a:r>
            <a:r>
              <a:rPr sz="1400" dirty="0">
                <a:latin typeface="Times New Roman"/>
                <a:cs typeface="Times New Roman"/>
              </a:rPr>
              <a:t>eliminated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but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must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still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considered.</a:t>
            </a:r>
            <a:endParaRPr sz="14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10400"/>
              </a:lnSpc>
              <a:spcBef>
                <a:spcPts val="990"/>
              </a:spcBef>
            </a:pPr>
            <a:r>
              <a:rPr sz="1400" dirty="0">
                <a:latin typeface="Times New Roman"/>
                <a:cs typeface="Times New Roman"/>
              </a:rPr>
              <a:t>Figure</a:t>
            </a:r>
            <a:r>
              <a:rPr sz="1400" spc="3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66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reviews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various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substitutions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required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when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removing</a:t>
            </a:r>
            <a:r>
              <a:rPr sz="1400" spc="4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ideal </a:t>
            </a:r>
            <a:r>
              <a:rPr sz="1400" dirty="0">
                <a:latin typeface="Times New Roman"/>
                <a:cs typeface="Times New Roman"/>
              </a:rPr>
              <a:t>source,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Figure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67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reviews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substitutions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with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practical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sources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have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an </a:t>
            </a:r>
            <a:r>
              <a:rPr sz="1400" dirty="0">
                <a:latin typeface="Times New Roman"/>
                <a:cs typeface="Times New Roman"/>
              </a:rPr>
              <a:t>internal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resistance.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05838" y="6302121"/>
            <a:ext cx="37623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4F81BC"/>
                </a:solidFill>
                <a:latin typeface="Times New Roman"/>
                <a:cs typeface="Times New Roman"/>
              </a:rPr>
              <a:t>Figure</a:t>
            </a:r>
            <a:r>
              <a:rPr sz="1200" b="1" spc="-1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4F81BC"/>
                </a:solidFill>
                <a:latin typeface="Times New Roman"/>
                <a:cs typeface="Times New Roman"/>
              </a:rPr>
              <a:t>65</a:t>
            </a:r>
            <a:r>
              <a:rPr sz="1200" b="1" spc="-1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Removing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the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effects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of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ideal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sources.</a:t>
            </a:r>
            <a:r>
              <a:rPr sz="1200" b="1" i="1" spc="5" dirty="0"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292425"/>
                </a:solidFill>
                <a:latin typeface="Times New Roman"/>
                <a:cs typeface="Times New Roman"/>
              </a:rPr>
              <a:t>R</a:t>
            </a:r>
            <a:r>
              <a:rPr sz="1200" b="1" i="1" spc="-1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292425"/>
                </a:solidFill>
                <a:latin typeface="Times New Roman"/>
                <a:cs typeface="Times New Roman"/>
              </a:rPr>
              <a:t>R</a:t>
            </a:r>
            <a:r>
              <a:rPr sz="1200" b="1" baseline="-10416" dirty="0">
                <a:solidFill>
                  <a:srgbClr val="292425"/>
                </a:solidFill>
                <a:latin typeface="Times New Roman"/>
                <a:cs typeface="Times New Roman"/>
              </a:rPr>
              <a:t>int</a:t>
            </a:r>
            <a:r>
              <a:rPr sz="1200" b="1" spc="120" baseline="-10416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292425"/>
                </a:solidFill>
                <a:latin typeface="Times New Roman"/>
                <a:cs typeface="Times New Roman"/>
              </a:rPr>
              <a:t>I</a:t>
            </a:r>
            <a:r>
              <a:rPr sz="1200" b="1" i="1" spc="-1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200" b="1" spc="-37" baseline="-10416" dirty="0">
                <a:solidFill>
                  <a:srgbClr val="292425"/>
                </a:solidFill>
                <a:latin typeface="Times New Roman"/>
                <a:cs typeface="Times New Roman"/>
              </a:rPr>
              <a:t>int</a:t>
            </a:r>
            <a:endParaRPr sz="1200" baseline="-10416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7696584"/>
            <a:ext cx="5972175" cy="145034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55"/>
              </a:spcBef>
            </a:pPr>
            <a:r>
              <a:rPr sz="1200" b="1" dirty="0">
                <a:solidFill>
                  <a:srgbClr val="4F81BC"/>
                </a:solidFill>
                <a:latin typeface="Times New Roman"/>
                <a:cs typeface="Times New Roman"/>
              </a:rPr>
              <a:t>Figure</a:t>
            </a:r>
            <a:r>
              <a:rPr sz="1200" b="1" spc="-2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4F81BC"/>
                </a:solidFill>
                <a:latin typeface="Times New Roman"/>
                <a:cs typeface="Times New Roman"/>
              </a:rPr>
              <a:t>66</a:t>
            </a:r>
            <a:r>
              <a:rPr sz="1200" b="1" spc="-2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4F81BC"/>
                </a:solidFill>
                <a:latin typeface="Times New Roman"/>
                <a:cs typeface="Times New Roman"/>
              </a:rPr>
              <a:t>Removing</a:t>
            </a:r>
            <a:r>
              <a:rPr sz="1200" b="1" i="1" spc="-2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4F81BC"/>
                </a:solidFill>
                <a:latin typeface="Times New Roman"/>
                <a:cs typeface="Times New Roman"/>
              </a:rPr>
              <a:t>the</a:t>
            </a:r>
            <a:r>
              <a:rPr sz="1200" b="1" i="1" spc="-2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4F81BC"/>
                </a:solidFill>
                <a:latin typeface="Times New Roman"/>
                <a:cs typeface="Times New Roman"/>
              </a:rPr>
              <a:t>effects</a:t>
            </a:r>
            <a:r>
              <a:rPr sz="1200" b="1" i="1" spc="-2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4F81BC"/>
                </a:solidFill>
                <a:latin typeface="Times New Roman"/>
                <a:cs typeface="Times New Roman"/>
              </a:rPr>
              <a:t>of</a:t>
            </a:r>
            <a:r>
              <a:rPr sz="1200" b="1" i="1" spc="-2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4F81BC"/>
                </a:solidFill>
                <a:latin typeface="Times New Roman"/>
                <a:cs typeface="Times New Roman"/>
              </a:rPr>
              <a:t>practical</a:t>
            </a:r>
            <a:r>
              <a:rPr sz="1200" b="1" i="1" spc="-2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200" b="1" i="1" spc="-10" dirty="0">
                <a:solidFill>
                  <a:srgbClr val="4F81BC"/>
                </a:solidFill>
                <a:latin typeface="Times New Roman"/>
                <a:cs typeface="Times New Roman"/>
              </a:rPr>
              <a:t>sources.</a:t>
            </a: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900"/>
              </a:lnSpc>
              <a:spcBef>
                <a:spcPts val="965"/>
              </a:spcBef>
            </a:pP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total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through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any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portion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network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equal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algebraic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sum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currents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produced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independently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each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source.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is,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two-source </a:t>
            </a:r>
            <a:r>
              <a:rPr sz="1400" dirty="0">
                <a:latin typeface="Times New Roman"/>
                <a:cs typeface="Times New Roman"/>
              </a:rPr>
              <a:t>network,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produced</a:t>
            </a:r>
            <a:r>
              <a:rPr sz="1400" spc="2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one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source</a:t>
            </a:r>
            <a:r>
              <a:rPr sz="1400" spc="2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one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direction,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while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that </a:t>
            </a:r>
            <a:r>
              <a:rPr sz="1400" dirty="0">
                <a:latin typeface="Times New Roman"/>
                <a:cs typeface="Times New Roman"/>
              </a:rPr>
              <a:t>produced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other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opposite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direction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through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same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resistor,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solidFill>
                  <a:srgbClr val="006FC0"/>
                </a:solidFill>
                <a:latin typeface="Times New Roman"/>
                <a:cs typeface="Times New Roman"/>
              </a:rPr>
              <a:t>the </a:t>
            </a:r>
            <a:r>
              <a:rPr sz="1400" i="1" dirty="0">
                <a:solidFill>
                  <a:srgbClr val="006FC0"/>
                </a:solidFill>
                <a:latin typeface="Times New Roman"/>
                <a:cs typeface="Times New Roman"/>
              </a:rPr>
              <a:t>resulting</a:t>
            </a:r>
            <a:r>
              <a:rPr sz="1400" i="1" spc="3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6FC0"/>
                </a:solidFill>
                <a:latin typeface="Times New Roman"/>
                <a:cs typeface="Times New Roman"/>
              </a:rPr>
              <a:t>current</a:t>
            </a:r>
            <a:r>
              <a:rPr sz="1400" i="1" spc="3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6FC0"/>
                </a:solidFill>
                <a:latin typeface="Times New Roman"/>
                <a:cs typeface="Times New Roman"/>
              </a:rPr>
              <a:t>is</a:t>
            </a:r>
            <a:r>
              <a:rPr sz="1400" i="1" spc="3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6FC0"/>
                </a:solidFill>
                <a:latin typeface="Times New Roman"/>
                <a:cs typeface="Times New Roman"/>
              </a:rPr>
              <a:t>the</a:t>
            </a:r>
            <a:r>
              <a:rPr sz="1400" i="1" spc="3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6FC0"/>
                </a:solidFill>
                <a:latin typeface="Times New Roman"/>
                <a:cs typeface="Times New Roman"/>
              </a:rPr>
              <a:t>difference</a:t>
            </a:r>
            <a:r>
              <a:rPr sz="1400" i="1" spc="5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6FC0"/>
                </a:solidFill>
                <a:latin typeface="Times New Roman"/>
                <a:cs typeface="Times New Roman"/>
              </a:rPr>
              <a:t>of</a:t>
            </a:r>
            <a:r>
              <a:rPr sz="1400" i="1" spc="3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6FC0"/>
                </a:solidFill>
                <a:latin typeface="Times New Roman"/>
                <a:cs typeface="Times New Roman"/>
              </a:rPr>
              <a:t>the</a:t>
            </a:r>
            <a:r>
              <a:rPr sz="1400" i="1" spc="3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6FC0"/>
                </a:solidFill>
                <a:latin typeface="Times New Roman"/>
                <a:cs typeface="Times New Roman"/>
              </a:rPr>
              <a:t>two</a:t>
            </a:r>
            <a:r>
              <a:rPr sz="1400" i="1" spc="3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6FC0"/>
                </a:solidFill>
                <a:latin typeface="Times New Roman"/>
                <a:cs typeface="Times New Roman"/>
              </a:rPr>
              <a:t>and</a:t>
            </a:r>
            <a:r>
              <a:rPr sz="1400" i="1" spc="3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6FC0"/>
                </a:solidFill>
                <a:latin typeface="Times New Roman"/>
                <a:cs typeface="Times New Roman"/>
              </a:rPr>
              <a:t>has</a:t>
            </a:r>
            <a:r>
              <a:rPr sz="1400" i="1" spc="3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6FC0"/>
                </a:solidFill>
                <a:latin typeface="Times New Roman"/>
                <a:cs typeface="Times New Roman"/>
              </a:rPr>
              <a:t>the</a:t>
            </a:r>
            <a:r>
              <a:rPr sz="1400" i="1" spc="3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6FC0"/>
                </a:solidFill>
                <a:latin typeface="Times New Roman"/>
                <a:cs typeface="Times New Roman"/>
              </a:rPr>
              <a:t>direction</a:t>
            </a:r>
            <a:r>
              <a:rPr sz="1400" i="1" spc="3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6FC0"/>
                </a:solidFill>
                <a:latin typeface="Times New Roman"/>
                <a:cs typeface="Times New Roman"/>
              </a:rPr>
              <a:t>of</a:t>
            </a:r>
            <a:r>
              <a:rPr sz="1400" i="1" spc="3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6FC0"/>
                </a:solidFill>
                <a:latin typeface="Times New Roman"/>
                <a:cs typeface="Times New Roman"/>
              </a:rPr>
              <a:t>the</a:t>
            </a:r>
            <a:r>
              <a:rPr sz="1400" i="1" spc="3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6FC0"/>
                </a:solidFill>
                <a:latin typeface="Times New Roman"/>
                <a:cs typeface="Times New Roman"/>
              </a:rPr>
              <a:t>larger.</a:t>
            </a:r>
            <a:r>
              <a:rPr sz="1400" i="1" spc="6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If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18724" y="5256481"/>
            <a:ext cx="1892194" cy="82222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306493" y="6742674"/>
            <a:ext cx="3166331" cy="818421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4</a:t>
            </a:fld>
            <a:endParaRPr spc="-2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604</Words>
  <Application>Microsoft Office PowerPoint</Application>
  <PresentationFormat>Custom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Ibisam</dc:creator>
  <cp:lastModifiedBy>Ibtisam Yahya</cp:lastModifiedBy>
  <cp:revision>2</cp:revision>
  <dcterms:created xsi:type="dcterms:W3CDTF">2024-11-28T17:41:05Z</dcterms:created>
  <dcterms:modified xsi:type="dcterms:W3CDTF">2024-11-28T18:06:56Z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2024-11-28T00:00:00Z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2024-11-28T00:00:00Z</vt:filetime>
  </property>
  <property fmtid="{D5CDD505-2E9C-101B-9397-08002B2CF9AE}" pid="5" name="Producer">
    <vt:lpwstr>Microsoft® Word 2010</vt:lpwstr>
  </property>
</Properties>
</file>