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104" y="-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58819" y="9550003"/>
            <a:ext cx="269239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3780" y="161925"/>
            <a:ext cx="1057275" cy="106552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914400" y="2357056"/>
            <a:ext cx="5829300" cy="64769"/>
            <a:chOff x="914400" y="2357056"/>
            <a:chExt cx="5829300" cy="64769"/>
          </a:xfrm>
        </p:grpSpPr>
        <p:sp>
          <p:nvSpPr>
            <p:cNvPr id="4" name="object 4"/>
            <p:cNvSpPr/>
            <p:nvPr/>
          </p:nvSpPr>
          <p:spPr>
            <a:xfrm>
              <a:off x="914400" y="2417816"/>
              <a:ext cx="5829300" cy="0"/>
            </a:xfrm>
            <a:custGeom>
              <a:avLst/>
              <a:gdLst/>
              <a:ahLst/>
              <a:cxnLst/>
              <a:rect l="l" t="t" r="r" b="b"/>
              <a:pathLst>
                <a:path w="5829300">
                  <a:moveTo>
                    <a:pt x="0" y="0"/>
                  </a:moveTo>
                  <a:lnTo>
                    <a:pt x="5829300" y="0"/>
                  </a:lnTo>
                </a:path>
              </a:pathLst>
            </a:custGeom>
            <a:ln w="69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14400" y="2385695"/>
              <a:ext cx="5829300" cy="0"/>
            </a:xfrm>
            <a:custGeom>
              <a:avLst/>
              <a:gdLst/>
              <a:ahLst/>
              <a:cxnLst/>
              <a:rect l="l" t="t" r="r" b="b"/>
              <a:pathLst>
                <a:path w="5829300">
                  <a:moveTo>
                    <a:pt x="0" y="0"/>
                  </a:moveTo>
                  <a:lnTo>
                    <a:pt x="5829300" y="0"/>
                  </a:lnTo>
                </a:path>
              </a:pathLst>
            </a:custGeom>
            <a:ln w="57277">
              <a:solidFill>
                <a:srgbClr val="375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02004" y="1150365"/>
            <a:ext cx="2120265" cy="1026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i="1" spc="-20" dirty="0">
                <a:solidFill>
                  <a:srgbClr val="1E4A90"/>
                </a:solidFill>
                <a:latin typeface="Times New Roman"/>
                <a:cs typeface="Times New Roman"/>
              </a:rPr>
              <a:t>Mosul</a:t>
            </a:r>
            <a:r>
              <a:rPr sz="2600" i="1" spc="-105" dirty="0">
                <a:solidFill>
                  <a:srgbClr val="1E4A90"/>
                </a:solidFill>
                <a:latin typeface="Times New Roman"/>
                <a:cs typeface="Times New Roman"/>
              </a:rPr>
              <a:t> </a:t>
            </a:r>
            <a:r>
              <a:rPr sz="2600" i="1" spc="-130" dirty="0">
                <a:solidFill>
                  <a:srgbClr val="1E4A90"/>
                </a:solidFill>
                <a:latin typeface="Times New Roman"/>
                <a:cs typeface="Times New Roman"/>
              </a:rPr>
              <a:t>University</a:t>
            </a:r>
            <a:endParaRPr sz="2600">
              <a:latin typeface="Times New Roman"/>
              <a:cs typeface="Times New Roman"/>
            </a:endParaRPr>
          </a:p>
          <a:p>
            <a:pPr marL="12700" marR="406400">
              <a:lnSpc>
                <a:spcPct val="102099"/>
              </a:lnSpc>
              <a:spcBef>
                <a:spcPts val="1325"/>
              </a:spcBef>
            </a:pP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College</a:t>
            </a:r>
            <a:r>
              <a:rPr sz="1400" spc="1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of</a:t>
            </a:r>
            <a:r>
              <a:rPr sz="1400" spc="1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science </a:t>
            </a:r>
            <a:r>
              <a:rPr sz="1400" spc="-60" dirty="0">
                <a:solidFill>
                  <a:srgbClr val="1E4A90"/>
                </a:solidFill>
                <a:latin typeface="Verdana"/>
                <a:cs typeface="Verdana"/>
              </a:rPr>
              <a:t>Energy</a:t>
            </a:r>
            <a:r>
              <a:rPr sz="1400" spc="-6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Department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87136" y="1718818"/>
            <a:ext cx="15957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New</a:t>
            </a:r>
            <a:r>
              <a:rPr sz="1400" spc="-4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&amp;</a:t>
            </a:r>
            <a:r>
              <a:rPr sz="1400" spc="-30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renewable</a:t>
            </a:r>
            <a:endParaRPr sz="1400">
              <a:latin typeface="Verdana"/>
              <a:cs typeface="Verdana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55640" y="193039"/>
            <a:ext cx="992505" cy="103822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05504" y="238125"/>
            <a:ext cx="990600" cy="99060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51660" y="3598164"/>
            <a:ext cx="4018788" cy="63550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89710" y="4549140"/>
            <a:ext cx="5528929" cy="379475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44416" y="5134355"/>
            <a:ext cx="1219701" cy="374903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276407" y="5862828"/>
            <a:ext cx="1169287" cy="27889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15083" y="6473952"/>
            <a:ext cx="4091940" cy="379475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124048" y="7927847"/>
            <a:ext cx="1452799" cy="283463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1085392" y="3439795"/>
            <a:ext cx="5541010" cy="3393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00"/>
              </a:spcBef>
              <a:tabLst>
                <a:tab pos="1849755" algn="l"/>
              </a:tabLst>
            </a:pPr>
            <a:r>
              <a:rPr sz="4800" spc="-10" dirty="0">
                <a:solidFill>
                  <a:srgbClr val="0E223C"/>
                </a:solidFill>
                <a:latin typeface="Times New Roman"/>
                <a:cs typeface="Times New Roman"/>
              </a:rPr>
              <a:t>Circuit</a:t>
            </a:r>
            <a:r>
              <a:rPr sz="4800" dirty="0">
                <a:solidFill>
                  <a:srgbClr val="0E223C"/>
                </a:solidFill>
                <a:latin typeface="Times New Roman"/>
                <a:cs typeface="Times New Roman"/>
              </a:rPr>
              <a:t>	</a:t>
            </a:r>
            <a:r>
              <a:rPr sz="4800" spc="-10" dirty="0">
                <a:solidFill>
                  <a:srgbClr val="0E223C"/>
                </a:solidFill>
                <a:latin typeface="Times New Roman"/>
                <a:cs typeface="Times New Roman"/>
              </a:rPr>
              <a:t>Analysis</a:t>
            </a:r>
            <a:endParaRPr sz="4800">
              <a:latin typeface="Times New Roman"/>
              <a:cs typeface="Times New Roman"/>
            </a:endParaRPr>
          </a:p>
          <a:p>
            <a:pPr marL="37465" marR="30480" algn="ctr">
              <a:lnSpc>
                <a:spcPct val="153300"/>
              </a:lnSpc>
              <a:spcBef>
                <a:spcPts val="450"/>
              </a:spcBef>
            </a:pP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New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&amp;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renewable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Energy</a:t>
            </a:r>
            <a:r>
              <a:rPr sz="2800" spc="-40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Department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2</a:t>
            </a:r>
            <a:r>
              <a:rPr sz="2700" baseline="38580" dirty="0">
                <a:solidFill>
                  <a:srgbClr val="0E223C"/>
                </a:solidFill>
                <a:latin typeface="Times New Roman"/>
                <a:cs typeface="Times New Roman"/>
              </a:rPr>
              <a:t>nd</a:t>
            </a:r>
            <a:r>
              <a:rPr sz="2700" spc="352" baseline="38580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class</a:t>
            </a:r>
            <a:endParaRPr sz="2800">
              <a:latin typeface="Times New Roman"/>
              <a:cs typeface="Times New Roman"/>
            </a:endParaRPr>
          </a:p>
          <a:p>
            <a:pPr marL="6985" algn="ctr">
              <a:lnSpc>
                <a:spcPct val="100000"/>
              </a:lnSpc>
              <a:spcBef>
                <a:spcPts val="1805"/>
              </a:spcBef>
            </a:pPr>
            <a:r>
              <a:rPr sz="2600" spc="-10" dirty="0">
                <a:solidFill>
                  <a:srgbClr val="0E223C"/>
                </a:solidFill>
                <a:latin typeface="Times New Roman"/>
                <a:cs typeface="Times New Roman"/>
              </a:rPr>
              <a:t>Lecturer</a:t>
            </a:r>
            <a:endParaRPr sz="2600">
              <a:latin typeface="Times New Roman"/>
              <a:cs typeface="Times New Roman"/>
            </a:endParaRPr>
          </a:p>
          <a:p>
            <a:pPr marL="5715" algn="ctr">
              <a:lnSpc>
                <a:spcPct val="100000"/>
              </a:lnSpc>
              <a:spcBef>
                <a:spcPts val="1720"/>
              </a:spcBef>
            </a:pP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Dr.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Ibtisam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Yahya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Abdullah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1</a:t>
            </a:fld>
            <a:endParaRPr spc="-25" dirty="0"/>
          </a:p>
        </p:txBody>
      </p:sp>
      <p:sp>
        <p:nvSpPr>
          <p:cNvPr id="17" name="object 17"/>
          <p:cNvSpPr txBox="1"/>
          <p:nvPr/>
        </p:nvSpPr>
        <p:spPr>
          <a:xfrm>
            <a:off x="3130423" y="7835645"/>
            <a:ext cx="145669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0" dirty="0">
                <a:solidFill>
                  <a:srgbClr val="0E223C"/>
                </a:solidFill>
                <a:latin typeface="Times New Roman"/>
                <a:cs typeface="Times New Roman"/>
              </a:rPr>
              <a:t>2024-</a:t>
            </a:r>
            <a:r>
              <a:rPr sz="2600" spc="-20" dirty="0">
                <a:solidFill>
                  <a:srgbClr val="0E223C"/>
                </a:solidFill>
                <a:latin typeface="Times New Roman"/>
                <a:cs typeface="Times New Roman"/>
              </a:rPr>
              <a:t>2025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902004" y="808074"/>
            <a:ext cx="5970905" cy="32837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595"/>
              </a:spcBef>
            </a:pPr>
            <a:r>
              <a:rPr sz="1400" b="1" dirty="0" smtClean="0">
                <a:latin typeface="Times New Roman"/>
                <a:cs typeface="Times New Roman"/>
              </a:rPr>
              <a:t>Circuit</a:t>
            </a:r>
            <a:r>
              <a:rPr sz="1400" b="1" spc="-20" dirty="0" smtClean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Analysis</a:t>
            </a:r>
            <a:endParaRPr sz="14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10300"/>
              </a:lnSpc>
              <a:spcBef>
                <a:spcPts val="1135"/>
              </a:spcBef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principle,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three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sets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equations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sufficient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perform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analysis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for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3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circuit,</a:t>
            </a:r>
            <a:r>
              <a:rPr sz="1400" spc="4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which</a:t>
            </a:r>
            <a:r>
              <a:rPr sz="1400" spc="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40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Kirchoff’s</a:t>
            </a:r>
            <a:r>
              <a:rPr sz="1400" spc="40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40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4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(KCL),</a:t>
            </a:r>
            <a:r>
              <a:rPr sz="1400" spc="4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Kirchoff’s</a:t>
            </a:r>
            <a:r>
              <a:rPr sz="1400" spc="40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40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law </a:t>
            </a:r>
            <a:r>
              <a:rPr sz="1400" dirty="0">
                <a:latin typeface="Times New Roman"/>
                <a:cs typeface="Times New Roman"/>
              </a:rPr>
              <a:t>(KVL),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equations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(e.g.,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Ohm’s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law).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KCL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KVL </a:t>
            </a:r>
            <a:r>
              <a:rPr sz="1400" dirty="0">
                <a:latin typeface="Times New Roman"/>
                <a:cs typeface="Times New Roman"/>
              </a:rPr>
              <a:t>characterize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topology,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i.e.,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how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elements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connected.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In </a:t>
            </a:r>
            <a:r>
              <a:rPr sz="1400" dirty="0">
                <a:latin typeface="Times New Roman"/>
                <a:cs typeface="Times New Roman"/>
              </a:rPr>
              <a:t>contrast,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equation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characterizes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element's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physical </a:t>
            </a:r>
            <a:r>
              <a:rPr sz="1400" dirty="0">
                <a:latin typeface="Times New Roman"/>
                <a:cs typeface="Times New Roman"/>
              </a:rPr>
              <a:t>property,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specifically,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current-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relation.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585"/>
              </a:spcBef>
            </a:pPr>
            <a:r>
              <a:rPr sz="1400" b="1" dirty="0">
                <a:latin typeface="Times New Roman"/>
                <a:cs typeface="Times New Roman"/>
              </a:rPr>
              <a:t>Series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Circuits</a:t>
            </a:r>
            <a:endParaRPr sz="14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200"/>
              </a:lnSpc>
              <a:spcBef>
                <a:spcPts val="1140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consists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number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joined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terminal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points,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providing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at </a:t>
            </a:r>
            <a:r>
              <a:rPr sz="1400" dirty="0">
                <a:latin typeface="Times New Roman"/>
                <a:cs typeface="Times New Roman"/>
              </a:rPr>
              <a:t>least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path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through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which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charge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can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flow.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3(a)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has </a:t>
            </a:r>
            <a:r>
              <a:rPr sz="1400" dirty="0">
                <a:latin typeface="Times New Roman"/>
                <a:cs typeface="Times New Roman"/>
              </a:rPr>
              <a:t>three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elements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joined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three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terminal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points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(a,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b,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c)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provide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path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I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3904" y="3626332"/>
            <a:ext cx="6046470" cy="5081270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10"/>
              </a:spcBef>
            </a:pPr>
            <a:r>
              <a:rPr sz="1400" b="1" dirty="0">
                <a:latin typeface="Times New Roman"/>
                <a:cs typeface="Times New Roman"/>
              </a:rPr>
              <a:t>Figure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3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a.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Series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circuit,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b.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not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series</a:t>
            </a:r>
            <a:endParaRPr sz="1400">
              <a:latin typeface="Times New Roman"/>
              <a:cs typeface="Times New Roman"/>
            </a:endParaRPr>
          </a:p>
          <a:p>
            <a:pPr marL="50800" algn="just">
              <a:lnSpc>
                <a:spcPct val="100000"/>
              </a:lnSpc>
              <a:spcBef>
                <a:spcPts val="910"/>
              </a:spcBef>
            </a:pP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series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if</a:t>
            </a:r>
            <a:endParaRPr sz="1400">
              <a:latin typeface="Times New Roman"/>
              <a:cs typeface="Times New Roman"/>
            </a:endParaRPr>
          </a:p>
          <a:p>
            <a:pPr marL="50800" marR="49530" indent="196215">
              <a:lnSpc>
                <a:spcPct val="110000"/>
              </a:lnSpc>
              <a:spcBef>
                <a:spcPts val="1010"/>
              </a:spcBef>
              <a:buAutoNum type="arabicPeriod"/>
              <a:tabLst>
                <a:tab pos="247015" algn="l"/>
              </a:tabLst>
            </a:pP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They</a:t>
            </a:r>
            <a:r>
              <a:rPr sz="1400" i="1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have</a:t>
            </a:r>
            <a:r>
              <a:rPr sz="1400" i="1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only</a:t>
            </a:r>
            <a:r>
              <a:rPr sz="1400" i="1" spc="1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one</a:t>
            </a:r>
            <a:r>
              <a:rPr sz="1400" i="1" spc="1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terminal</a:t>
            </a:r>
            <a:r>
              <a:rPr sz="1400" i="1" spc="1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in</a:t>
            </a:r>
            <a:r>
              <a:rPr sz="1400" i="1" spc="1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common</a:t>
            </a:r>
            <a:r>
              <a:rPr sz="1400" i="1" spc="1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(i.e.,</a:t>
            </a:r>
            <a:r>
              <a:rPr sz="1400" i="1" spc="1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one</a:t>
            </a:r>
            <a:r>
              <a:rPr sz="1400" i="1" spc="1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lead</a:t>
            </a:r>
            <a:r>
              <a:rPr sz="1400" i="1" spc="1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400" i="1" spc="1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one</a:t>
            </a:r>
            <a:r>
              <a:rPr sz="1400" i="1" spc="1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sz="1400" i="1" spc="1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connected</a:t>
            </a:r>
            <a:r>
              <a:rPr sz="1400" i="1" spc="1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to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only</a:t>
            </a:r>
            <a:r>
              <a:rPr sz="1400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one</a:t>
            </a:r>
            <a:r>
              <a:rPr sz="1400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lead</a:t>
            </a:r>
            <a:r>
              <a:rPr sz="1400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1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 other).</a:t>
            </a:r>
            <a:endParaRPr sz="1400">
              <a:latin typeface="Times New Roman"/>
              <a:cs typeface="Times New Roman"/>
            </a:endParaRPr>
          </a:p>
          <a:p>
            <a:pPr marL="50800" marR="50165" indent="226695">
              <a:lnSpc>
                <a:spcPct val="110800"/>
              </a:lnSpc>
              <a:spcBef>
                <a:spcPts val="980"/>
              </a:spcBef>
              <a:buAutoNum type="arabicPeriod"/>
              <a:tabLst>
                <a:tab pos="277495" algn="l"/>
              </a:tabLst>
            </a:pP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1400" i="1" spc="3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common</a:t>
            </a:r>
            <a:r>
              <a:rPr sz="1400" i="1" spc="3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point</a:t>
            </a:r>
            <a:r>
              <a:rPr sz="1400" i="1" spc="3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between</a:t>
            </a:r>
            <a:r>
              <a:rPr sz="1400" i="1" spc="3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1400" i="1" spc="3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two</a:t>
            </a:r>
            <a:r>
              <a:rPr sz="1400" i="1" spc="3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elements</a:t>
            </a:r>
            <a:r>
              <a:rPr sz="1400" i="1" spc="3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sz="1400" i="1" spc="3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not</a:t>
            </a:r>
            <a:r>
              <a:rPr sz="1400" i="1" spc="3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connected</a:t>
            </a:r>
            <a:r>
              <a:rPr sz="1400" i="1" spc="3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1400" i="1" spc="3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another current-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carrying</a:t>
            </a:r>
            <a:r>
              <a:rPr sz="1400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element.</a:t>
            </a:r>
            <a:endParaRPr sz="1400">
              <a:latin typeface="Times New Roman"/>
              <a:cs typeface="Times New Roman"/>
            </a:endParaRPr>
          </a:p>
          <a:p>
            <a:pPr marL="50800" marR="43815" algn="just">
              <a:lnSpc>
                <a:spcPct val="110200"/>
              </a:lnSpc>
              <a:spcBef>
                <a:spcPts val="994"/>
              </a:spcBef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3(a),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resistors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27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350" i="1" spc="270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series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because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they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have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in </a:t>
            </a:r>
            <a:r>
              <a:rPr sz="1400" dirty="0">
                <a:latin typeface="Times New Roman"/>
                <a:cs typeface="Times New Roman"/>
              </a:rPr>
              <a:t>common.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other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ends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connected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elsewhere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circuit.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For </a:t>
            </a:r>
            <a:r>
              <a:rPr sz="1400" dirty="0">
                <a:latin typeface="Times New Roman"/>
                <a:cs typeface="Times New Roman"/>
              </a:rPr>
              <a:t>the same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reason, the battery 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225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series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(terminal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common),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350" i="1" spc="195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 battery 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series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(terminal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 in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common).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Since </a:t>
            </a:r>
            <a:r>
              <a:rPr sz="1400" spc="-25" dirty="0">
                <a:latin typeface="Times New Roman"/>
                <a:cs typeface="Times New Roman"/>
              </a:rPr>
              <a:t>all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elements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series,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called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series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circuit.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common </a:t>
            </a:r>
            <a:r>
              <a:rPr sz="1400" dirty="0">
                <a:latin typeface="Times New Roman"/>
                <a:cs typeface="Times New Roman"/>
              </a:rPr>
              <a:t>examples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series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connections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include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tying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small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pieces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rope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together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to </a:t>
            </a:r>
            <a:r>
              <a:rPr sz="1400" dirty="0">
                <a:latin typeface="Times New Roman"/>
                <a:cs typeface="Times New Roman"/>
              </a:rPr>
              <a:t>form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longer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rope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connecting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pipes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get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water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from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to </a:t>
            </a:r>
            <a:r>
              <a:rPr sz="1400" spc="-10" dirty="0">
                <a:latin typeface="Times New Roman"/>
                <a:cs typeface="Times New Roman"/>
              </a:rPr>
              <a:t>another.</a:t>
            </a:r>
            <a:endParaRPr sz="1400">
              <a:latin typeface="Times New Roman"/>
              <a:cs typeface="Times New Roman"/>
            </a:endParaRPr>
          </a:p>
          <a:p>
            <a:pPr marL="50800" marR="43180" algn="just">
              <a:lnSpc>
                <a:spcPct val="110400"/>
              </a:lnSpc>
              <a:spcBef>
                <a:spcPts val="1000"/>
              </a:spcBef>
            </a:pP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3(a)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modified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current-carrying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3</a:t>
            </a:r>
            <a:r>
              <a:rPr sz="1350" i="1" spc="517" baseline="-1234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is </a:t>
            </a:r>
            <a:r>
              <a:rPr sz="1400" dirty="0">
                <a:latin typeface="Times New Roman"/>
                <a:cs typeface="Times New Roman"/>
              </a:rPr>
              <a:t>introduced,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shown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3(b),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15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350" i="1" spc="165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longer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series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due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violation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number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above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definition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series</a:t>
            </a:r>
            <a:r>
              <a:rPr sz="1400" spc="-10" dirty="0">
                <a:latin typeface="Times New Roman"/>
                <a:cs typeface="Times New Roman"/>
              </a:rPr>
              <a:t> elements.</a:t>
            </a:r>
            <a:endParaRPr sz="1400">
              <a:latin typeface="Times New Roman"/>
              <a:cs typeface="Times New Roman"/>
            </a:endParaRPr>
          </a:p>
          <a:p>
            <a:pPr marL="50800" algn="just">
              <a:lnSpc>
                <a:spcPct val="100000"/>
              </a:lnSpc>
              <a:spcBef>
                <a:spcPts val="1165"/>
              </a:spcBef>
            </a:pP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1400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current</a:t>
            </a:r>
            <a:r>
              <a:rPr sz="1400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sz="1400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1400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same</a:t>
            </a:r>
            <a:r>
              <a:rPr sz="1400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through</a:t>
            </a:r>
            <a:r>
              <a:rPr sz="1400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series</a:t>
            </a:r>
            <a:r>
              <a:rPr sz="1400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elements.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88148" y="982475"/>
            <a:ext cx="1746612" cy="248927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3904" y="808074"/>
            <a:ext cx="6047105" cy="3110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45085" algn="just">
              <a:lnSpc>
                <a:spcPct val="11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3(a),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therefore,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through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each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same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through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battery.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fact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same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through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series </a:t>
            </a:r>
            <a:r>
              <a:rPr sz="1400" dirty="0">
                <a:latin typeface="Times New Roman"/>
                <a:cs typeface="Times New Roman"/>
              </a:rPr>
              <a:t>elements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often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used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path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determine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whether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series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or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confirm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conclusion.</a:t>
            </a:r>
            <a:endParaRPr sz="1400">
              <a:latin typeface="Times New Roman"/>
              <a:cs typeface="Times New Roman"/>
            </a:endParaRPr>
          </a:p>
          <a:p>
            <a:pPr marL="50800" marR="43180" algn="just">
              <a:lnSpc>
                <a:spcPct val="110400"/>
              </a:lnSpc>
              <a:spcBef>
                <a:spcPts val="1000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portion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has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more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elements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in </a:t>
            </a:r>
            <a:r>
              <a:rPr sz="1400" dirty="0">
                <a:latin typeface="Times New Roman"/>
                <a:cs typeface="Times New Roman"/>
              </a:rPr>
              <a:t>series.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3(a),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R1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forms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circuit,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R</a:t>
            </a:r>
            <a:r>
              <a:rPr sz="1350" i="1" spc="-37" baseline="-12345" dirty="0">
                <a:latin typeface="Times New Roman"/>
                <a:cs typeface="Times New Roman"/>
              </a:rPr>
              <a:t>2</a:t>
            </a:r>
            <a:r>
              <a:rPr sz="1350" i="1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another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battery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400" i="1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third.</a:t>
            </a:r>
            <a:endParaRPr sz="1400">
              <a:latin typeface="Times New Roman"/>
              <a:cs typeface="Times New Roman"/>
            </a:endParaRPr>
          </a:p>
          <a:p>
            <a:pPr marL="50800" algn="just">
              <a:lnSpc>
                <a:spcPct val="100000"/>
              </a:lnSpc>
              <a:spcBef>
                <a:spcPts val="1165"/>
              </a:spcBef>
            </a:pP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14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total</a:t>
            </a:r>
            <a:r>
              <a:rPr sz="1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 resistance</a:t>
            </a:r>
            <a:r>
              <a:rPr sz="14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1400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series</a:t>
            </a:r>
            <a:r>
              <a:rPr sz="1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circuit</a:t>
            </a:r>
            <a:r>
              <a:rPr sz="1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sz="1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14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sum</a:t>
            </a:r>
            <a:r>
              <a:rPr sz="1400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400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1400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resistance</a:t>
            </a:r>
            <a:r>
              <a:rPr sz="14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levels.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50800" algn="just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3(a),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example,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total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resistance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T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equal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450" dirty="0">
                <a:latin typeface="Segoe UI Symbol"/>
                <a:cs typeface="Segoe UI Symbol"/>
              </a:rPr>
              <a:t>+</a:t>
            </a:r>
            <a:r>
              <a:rPr sz="1450" spc="-10" dirty="0">
                <a:latin typeface="Segoe UI Symbol"/>
                <a:cs typeface="Segoe UI Symbol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Note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50800" marR="44450" algn="just">
              <a:lnSpc>
                <a:spcPct val="110000"/>
              </a:lnSpc>
              <a:spcBef>
                <a:spcPts val="409"/>
              </a:spcBef>
            </a:pPr>
            <a:r>
              <a:rPr sz="1400" dirty="0">
                <a:latin typeface="Times New Roman"/>
                <a:cs typeface="Times New Roman"/>
              </a:rPr>
              <a:t>total resistance is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actually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 resistance “seen”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battery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 it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“looks” into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series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combination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shown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 Fig.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4.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6604" y="5281650"/>
            <a:ext cx="6020435" cy="1802764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10"/>
              </a:spcBef>
            </a:pPr>
            <a:r>
              <a:rPr sz="1400" b="1" dirty="0">
                <a:latin typeface="Times New Roman"/>
                <a:cs typeface="Times New Roman"/>
              </a:rPr>
              <a:t>Figure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4</a:t>
            </a:r>
            <a:r>
              <a:rPr sz="1400" b="1" spc="-10" dirty="0">
                <a:latin typeface="Times New Roman"/>
                <a:cs typeface="Times New Roman"/>
              </a:rPr>
              <a:t> Resistance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“seen”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by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source</a:t>
            </a:r>
            <a:endParaRPr sz="1400">
              <a:latin typeface="Times New Roman"/>
              <a:cs typeface="Times New Roman"/>
            </a:endParaRPr>
          </a:p>
          <a:p>
            <a:pPr marL="38100" marR="31750" algn="just">
              <a:lnSpc>
                <a:spcPts val="1610"/>
              </a:lnSpc>
              <a:spcBef>
                <a:spcPts val="1025"/>
              </a:spcBef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general,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find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total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resistance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39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N</a:t>
            </a:r>
            <a:r>
              <a:rPr sz="1400" i="1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resistors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series,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following </a:t>
            </a:r>
            <a:r>
              <a:rPr sz="1400" dirty="0">
                <a:latin typeface="Times New Roman"/>
                <a:cs typeface="Times New Roman"/>
              </a:rPr>
              <a:t>equation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applied: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590"/>
              </a:lnSpc>
              <a:tabLst>
                <a:tab pos="2371725" algn="l"/>
              </a:tabLst>
            </a:pPr>
            <a:r>
              <a:rPr sz="1400" dirty="0">
                <a:latin typeface="Cambria Math"/>
                <a:cs typeface="Cambria Math"/>
              </a:rPr>
              <a:t>𝑅</a:t>
            </a:r>
            <a:r>
              <a:rPr sz="1400" spc="42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37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𝑅</a:t>
            </a:r>
            <a:r>
              <a:rPr sz="900" dirty="0">
                <a:latin typeface="Cambria Math"/>
                <a:cs typeface="Cambria Math"/>
              </a:rPr>
              <a:t>1</a:t>
            </a:r>
            <a:r>
              <a:rPr sz="900" spc="29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31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𝑅</a:t>
            </a:r>
            <a:r>
              <a:rPr sz="900" dirty="0">
                <a:latin typeface="Cambria Math"/>
                <a:cs typeface="Cambria Math"/>
              </a:rPr>
              <a:t>2</a:t>
            </a:r>
            <a:r>
              <a:rPr sz="900" spc="29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𝑅</a:t>
            </a:r>
            <a:r>
              <a:rPr sz="900" dirty="0">
                <a:latin typeface="Cambria Math"/>
                <a:cs typeface="Cambria Math"/>
              </a:rPr>
              <a:t>3</a:t>
            </a:r>
            <a:r>
              <a:rPr sz="900" spc="9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± ⋯</a:t>
            </a:r>
            <a:r>
              <a:rPr sz="1400" spc="-80" dirty="0">
                <a:latin typeface="Cambria Math"/>
                <a:cs typeface="Cambria Math"/>
              </a:rPr>
              <a:t> </a:t>
            </a:r>
            <a:r>
              <a:rPr sz="1400" spc="-25" dirty="0">
                <a:latin typeface="Cambria Math"/>
                <a:cs typeface="Cambria Math"/>
              </a:rPr>
              <a:t>𝑅</a:t>
            </a:r>
            <a:r>
              <a:rPr sz="900" spc="-25" dirty="0">
                <a:latin typeface="Cambria Math"/>
                <a:cs typeface="Cambria Math"/>
              </a:rPr>
              <a:t>N</a:t>
            </a:r>
            <a:r>
              <a:rPr sz="900" dirty="0">
                <a:latin typeface="Cambria Math"/>
                <a:cs typeface="Cambria Math"/>
              </a:rPr>
              <a:t>	</a:t>
            </a:r>
            <a:r>
              <a:rPr sz="1400" dirty="0">
                <a:latin typeface="Times New Roman"/>
                <a:cs typeface="Times New Roman"/>
              </a:rPr>
              <a:t>(ohm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Ω)</a:t>
            </a:r>
            <a:endParaRPr sz="1400">
              <a:latin typeface="Times New Roman"/>
              <a:cs typeface="Times New Roman"/>
            </a:endParaRPr>
          </a:p>
          <a:p>
            <a:pPr marL="38100" marR="30480" algn="just">
              <a:lnSpc>
                <a:spcPct val="1104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Once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total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resistance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known,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3(a)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redrawn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shown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5,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clearly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revealing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resistance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source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“sees”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total </a:t>
            </a:r>
            <a:r>
              <a:rPr sz="1400" dirty="0">
                <a:latin typeface="Times New Roman"/>
                <a:cs typeface="Times New Roman"/>
              </a:rPr>
              <a:t>resistance.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totally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unaware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how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connected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establish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R</a:t>
            </a:r>
            <a:r>
              <a:rPr sz="1350" i="1" spc="-37" baseline="-12345" dirty="0">
                <a:latin typeface="Times New Roman"/>
                <a:cs typeface="Times New Roman"/>
              </a:rPr>
              <a:t>T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95575" y="4156296"/>
            <a:ext cx="2409825" cy="113304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74263" y="3605911"/>
            <a:ext cx="869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ambria Math"/>
                <a:cs typeface="Cambria Math"/>
              </a:rPr>
              <a:t>𝑠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6604" y="2555722"/>
            <a:ext cx="6014085" cy="1085850"/>
          </a:xfrm>
          <a:prstGeom prst="rect">
            <a:avLst/>
          </a:prstGeom>
        </p:spPr>
        <p:txBody>
          <a:bodyPr vert="horz" wrap="square" lIns="0" tIns="128905" rIns="0" bIns="0" rtlCol="0">
            <a:spAutoFit/>
          </a:bodyPr>
          <a:lstStyle/>
          <a:p>
            <a:pPr marL="2066289">
              <a:lnSpc>
                <a:spcPct val="100000"/>
              </a:lnSpc>
              <a:spcBef>
                <a:spcPts val="1015"/>
              </a:spcBef>
            </a:pPr>
            <a:r>
              <a:rPr sz="1400" b="1" dirty="0">
                <a:latin typeface="Times New Roman"/>
                <a:cs typeface="Times New Roman"/>
              </a:rPr>
              <a:t>Figure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Total</a:t>
            </a:r>
            <a:r>
              <a:rPr sz="1400" b="1" i="1" spc="-1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resistance.</a:t>
            </a:r>
            <a:endParaRPr sz="1400">
              <a:latin typeface="Times New Roman"/>
              <a:cs typeface="Times New Roman"/>
            </a:endParaRPr>
          </a:p>
          <a:p>
            <a:pPr marL="38100" marR="30480">
              <a:lnSpc>
                <a:spcPct val="110000"/>
              </a:lnSpc>
              <a:spcBef>
                <a:spcPts val="745"/>
              </a:spcBef>
            </a:pPr>
            <a:r>
              <a:rPr sz="1400" dirty="0">
                <a:latin typeface="Times New Roman"/>
                <a:cs typeface="Times New Roman"/>
              </a:rPr>
              <a:t>Once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T</a:t>
            </a:r>
            <a:r>
              <a:rPr sz="1350" i="1" spc="494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known,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drawn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from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source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can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determined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using </a:t>
            </a:r>
            <a:r>
              <a:rPr sz="1400" dirty="0">
                <a:latin typeface="Times New Roman"/>
                <a:cs typeface="Times New Roman"/>
              </a:rPr>
              <a:t>Ohm’s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  <a:p>
            <a:pPr marR="151765" algn="ctr">
              <a:lnSpc>
                <a:spcPct val="100000"/>
              </a:lnSpc>
              <a:spcBef>
                <a:spcPts val="110"/>
              </a:spcBef>
            </a:pPr>
            <a:r>
              <a:rPr sz="1000" spc="-50" dirty="0">
                <a:latin typeface="Cambria Math"/>
                <a:cs typeface="Cambria Math"/>
              </a:rPr>
              <a:t>𝐸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91763" y="3659251"/>
            <a:ext cx="226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Cambria Math"/>
                <a:cs typeface="Cambria Math"/>
              </a:rPr>
              <a:t>𝑅</a:t>
            </a:r>
            <a:r>
              <a:rPr sz="1200" spc="-37" baseline="-13888" dirty="0">
                <a:latin typeface="Cambria Math"/>
                <a:cs typeface="Cambria Math"/>
              </a:rPr>
              <a:t>𝑇</a:t>
            </a:r>
            <a:endParaRPr sz="1200" baseline="-13888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29863" y="3652138"/>
            <a:ext cx="155575" cy="12700"/>
          </a:xfrm>
          <a:custGeom>
            <a:avLst/>
            <a:gdLst/>
            <a:ahLst/>
            <a:cxnLst/>
            <a:rect l="l" t="t" r="r" b="b"/>
            <a:pathLst>
              <a:path w="155575" h="12700">
                <a:moveTo>
                  <a:pt x="155448" y="0"/>
                </a:moveTo>
                <a:lnTo>
                  <a:pt x="0" y="0"/>
                </a:lnTo>
                <a:lnTo>
                  <a:pt x="0" y="12192"/>
                </a:lnTo>
                <a:lnTo>
                  <a:pt x="155448" y="12192"/>
                </a:lnTo>
                <a:lnTo>
                  <a:pt x="1554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17875" y="3517519"/>
            <a:ext cx="11366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76935" algn="l"/>
              </a:tabLst>
            </a:pPr>
            <a:r>
              <a:rPr sz="1400" dirty="0">
                <a:latin typeface="Cambria Math"/>
                <a:cs typeface="Cambria Math"/>
              </a:rPr>
              <a:t>𝐼</a:t>
            </a:r>
            <a:r>
              <a:rPr sz="1400" spc="130" dirty="0">
                <a:latin typeface="Cambria Math"/>
                <a:cs typeface="Cambria Math"/>
              </a:rPr>
              <a:t>  </a:t>
            </a:r>
            <a:r>
              <a:rPr sz="1400" spc="-50" dirty="0">
                <a:latin typeface="Cambria Math"/>
                <a:cs typeface="Cambria Math"/>
              </a:rPr>
              <a:t>=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25" dirty="0">
                <a:latin typeface="Times New Roman"/>
                <a:cs typeface="Times New Roman"/>
              </a:rPr>
              <a:t>(A)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1204" y="3828414"/>
            <a:ext cx="6073140" cy="170624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63500" marR="55880" algn="just">
              <a:lnSpc>
                <a:spcPts val="1610"/>
              </a:lnSpc>
              <a:spcBef>
                <a:spcPts val="215"/>
              </a:spcBef>
            </a:pPr>
            <a:r>
              <a:rPr sz="1400" dirty="0">
                <a:latin typeface="Times New Roman"/>
                <a:cs typeface="Times New Roman"/>
              </a:rPr>
              <a:t>Since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400" i="1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fixed,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magnitude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source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totally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dependent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on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magnitude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T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larger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RT</a:t>
            </a:r>
            <a:r>
              <a:rPr sz="1400" i="1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result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relatively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small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value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Is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while </a:t>
            </a:r>
            <a:r>
              <a:rPr sz="1400" dirty="0">
                <a:latin typeface="Times New Roman"/>
                <a:cs typeface="Times New Roman"/>
              </a:rPr>
              <a:t>lesser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values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T</a:t>
            </a:r>
            <a:r>
              <a:rPr sz="1350" i="1" spc="150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result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increased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levels.</a:t>
            </a:r>
            <a:endParaRPr sz="1400">
              <a:latin typeface="Times New Roman"/>
              <a:cs typeface="Times New Roman"/>
            </a:endParaRPr>
          </a:p>
          <a:p>
            <a:pPr marL="63500" algn="just">
              <a:lnSpc>
                <a:spcPts val="1525"/>
              </a:lnSpc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fact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same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through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each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3(a)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permits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marL="63500" algn="just">
              <a:lnSpc>
                <a:spcPts val="1630"/>
              </a:lnSpc>
            </a:pPr>
            <a:r>
              <a:rPr sz="1400" dirty="0">
                <a:latin typeface="Times New Roman"/>
                <a:cs typeface="Times New Roman"/>
              </a:rPr>
              <a:t>direct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calculation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across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each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using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Ohm’s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law;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is,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70"/>
              </a:lnSpc>
              <a:tabLst>
                <a:tab pos="1106170" algn="l"/>
              </a:tabLst>
            </a:pPr>
            <a:r>
              <a:rPr sz="1400" dirty="0">
                <a:latin typeface="Cambria Math"/>
                <a:cs typeface="Cambria Math"/>
              </a:rPr>
              <a:t>𝑉</a:t>
            </a:r>
            <a:r>
              <a:rPr sz="900" dirty="0">
                <a:latin typeface="Cambria Math"/>
                <a:cs typeface="Cambria Math"/>
              </a:rPr>
              <a:t>1</a:t>
            </a:r>
            <a:r>
              <a:rPr sz="900" spc="18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38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𝐼𝑅</a:t>
            </a:r>
            <a:r>
              <a:rPr sz="900" dirty="0">
                <a:latin typeface="Cambria Math"/>
                <a:cs typeface="Cambria Math"/>
              </a:rPr>
              <a:t>1</a:t>
            </a:r>
            <a:r>
              <a:rPr sz="900" spc="-10" dirty="0">
                <a:latin typeface="Cambria Math"/>
                <a:cs typeface="Cambria Math"/>
              </a:rPr>
              <a:t> </a:t>
            </a:r>
            <a:r>
              <a:rPr sz="1400" spc="-50" dirty="0">
                <a:latin typeface="Cambria Math"/>
                <a:cs typeface="Cambria Math"/>
              </a:rPr>
              <a:t>,</a:t>
            </a:r>
            <a:r>
              <a:rPr sz="1400" dirty="0">
                <a:latin typeface="Cambria Math"/>
                <a:cs typeface="Cambria Math"/>
              </a:rPr>
              <a:t>	𝑉</a:t>
            </a:r>
            <a:r>
              <a:rPr sz="900" dirty="0">
                <a:latin typeface="Cambria Math"/>
                <a:cs typeface="Cambria Math"/>
              </a:rPr>
              <a:t>2</a:t>
            </a:r>
            <a:r>
              <a:rPr sz="900" spc="190" dirty="0">
                <a:latin typeface="Cambria Math"/>
                <a:cs typeface="Cambria Math"/>
              </a:rPr>
              <a:t> </a:t>
            </a:r>
            <a:r>
              <a:rPr sz="900" dirty="0">
                <a:latin typeface="Cambria Math"/>
                <a:cs typeface="Cambria Math"/>
              </a:rPr>
              <a:t>=</a:t>
            </a:r>
            <a:r>
              <a:rPr sz="900" spc="150" dirty="0">
                <a:latin typeface="Cambria Math"/>
                <a:cs typeface="Cambria Math"/>
              </a:rPr>
              <a:t>  </a:t>
            </a:r>
            <a:r>
              <a:rPr sz="1400" dirty="0">
                <a:latin typeface="Cambria Math"/>
                <a:cs typeface="Cambria Math"/>
              </a:rPr>
              <a:t>𝐼𝑅</a:t>
            </a:r>
            <a:r>
              <a:rPr sz="900" dirty="0">
                <a:latin typeface="Cambria Math"/>
                <a:cs typeface="Cambria Math"/>
              </a:rPr>
              <a:t>,</a:t>
            </a:r>
            <a:r>
              <a:rPr sz="900" spc="160" dirty="0">
                <a:latin typeface="Cambria Math"/>
                <a:cs typeface="Cambria Math"/>
              </a:rPr>
              <a:t> 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900" dirty="0">
                <a:latin typeface="Cambria Math"/>
                <a:cs typeface="Cambria Math"/>
              </a:rPr>
              <a:t>N</a:t>
            </a:r>
            <a:r>
              <a:rPr sz="900" spc="190" dirty="0">
                <a:latin typeface="Cambria Math"/>
                <a:cs typeface="Cambria Math"/>
              </a:rPr>
              <a:t> </a:t>
            </a:r>
            <a:r>
              <a:rPr sz="900" dirty="0">
                <a:latin typeface="Cambria Math"/>
                <a:cs typeface="Cambria Math"/>
              </a:rPr>
              <a:t>=</a:t>
            </a:r>
            <a:r>
              <a:rPr sz="900" spc="250" dirty="0">
                <a:latin typeface="Cambria Math"/>
                <a:cs typeface="Cambria Math"/>
              </a:rPr>
              <a:t>  </a:t>
            </a:r>
            <a:r>
              <a:rPr sz="1400" spc="-25" dirty="0">
                <a:latin typeface="Cambria Math"/>
                <a:cs typeface="Cambria Math"/>
              </a:rPr>
              <a:t>𝐼𝑅</a:t>
            </a:r>
            <a:r>
              <a:rPr sz="900" spc="-25" dirty="0">
                <a:latin typeface="Cambria Math"/>
                <a:cs typeface="Cambria Math"/>
              </a:rPr>
              <a:t>N</a:t>
            </a:r>
            <a:endParaRPr sz="900">
              <a:latin typeface="Cambria Math"/>
              <a:cs typeface="Cambria Math"/>
            </a:endParaRPr>
          </a:p>
          <a:p>
            <a:pPr marL="63500" marR="57150" algn="just">
              <a:lnSpc>
                <a:spcPts val="1610"/>
              </a:lnSpc>
              <a:spcBef>
                <a:spcPts val="280"/>
              </a:spcBef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power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delivered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each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determined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using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three </a:t>
            </a:r>
            <a:r>
              <a:rPr sz="1400" dirty="0">
                <a:latin typeface="Times New Roman"/>
                <a:cs typeface="Times New Roman"/>
              </a:rPr>
              <a:t>equations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listed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below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R</a:t>
            </a:r>
            <a:r>
              <a:rPr sz="1350" spc="-37" baseline="-12345" dirty="0">
                <a:latin typeface="Times New Roman"/>
                <a:cs typeface="Times New Roman"/>
              </a:rPr>
              <a:t>1</a:t>
            </a:r>
            <a:r>
              <a:rPr sz="1400" spc="-25" dirty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36390" y="5666613"/>
            <a:ext cx="99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50286" y="5576696"/>
            <a:ext cx="16071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Cambria Math"/>
                <a:cs typeface="Cambria Math"/>
              </a:rPr>
              <a:t>𝑃</a:t>
            </a:r>
            <a:r>
              <a:rPr sz="1500" spc="-15" baseline="-16666" dirty="0">
                <a:latin typeface="Cambria Math"/>
                <a:cs typeface="Cambria Math"/>
              </a:rPr>
              <a:t>1</a:t>
            </a:r>
            <a:r>
              <a:rPr sz="1500" spc="300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325" dirty="0">
                <a:latin typeface="Cambria Math"/>
                <a:cs typeface="Cambria Math"/>
              </a:rPr>
              <a:t> </a:t>
            </a:r>
            <a:r>
              <a:rPr sz="1400" spc="-25" dirty="0">
                <a:latin typeface="Cambria Math"/>
                <a:cs typeface="Cambria Math"/>
              </a:rPr>
              <a:t>𝑉</a:t>
            </a:r>
            <a:r>
              <a:rPr sz="1500" spc="-37" baseline="-16666" dirty="0">
                <a:latin typeface="Cambria Math"/>
                <a:cs typeface="Cambria Math"/>
              </a:rPr>
              <a:t>1</a:t>
            </a:r>
            <a:r>
              <a:rPr sz="1400" spc="-25" dirty="0">
                <a:latin typeface="Cambria Math"/>
                <a:cs typeface="Cambria Math"/>
              </a:rPr>
              <a:t>𝐼</a:t>
            </a:r>
            <a:r>
              <a:rPr sz="1500" spc="-37" baseline="-16666" dirty="0">
                <a:latin typeface="Cambria Math"/>
                <a:cs typeface="Cambria Math"/>
              </a:rPr>
              <a:t>1</a:t>
            </a:r>
            <a:r>
              <a:rPr sz="1500" spc="30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33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𝐼</a:t>
            </a:r>
            <a:r>
              <a:rPr sz="1500" baseline="30555" dirty="0">
                <a:latin typeface="Cambria Math"/>
                <a:cs typeface="Cambria Math"/>
              </a:rPr>
              <a:t>2</a:t>
            </a:r>
            <a:r>
              <a:rPr sz="1400" dirty="0">
                <a:latin typeface="Cambria Math"/>
                <a:cs typeface="Cambria Math"/>
              </a:rPr>
              <a:t>𝑅</a:t>
            </a:r>
            <a:r>
              <a:rPr sz="1500" baseline="-16666" dirty="0">
                <a:latin typeface="Cambria Math"/>
                <a:cs typeface="Cambria Math"/>
              </a:rPr>
              <a:t>1</a:t>
            </a:r>
            <a:r>
              <a:rPr sz="1500" spc="270" baseline="-16666" dirty="0">
                <a:latin typeface="Cambria Math"/>
                <a:cs typeface="Cambria Math"/>
              </a:rPr>
              <a:t> </a:t>
            </a:r>
            <a:r>
              <a:rPr sz="1400" spc="-5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70553" y="5473065"/>
            <a:ext cx="22732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500" spc="44" baseline="-22222" dirty="0">
                <a:latin typeface="Cambria Math"/>
                <a:cs typeface="Cambria Math"/>
              </a:rPr>
              <a:t>𝑉</a:t>
            </a:r>
            <a:r>
              <a:rPr sz="800" spc="30" dirty="0">
                <a:latin typeface="Cambria Math"/>
                <a:cs typeface="Cambria Math"/>
              </a:rPr>
              <a:t>2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70553" y="5561195"/>
            <a:ext cx="231775" cy="33464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25"/>
              </a:spcBef>
            </a:pPr>
            <a:r>
              <a:rPr sz="800" u="sng" spc="2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800" u="sng" spc="-5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800" u="sng" spc="50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  <a:p>
            <a:pPr marL="42545">
              <a:lnSpc>
                <a:spcPct val="100000"/>
              </a:lnSpc>
              <a:spcBef>
                <a:spcPts val="150"/>
              </a:spcBef>
            </a:pPr>
            <a:r>
              <a:rPr sz="1000" spc="-25" dirty="0">
                <a:latin typeface="Cambria Math"/>
                <a:cs typeface="Cambria Math"/>
              </a:rPr>
              <a:t>𝑅</a:t>
            </a:r>
            <a:r>
              <a:rPr sz="1200" spc="-37" baseline="-13888" dirty="0">
                <a:latin typeface="Cambria Math"/>
                <a:cs typeface="Cambria Math"/>
              </a:rPr>
              <a:t>1</a:t>
            </a:r>
            <a:endParaRPr sz="1200" baseline="-13888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04969" y="5576696"/>
            <a:ext cx="4914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Times New Roman"/>
                <a:cs typeface="Times New Roman"/>
              </a:rPr>
              <a:t>(Watt)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05100" y="953221"/>
            <a:ext cx="2409825" cy="1675694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38702" y="7629556"/>
            <a:ext cx="2422997" cy="1393797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813104" y="5863818"/>
            <a:ext cx="6148705" cy="347916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290"/>
              </a:spcBef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power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delivered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source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90"/>
              </a:spcBef>
              <a:tabLst>
                <a:tab pos="845819" algn="l"/>
              </a:tabLst>
            </a:pPr>
            <a:r>
              <a:rPr sz="1400" dirty="0">
                <a:latin typeface="Cambria Math"/>
                <a:cs typeface="Cambria Math"/>
              </a:rPr>
              <a:t>𝑃</a:t>
            </a:r>
            <a:r>
              <a:rPr sz="1500" baseline="-16666" dirty="0">
                <a:latin typeface="Cambria Math"/>
                <a:cs typeface="Cambria Math"/>
              </a:rPr>
              <a:t>𝑑𝑒𝑙</a:t>
            </a:r>
            <a:r>
              <a:rPr sz="1500" spc="375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60" dirty="0">
                <a:latin typeface="Cambria Math"/>
                <a:cs typeface="Cambria Math"/>
              </a:rPr>
              <a:t> </a:t>
            </a:r>
            <a:r>
              <a:rPr sz="1400" spc="-25" dirty="0">
                <a:latin typeface="Cambria Math"/>
                <a:cs typeface="Cambria Math"/>
              </a:rPr>
              <a:t>𝐸𝐼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(Watt)</a:t>
            </a:r>
            <a:endParaRPr sz="1400">
              <a:latin typeface="Times New Roman"/>
              <a:cs typeface="Times New Roman"/>
            </a:endParaRPr>
          </a:p>
          <a:p>
            <a:pPr marL="101600" marR="93980">
              <a:lnSpc>
                <a:spcPts val="1620"/>
              </a:lnSpc>
              <a:spcBef>
                <a:spcPts val="320"/>
              </a:spcBef>
            </a:pP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38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total</a:t>
            </a:r>
            <a:r>
              <a:rPr sz="1400" b="1" i="1" spc="39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power</a:t>
            </a:r>
            <a:r>
              <a:rPr sz="1400" b="1" i="1" spc="39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delivered</a:t>
            </a:r>
            <a:r>
              <a:rPr sz="1400" b="1" i="1" spc="39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to</a:t>
            </a:r>
            <a:r>
              <a:rPr sz="1400" b="1" i="1" spc="37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</a:t>
            </a:r>
            <a:r>
              <a:rPr sz="1400" b="1" i="1" spc="39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resistive</a:t>
            </a:r>
            <a:r>
              <a:rPr sz="1400" b="1" i="1" spc="39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circuit</a:t>
            </a:r>
            <a:r>
              <a:rPr sz="1400" b="1" i="1" spc="39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is</a:t>
            </a:r>
            <a:r>
              <a:rPr sz="1400" b="1" i="1" spc="39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equal</a:t>
            </a:r>
            <a:r>
              <a:rPr sz="1400" b="1" i="1" spc="39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to</a:t>
            </a:r>
            <a:r>
              <a:rPr sz="1400" b="1" i="1" spc="39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37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total</a:t>
            </a:r>
            <a:r>
              <a:rPr sz="1400" b="1" i="1" spc="44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power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dissipated</a:t>
            </a:r>
            <a:r>
              <a:rPr sz="1400" b="1" i="1" spc="-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by</a:t>
            </a:r>
            <a:r>
              <a:rPr sz="1400" b="1" i="1" spc="-4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-5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resistive</a:t>
            </a:r>
            <a:r>
              <a:rPr sz="1400" b="1" i="1" spc="-4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elements.</a:t>
            </a:r>
            <a:endParaRPr sz="140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  <a:spcBef>
                <a:spcPts val="1460"/>
              </a:spcBef>
            </a:pP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25" dirty="0">
                <a:latin typeface="Times New Roman"/>
                <a:cs typeface="Times New Roman"/>
              </a:rPr>
              <a:t> is,</a:t>
            </a:r>
            <a:endParaRPr sz="1400">
              <a:latin typeface="Times New Roman"/>
              <a:cs typeface="Times New Roman"/>
            </a:endParaRPr>
          </a:p>
          <a:p>
            <a:pPr marR="3810" algn="ctr">
              <a:lnSpc>
                <a:spcPct val="100000"/>
              </a:lnSpc>
              <a:spcBef>
                <a:spcPts val="215"/>
              </a:spcBef>
            </a:pPr>
            <a:r>
              <a:rPr sz="1400" dirty="0">
                <a:latin typeface="Cambria Math"/>
                <a:cs typeface="Cambria Math"/>
              </a:rPr>
              <a:t>𝑃</a:t>
            </a:r>
            <a:r>
              <a:rPr sz="1500" baseline="-16666" dirty="0">
                <a:latin typeface="Cambria Math"/>
                <a:cs typeface="Cambria Math"/>
              </a:rPr>
              <a:t>𝑑𝑒𝑙</a:t>
            </a:r>
            <a:r>
              <a:rPr sz="1500" spc="29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45" dirty="0">
                <a:latin typeface="Cambria Math"/>
                <a:cs typeface="Cambria Math"/>
              </a:rPr>
              <a:t> </a:t>
            </a:r>
            <a:r>
              <a:rPr sz="1400" spc="-25" dirty="0">
                <a:latin typeface="Cambria Math"/>
                <a:cs typeface="Cambria Math"/>
              </a:rPr>
              <a:t>𝑃</a:t>
            </a:r>
            <a:r>
              <a:rPr sz="1500" spc="-37" baseline="-16666" dirty="0">
                <a:latin typeface="Cambria Math"/>
                <a:cs typeface="Cambria Math"/>
              </a:rPr>
              <a:t>1</a:t>
            </a:r>
            <a:r>
              <a:rPr sz="1500" spc="17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254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𝑃</a:t>
            </a:r>
            <a:r>
              <a:rPr sz="1500" spc="-15" baseline="-16666" dirty="0">
                <a:latin typeface="Cambria Math"/>
                <a:cs typeface="Cambria Math"/>
              </a:rPr>
              <a:t>2</a:t>
            </a:r>
            <a:r>
              <a:rPr sz="1500" spc="150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254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𝑃</a:t>
            </a:r>
            <a:r>
              <a:rPr sz="1500" baseline="-16666" dirty="0">
                <a:latin typeface="Cambria Math"/>
                <a:cs typeface="Cambria Math"/>
              </a:rPr>
              <a:t>3</a:t>
            </a:r>
            <a:r>
              <a:rPr sz="1500" spc="17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-3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⋯</a:t>
            </a:r>
            <a:r>
              <a:rPr sz="1400" spc="-8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250" dirty="0">
                <a:latin typeface="Cambria Math"/>
                <a:cs typeface="Cambria Math"/>
              </a:rPr>
              <a:t> </a:t>
            </a:r>
            <a:r>
              <a:rPr sz="1400" spc="-25" dirty="0">
                <a:latin typeface="Cambria Math"/>
                <a:cs typeface="Cambria Math"/>
              </a:rPr>
              <a:t>𝑃</a:t>
            </a:r>
            <a:r>
              <a:rPr sz="1500" spc="-37" baseline="-16666" dirty="0">
                <a:latin typeface="Cambria Math"/>
                <a:cs typeface="Cambria Math"/>
              </a:rPr>
              <a:t>𝑁</a:t>
            </a:r>
            <a:endParaRPr sz="1500" baseline="-16666">
              <a:latin typeface="Cambria Math"/>
              <a:cs typeface="Cambria Math"/>
            </a:endParaRPr>
          </a:p>
          <a:p>
            <a:pPr marL="101600">
              <a:lnSpc>
                <a:spcPts val="1639"/>
              </a:lnSpc>
              <a:spcBef>
                <a:spcPts val="180"/>
              </a:spcBef>
            </a:pPr>
            <a:r>
              <a:rPr sz="1400" b="1" dirty="0">
                <a:solidFill>
                  <a:srgbClr val="0E449A"/>
                </a:solidFill>
                <a:latin typeface="Times New Roman"/>
                <a:cs typeface="Times New Roman"/>
              </a:rPr>
              <a:t>EXAMPLE</a:t>
            </a:r>
            <a:r>
              <a:rPr sz="1400" b="1" spc="-6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spc="-50" dirty="0">
                <a:solidFill>
                  <a:srgbClr val="0E449A"/>
                </a:solidFill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marL="268605" indent="-167005">
              <a:lnSpc>
                <a:spcPts val="1600"/>
              </a:lnSpc>
              <a:buAutoNum type="alphaLcPeriod"/>
              <a:tabLst>
                <a:tab pos="268605" algn="l"/>
              </a:tabLst>
            </a:pPr>
            <a:r>
              <a:rPr sz="1400" dirty="0">
                <a:latin typeface="Times New Roman"/>
                <a:cs typeface="Times New Roman"/>
              </a:rPr>
              <a:t>Find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total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resistance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series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25" dirty="0">
                <a:latin typeface="Times New Roman"/>
                <a:cs typeface="Times New Roman"/>
              </a:rPr>
              <a:t> 6.</a:t>
            </a:r>
            <a:endParaRPr sz="1400">
              <a:latin typeface="Times New Roman"/>
              <a:cs typeface="Times New Roman"/>
            </a:endParaRPr>
          </a:p>
          <a:p>
            <a:pPr marL="278765" indent="-177165">
              <a:lnSpc>
                <a:spcPts val="1610"/>
              </a:lnSpc>
              <a:buAutoNum type="alphaLcPeriod"/>
              <a:tabLst>
                <a:tab pos="278765" algn="l"/>
              </a:tabLst>
            </a:pPr>
            <a:r>
              <a:rPr sz="1400" dirty="0">
                <a:latin typeface="Times New Roman"/>
                <a:cs typeface="Times New Roman"/>
              </a:rPr>
              <a:t>Calculate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source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Is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68605" indent="-167005">
              <a:lnSpc>
                <a:spcPts val="1610"/>
              </a:lnSpc>
              <a:buAutoNum type="alphaLcPeriod"/>
              <a:tabLst>
                <a:tab pos="268605" algn="l"/>
              </a:tabLst>
            </a:pPr>
            <a:r>
              <a:rPr sz="1400" dirty="0">
                <a:latin typeface="Times New Roman"/>
                <a:cs typeface="Times New Roman"/>
              </a:rPr>
              <a:t>Determine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</a:t>
            </a:r>
            <a:r>
              <a:rPr sz="1350" baseline="-12345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V</a:t>
            </a:r>
            <a:r>
              <a:rPr sz="1350" spc="-37" baseline="-12345" dirty="0">
                <a:latin typeface="Times New Roman"/>
                <a:cs typeface="Times New Roman"/>
              </a:rPr>
              <a:t>3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78765" indent="-177165">
              <a:lnSpc>
                <a:spcPts val="1610"/>
              </a:lnSpc>
              <a:buAutoNum type="alphaLcPeriod"/>
              <a:tabLst>
                <a:tab pos="278765" algn="l"/>
              </a:tabLst>
            </a:pPr>
            <a:r>
              <a:rPr sz="1400" dirty="0">
                <a:latin typeface="Times New Roman"/>
                <a:cs typeface="Times New Roman"/>
              </a:rPr>
              <a:t>Calculate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power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dissipated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baseline="-12345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R</a:t>
            </a:r>
            <a:r>
              <a:rPr sz="1350" spc="-37" baseline="-12345" dirty="0">
                <a:latin typeface="Times New Roman"/>
                <a:cs typeface="Times New Roman"/>
              </a:rPr>
              <a:t>3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68605" indent="-167005">
              <a:lnSpc>
                <a:spcPts val="1610"/>
              </a:lnSpc>
              <a:buAutoNum type="alphaLcPeriod"/>
              <a:tabLst>
                <a:tab pos="268605" algn="l"/>
              </a:tabLst>
            </a:pPr>
            <a:r>
              <a:rPr sz="1400" dirty="0">
                <a:latin typeface="Times New Roman"/>
                <a:cs typeface="Times New Roman"/>
              </a:rPr>
              <a:t>Determine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power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delivered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source,</a:t>
            </a:r>
            <a:endParaRPr sz="1400">
              <a:latin typeface="Times New Roman"/>
              <a:cs typeface="Times New Roman"/>
            </a:endParaRPr>
          </a:p>
          <a:p>
            <a:pPr marL="101600">
              <a:lnSpc>
                <a:spcPts val="1645"/>
              </a:lnSpc>
            </a:pP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compare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sum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power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levels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part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(d).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400">
              <a:latin typeface="Times New Roman"/>
              <a:cs typeface="Times New Roman"/>
            </a:endParaRPr>
          </a:p>
          <a:p>
            <a:pPr marR="52705" algn="r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Figure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6</a:t>
            </a:r>
            <a:r>
              <a:rPr sz="1400" b="1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Example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28801"/>
            <a:ext cx="7073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Times New Roman"/>
                <a:cs typeface="Times New Roman"/>
              </a:rPr>
              <a:t>Solution</a:t>
            </a:r>
            <a:r>
              <a:rPr sz="1400" spc="-10" dirty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29942" y="1346962"/>
            <a:ext cx="869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ambria Math"/>
                <a:cs typeface="Cambria Math"/>
              </a:rPr>
              <a:t>𝑠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06751" y="1205229"/>
            <a:ext cx="1066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ambria Math"/>
                <a:cs typeface="Cambria Math"/>
              </a:rPr>
              <a:t>𝐸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85923" y="1393189"/>
            <a:ext cx="155575" cy="12700"/>
          </a:xfrm>
          <a:custGeom>
            <a:avLst/>
            <a:gdLst/>
            <a:ahLst/>
            <a:cxnLst/>
            <a:rect l="l" t="t" r="r" b="b"/>
            <a:pathLst>
              <a:path w="155575" h="12700">
                <a:moveTo>
                  <a:pt x="155448" y="0"/>
                </a:moveTo>
                <a:lnTo>
                  <a:pt x="0" y="0"/>
                </a:lnTo>
                <a:lnTo>
                  <a:pt x="0" y="12192"/>
                </a:lnTo>
                <a:lnTo>
                  <a:pt x="155448" y="12192"/>
                </a:lnTo>
                <a:lnTo>
                  <a:pt x="1554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47823" y="1400301"/>
            <a:ext cx="7181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481330" algn="l"/>
              </a:tabLst>
            </a:pPr>
            <a:r>
              <a:rPr sz="1000" spc="-25" dirty="0">
                <a:latin typeface="Cambria Math"/>
                <a:cs typeface="Cambria Math"/>
              </a:rPr>
              <a:t>𝑅</a:t>
            </a:r>
            <a:r>
              <a:rPr sz="1200" spc="-37" baseline="-13888" dirty="0">
                <a:latin typeface="Cambria Math"/>
                <a:cs typeface="Cambria Math"/>
              </a:rPr>
              <a:t>𝑇</a:t>
            </a:r>
            <a:r>
              <a:rPr sz="1200" baseline="-13888" dirty="0">
                <a:latin typeface="Cambria Math"/>
                <a:cs typeface="Cambria Math"/>
              </a:rPr>
              <a:t>	</a:t>
            </a:r>
            <a:r>
              <a:rPr sz="1000" dirty="0">
                <a:latin typeface="Cambria Math"/>
                <a:cs typeface="Cambria Math"/>
              </a:rPr>
              <a:t>8</a:t>
            </a:r>
            <a:r>
              <a:rPr sz="1000" spc="25" dirty="0">
                <a:latin typeface="Cambria Math"/>
                <a:cs typeface="Cambria Math"/>
              </a:rPr>
              <a:t> </a:t>
            </a:r>
            <a:r>
              <a:rPr sz="1000" spc="30" dirty="0">
                <a:latin typeface="Cambria Math"/>
                <a:cs typeface="Cambria Math"/>
              </a:rPr>
              <a:t>Ω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12642" y="1393189"/>
            <a:ext cx="233679" cy="12700"/>
          </a:xfrm>
          <a:custGeom>
            <a:avLst/>
            <a:gdLst/>
            <a:ahLst/>
            <a:cxnLst/>
            <a:rect l="l" t="t" r="r" b="b"/>
            <a:pathLst>
              <a:path w="233679" h="12700">
                <a:moveTo>
                  <a:pt x="233171" y="0"/>
                </a:moveTo>
                <a:lnTo>
                  <a:pt x="0" y="0"/>
                </a:lnTo>
                <a:lnTo>
                  <a:pt x="0" y="12192"/>
                </a:lnTo>
                <a:lnTo>
                  <a:pt x="233171" y="12192"/>
                </a:lnTo>
                <a:lnTo>
                  <a:pt x="2331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48154" y="1258570"/>
            <a:ext cx="175513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641350" algn="l"/>
              </a:tabLst>
            </a:pPr>
            <a:r>
              <a:rPr sz="1400" dirty="0">
                <a:latin typeface="Cambria Math"/>
                <a:cs typeface="Cambria Math"/>
              </a:rPr>
              <a:t>𝐼</a:t>
            </a:r>
            <a:r>
              <a:rPr sz="1400" spc="130" dirty="0">
                <a:latin typeface="Cambria Math"/>
                <a:cs typeface="Cambria Math"/>
              </a:rPr>
              <a:t>  </a:t>
            </a:r>
            <a:r>
              <a:rPr sz="1400" spc="-50" dirty="0">
                <a:latin typeface="Cambria Math"/>
                <a:cs typeface="Cambria Math"/>
              </a:rPr>
              <a:t>=</a:t>
            </a:r>
            <a:r>
              <a:rPr sz="1400" dirty="0">
                <a:latin typeface="Cambria Math"/>
                <a:cs typeface="Cambria Math"/>
              </a:rPr>
              <a:t>	=</a:t>
            </a:r>
            <a:r>
              <a:rPr sz="1400" spc="405" dirty="0">
                <a:latin typeface="Cambria Math"/>
                <a:cs typeface="Cambria Math"/>
              </a:rPr>
              <a:t> </a:t>
            </a:r>
            <a:r>
              <a:rPr sz="1500" baseline="47222" dirty="0">
                <a:latin typeface="Cambria Math"/>
                <a:cs typeface="Cambria Math"/>
              </a:rPr>
              <a:t>20𝑉</a:t>
            </a:r>
            <a:r>
              <a:rPr sz="1500" spc="307" baseline="47222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409" dirty="0">
                <a:latin typeface="Cambria Math"/>
                <a:cs typeface="Cambria Math"/>
              </a:rPr>
              <a:t> </a:t>
            </a:r>
            <a:r>
              <a:rPr sz="1400" spc="-20" dirty="0">
                <a:latin typeface="Cambria Math"/>
                <a:cs typeface="Cambria Math"/>
              </a:rPr>
              <a:t>2.5𝐴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19554" y="982725"/>
            <a:ext cx="2865120" cy="79502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65"/>
              </a:spcBef>
            </a:pPr>
            <a:r>
              <a:rPr sz="1200" dirty="0">
                <a:latin typeface="Times New Roman"/>
                <a:cs typeface="Times New Roman"/>
              </a:rPr>
              <a:t>a-</a:t>
            </a:r>
            <a:r>
              <a:rPr sz="1200" spc="12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Cambria Math"/>
                <a:cs typeface="Cambria Math"/>
              </a:rPr>
              <a:t>𝑅</a:t>
            </a:r>
            <a:r>
              <a:rPr sz="1200" spc="360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=</a:t>
            </a:r>
            <a:r>
              <a:rPr sz="1200" spc="330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𝑅</a:t>
            </a:r>
            <a:r>
              <a:rPr sz="800" dirty="0">
                <a:latin typeface="Cambria Math"/>
                <a:cs typeface="Cambria Math"/>
              </a:rPr>
              <a:t>1</a:t>
            </a:r>
            <a:r>
              <a:rPr sz="800" spc="245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+</a:t>
            </a:r>
            <a:r>
              <a:rPr sz="1200" spc="254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𝑅</a:t>
            </a:r>
            <a:r>
              <a:rPr sz="800" dirty="0">
                <a:latin typeface="Cambria Math"/>
                <a:cs typeface="Cambria Math"/>
              </a:rPr>
              <a:t>2</a:t>
            </a:r>
            <a:r>
              <a:rPr sz="800" spc="254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+</a:t>
            </a:r>
            <a:r>
              <a:rPr sz="1200" spc="-5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𝑅</a:t>
            </a:r>
            <a:r>
              <a:rPr sz="1275" baseline="-16339" dirty="0">
                <a:latin typeface="Cambria Math"/>
                <a:cs typeface="Cambria Math"/>
              </a:rPr>
              <a:t>3</a:t>
            </a:r>
            <a:r>
              <a:rPr sz="1275" spc="277" baseline="-16339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=</a:t>
            </a:r>
            <a:r>
              <a:rPr sz="1200" spc="55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2</a:t>
            </a:r>
            <a:r>
              <a:rPr sz="1200" spc="5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+</a:t>
            </a:r>
            <a:r>
              <a:rPr sz="1200" spc="-5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1</a:t>
            </a:r>
            <a:r>
              <a:rPr sz="1200" spc="-5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+</a:t>
            </a:r>
            <a:r>
              <a:rPr sz="1200" spc="-5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5</a:t>
            </a:r>
            <a:r>
              <a:rPr sz="1200" spc="70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=</a:t>
            </a:r>
            <a:r>
              <a:rPr sz="1200" spc="315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8</a:t>
            </a:r>
            <a:r>
              <a:rPr sz="1200" spc="-10" dirty="0">
                <a:latin typeface="Cambria Math"/>
                <a:cs typeface="Cambria Math"/>
              </a:rPr>
              <a:t> </a:t>
            </a:r>
            <a:r>
              <a:rPr sz="1200" spc="-50" dirty="0">
                <a:latin typeface="Cambria Math"/>
                <a:cs typeface="Cambria Math"/>
              </a:rPr>
              <a:t>Ω</a:t>
            </a:r>
            <a:endParaRPr sz="12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470"/>
              </a:spcBef>
            </a:pPr>
            <a:r>
              <a:rPr sz="1200" spc="-25" dirty="0">
                <a:latin typeface="Times New Roman"/>
                <a:cs typeface="Times New Roman"/>
              </a:rPr>
              <a:t>b-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805"/>
              </a:spcBef>
            </a:pPr>
            <a:r>
              <a:rPr sz="1200" spc="-25" dirty="0">
                <a:latin typeface="Times New Roman"/>
                <a:cs typeface="Times New Roman"/>
              </a:rPr>
              <a:t>c-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19554" y="1543558"/>
            <a:ext cx="2638425" cy="864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>
              <a:lnSpc>
                <a:spcPts val="1660"/>
              </a:lnSpc>
              <a:spcBef>
                <a:spcPts val="100"/>
              </a:spcBef>
            </a:pPr>
            <a:r>
              <a:rPr sz="1400" spc="-35" dirty="0">
                <a:latin typeface="Cambria Math"/>
                <a:cs typeface="Cambria Math"/>
              </a:rPr>
              <a:t>𝑉</a:t>
            </a:r>
            <a:r>
              <a:rPr sz="1500" spc="-52" baseline="-16666" dirty="0">
                <a:latin typeface="Cambria Math"/>
                <a:cs typeface="Cambria Math"/>
              </a:rPr>
              <a:t>1</a:t>
            </a:r>
            <a:r>
              <a:rPr sz="1500" spc="32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6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𝐼𝑅</a:t>
            </a:r>
            <a:r>
              <a:rPr sz="1500" baseline="-16666" dirty="0">
                <a:latin typeface="Cambria Math"/>
                <a:cs typeface="Cambria Math"/>
              </a:rPr>
              <a:t>1</a:t>
            </a:r>
            <a:r>
              <a:rPr sz="1500" spc="30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6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2.5</a:t>
            </a:r>
            <a:r>
              <a:rPr sz="1400" spc="26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×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2</a:t>
            </a:r>
            <a:r>
              <a:rPr sz="1400" spc="6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spc="-25" dirty="0">
                <a:latin typeface="Cambria Math"/>
                <a:cs typeface="Cambria Math"/>
              </a:rPr>
              <a:t>5𝑉</a:t>
            </a:r>
            <a:endParaRPr sz="1400">
              <a:latin typeface="Cambria Math"/>
              <a:cs typeface="Cambria Math"/>
            </a:endParaRPr>
          </a:p>
          <a:p>
            <a:pPr marL="273685">
              <a:lnSpc>
                <a:spcPts val="1639"/>
              </a:lnSpc>
            </a:pPr>
            <a:r>
              <a:rPr sz="1400" spc="-10" dirty="0">
                <a:latin typeface="Cambria Math"/>
                <a:cs typeface="Cambria Math"/>
              </a:rPr>
              <a:t>𝑉</a:t>
            </a:r>
            <a:r>
              <a:rPr sz="1500" spc="-15" baseline="-16666" dirty="0">
                <a:latin typeface="Cambria Math"/>
                <a:cs typeface="Cambria Math"/>
              </a:rPr>
              <a:t>2</a:t>
            </a:r>
            <a:r>
              <a:rPr sz="1500" spc="315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𝐼𝑅</a:t>
            </a:r>
            <a:r>
              <a:rPr sz="1500" baseline="-16666" dirty="0">
                <a:latin typeface="Cambria Math"/>
                <a:cs typeface="Cambria Math"/>
              </a:rPr>
              <a:t>2</a:t>
            </a:r>
            <a:r>
              <a:rPr sz="1500" spc="29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2.5</a:t>
            </a:r>
            <a:r>
              <a:rPr sz="1400" spc="28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×</a:t>
            </a:r>
            <a:r>
              <a:rPr sz="1400" spc="-2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1</a:t>
            </a:r>
            <a:r>
              <a:rPr sz="1400" spc="6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spc="-20" dirty="0">
                <a:latin typeface="Cambria Math"/>
                <a:cs typeface="Cambria Math"/>
              </a:rPr>
              <a:t>2.5𝑉</a:t>
            </a:r>
            <a:endParaRPr sz="1400">
              <a:latin typeface="Cambria Math"/>
              <a:cs typeface="Cambria Math"/>
            </a:endParaRPr>
          </a:p>
          <a:p>
            <a:pPr marL="273685">
              <a:lnSpc>
                <a:spcPts val="1639"/>
              </a:lnSpc>
            </a:pPr>
            <a:r>
              <a:rPr sz="1400" spc="-10" dirty="0">
                <a:latin typeface="Cambria Math"/>
                <a:cs typeface="Cambria Math"/>
              </a:rPr>
              <a:t>𝑉</a:t>
            </a:r>
            <a:r>
              <a:rPr sz="1500" spc="-15" baseline="-16666" dirty="0">
                <a:latin typeface="Cambria Math"/>
                <a:cs typeface="Cambria Math"/>
              </a:rPr>
              <a:t>3</a:t>
            </a:r>
            <a:r>
              <a:rPr sz="1500" spc="315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𝐼𝑅</a:t>
            </a:r>
            <a:r>
              <a:rPr sz="1500" baseline="-16666" dirty="0">
                <a:latin typeface="Cambria Math"/>
                <a:cs typeface="Cambria Math"/>
              </a:rPr>
              <a:t>3</a:t>
            </a:r>
            <a:r>
              <a:rPr sz="1500" spc="29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2.5</a:t>
            </a:r>
            <a:r>
              <a:rPr sz="1400" spc="28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×</a:t>
            </a:r>
            <a:r>
              <a:rPr sz="1400" spc="-2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5</a:t>
            </a:r>
            <a:r>
              <a:rPr sz="1400" spc="6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spc="-20" dirty="0">
                <a:latin typeface="Cambria Math"/>
                <a:cs typeface="Cambria Math"/>
              </a:rPr>
              <a:t>12.5𝑉</a:t>
            </a:r>
            <a:endParaRPr sz="1400">
              <a:latin typeface="Cambria Math"/>
              <a:cs typeface="Cambria Math"/>
            </a:endParaRPr>
          </a:p>
          <a:p>
            <a:pPr marL="38100">
              <a:lnSpc>
                <a:spcPts val="1660"/>
              </a:lnSpc>
            </a:pPr>
            <a:r>
              <a:rPr sz="1200" dirty="0">
                <a:latin typeface="Times New Roman"/>
                <a:cs typeface="Times New Roman"/>
              </a:rPr>
              <a:t>d-</a:t>
            </a:r>
            <a:r>
              <a:rPr sz="1200" spc="4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𝑃</a:t>
            </a:r>
            <a:r>
              <a:rPr sz="1500" spc="-15" baseline="-16666" dirty="0">
                <a:latin typeface="Cambria Math"/>
                <a:cs typeface="Cambria Math"/>
              </a:rPr>
              <a:t>1</a:t>
            </a:r>
            <a:r>
              <a:rPr sz="1500" spc="315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330" dirty="0">
                <a:latin typeface="Cambria Math"/>
                <a:cs typeface="Cambria Math"/>
              </a:rPr>
              <a:t> </a:t>
            </a:r>
            <a:r>
              <a:rPr sz="1400" spc="-25" dirty="0">
                <a:latin typeface="Cambria Math"/>
                <a:cs typeface="Cambria Math"/>
              </a:rPr>
              <a:t>𝑉</a:t>
            </a:r>
            <a:r>
              <a:rPr sz="1500" spc="-37" baseline="-16666" dirty="0">
                <a:latin typeface="Cambria Math"/>
                <a:cs typeface="Cambria Math"/>
              </a:rPr>
              <a:t>1</a:t>
            </a:r>
            <a:r>
              <a:rPr sz="1400" spc="-25" dirty="0">
                <a:latin typeface="Cambria Math"/>
                <a:cs typeface="Cambria Math"/>
              </a:rPr>
              <a:t>𝐼</a:t>
            </a:r>
            <a:r>
              <a:rPr sz="1500" spc="-37" baseline="-16666" dirty="0">
                <a:latin typeface="Cambria Math"/>
                <a:cs typeface="Cambria Math"/>
              </a:rPr>
              <a:t>1</a:t>
            </a:r>
            <a:r>
              <a:rPr sz="1500" spc="315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5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5</a:t>
            </a:r>
            <a:r>
              <a:rPr sz="1400" spc="26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×</a:t>
            </a:r>
            <a:r>
              <a:rPr sz="1400" spc="-2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2.5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4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12.5</a:t>
            </a:r>
            <a:r>
              <a:rPr sz="1400" spc="-15" dirty="0">
                <a:latin typeface="Cambria Math"/>
                <a:cs typeface="Cambria Math"/>
              </a:rPr>
              <a:t> </a:t>
            </a:r>
            <a:r>
              <a:rPr sz="1400" spc="-50" dirty="0">
                <a:latin typeface="Cambria Math"/>
                <a:cs typeface="Cambria Math"/>
              </a:rPr>
              <a:t>𝑊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58310" y="2474722"/>
            <a:ext cx="99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33039" y="2383282"/>
            <a:ext cx="26752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mbria Math"/>
                <a:cs typeface="Cambria Math"/>
              </a:rPr>
              <a:t>𝑃</a:t>
            </a:r>
            <a:r>
              <a:rPr sz="1500" baseline="-16666" dirty="0">
                <a:latin typeface="Cambria Math"/>
                <a:cs typeface="Cambria Math"/>
              </a:rPr>
              <a:t>2</a:t>
            </a:r>
            <a:r>
              <a:rPr sz="1500" spc="330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39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𝐼</a:t>
            </a:r>
            <a:r>
              <a:rPr sz="1500" baseline="30555" dirty="0">
                <a:latin typeface="Cambria Math"/>
                <a:cs typeface="Cambria Math"/>
              </a:rPr>
              <a:t>2</a:t>
            </a:r>
            <a:r>
              <a:rPr sz="1400" dirty="0">
                <a:latin typeface="Cambria Math"/>
                <a:cs typeface="Cambria Math"/>
              </a:rPr>
              <a:t>𝑅</a:t>
            </a:r>
            <a:r>
              <a:rPr sz="1500" baseline="-16666" dirty="0">
                <a:latin typeface="Cambria Math"/>
                <a:cs typeface="Cambria Math"/>
              </a:rPr>
              <a:t>2</a:t>
            </a:r>
            <a:r>
              <a:rPr sz="1500" spc="32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8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(2.5)</a:t>
            </a:r>
            <a:r>
              <a:rPr sz="1500" baseline="27777" dirty="0">
                <a:latin typeface="Cambria Math"/>
                <a:cs typeface="Cambria Math"/>
              </a:rPr>
              <a:t>2</a:t>
            </a:r>
            <a:r>
              <a:rPr sz="1500" spc="667" baseline="27777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×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2</a:t>
            </a:r>
            <a:r>
              <a:rPr sz="1400" spc="7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7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6.25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spc="-50" dirty="0">
                <a:latin typeface="Cambria Math"/>
                <a:cs typeface="Cambria Math"/>
              </a:rPr>
              <a:t>𝑊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74846" y="2817622"/>
            <a:ext cx="99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ambria Math"/>
                <a:cs typeface="Cambria Math"/>
              </a:rPr>
              <a:t>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83407" y="2729230"/>
            <a:ext cx="37973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mbria Math"/>
                <a:cs typeface="Cambria Math"/>
              </a:rPr>
              <a:t>𝑃</a:t>
            </a:r>
            <a:r>
              <a:rPr sz="1400" spc="125" dirty="0">
                <a:latin typeface="Cambria Math"/>
                <a:cs typeface="Cambria Math"/>
              </a:rPr>
              <a:t>  </a:t>
            </a:r>
            <a:r>
              <a:rPr sz="1400" spc="-6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01490" y="2526537"/>
            <a:ext cx="2717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100" spc="37" baseline="-21825" dirty="0">
                <a:latin typeface="Cambria Math"/>
                <a:cs typeface="Cambria Math"/>
              </a:rPr>
              <a:t>𝑉</a:t>
            </a:r>
            <a:r>
              <a:rPr sz="1000" spc="25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01490" y="2633218"/>
            <a:ext cx="4616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000" u="sng" spc="4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3</a:t>
            </a:r>
            <a:r>
              <a:rPr sz="1000" u="sng" spc="10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000" spc="185" dirty="0">
                <a:latin typeface="Cambria Math"/>
                <a:cs typeface="Cambria Math"/>
              </a:rPr>
              <a:t> </a:t>
            </a:r>
            <a:r>
              <a:rPr sz="2100" spc="-75" baseline="-29761" dirty="0">
                <a:latin typeface="Cambria Math"/>
                <a:cs typeface="Cambria Math"/>
              </a:rPr>
              <a:t>=</a:t>
            </a:r>
            <a:endParaRPr sz="2100" baseline="-29761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74184" y="2593594"/>
            <a:ext cx="6299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Cambria Math"/>
                <a:cs typeface="Cambria Math"/>
              </a:rPr>
              <a:t>(12.5)</a:t>
            </a:r>
            <a:r>
              <a:rPr sz="1500" spc="-15" baseline="27777" dirty="0">
                <a:latin typeface="Cambria Math"/>
                <a:cs typeface="Cambria Math"/>
              </a:rPr>
              <a:t>2</a:t>
            </a:r>
            <a:endParaRPr sz="1500" baseline="27777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93363" y="2848101"/>
            <a:ext cx="8864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748665" algn="l"/>
              </a:tabLst>
            </a:pPr>
            <a:r>
              <a:rPr sz="1400" spc="-25" dirty="0">
                <a:latin typeface="Cambria Math"/>
                <a:cs typeface="Cambria Math"/>
              </a:rPr>
              <a:t>𝑅</a:t>
            </a:r>
            <a:r>
              <a:rPr sz="1500" spc="-37" baseline="-16666" dirty="0">
                <a:latin typeface="Cambria Math"/>
                <a:cs typeface="Cambria Math"/>
              </a:rPr>
              <a:t>3</a:t>
            </a:r>
            <a:r>
              <a:rPr sz="1500" baseline="-16666" dirty="0">
                <a:latin typeface="Cambria Math"/>
                <a:cs typeface="Cambria Math"/>
              </a:rPr>
              <a:t>	</a:t>
            </a:r>
            <a:r>
              <a:rPr sz="1400" spc="-50" dirty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312284" y="2863849"/>
            <a:ext cx="561340" cy="12700"/>
          </a:xfrm>
          <a:custGeom>
            <a:avLst/>
            <a:gdLst/>
            <a:ahLst/>
            <a:cxnLst/>
            <a:rect l="l" t="t" r="r" b="b"/>
            <a:pathLst>
              <a:path w="561339" h="12700">
                <a:moveTo>
                  <a:pt x="560832" y="0"/>
                </a:moveTo>
                <a:lnTo>
                  <a:pt x="0" y="0"/>
                </a:lnTo>
                <a:lnTo>
                  <a:pt x="0" y="12192"/>
                </a:lnTo>
                <a:lnTo>
                  <a:pt x="560832" y="12192"/>
                </a:lnTo>
                <a:lnTo>
                  <a:pt x="5608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909184" y="2729230"/>
            <a:ext cx="8470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6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31.25</a:t>
            </a:r>
            <a:r>
              <a:rPr sz="1400" spc="-15" dirty="0">
                <a:latin typeface="Cambria Math"/>
                <a:cs typeface="Cambria Math"/>
              </a:rPr>
              <a:t> </a:t>
            </a:r>
            <a:r>
              <a:rPr sz="1400" spc="-50" dirty="0">
                <a:latin typeface="Cambria Math"/>
                <a:cs typeface="Cambria Math"/>
              </a:rPr>
              <a:t>𝑊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76604" y="3055747"/>
            <a:ext cx="6007735" cy="2235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80465">
              <a:lnSpc>
                <a:spcPts val="166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e-</a:t>
            </a:r>
            <a:r>
              <a:rPr sz="1200" spc="12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Cambria Math"/>
                <a:cs typeface="Cambria Math"/>
              </a:rPr>
              <a:t>𝑃</a:t>
            </a:r>
            <a:r>
              <a:rPr sz="1500" baseline="-16666" dirty="0">
                <a:latin typeface="Cambria Math"/>
                <a:cs typeface="Cambria Math"/>
              </a:rPr>
              <a:t>𝑑𝑒𝑙</a:t>
            </a:r>
            <a:r>
              <a:rPr sz="1500" spc="41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𝐸𝐼</a:t>
            </a:r>
            <a:r>
              <a:rPr sz="1400" spc="12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20</a:t>
            </a:r>
            <a:r>
              <a:rPr sz="1400" spc="29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×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2.5</a:t>
            </a:r>
            <a:r>
              <a:rPr sz="1400" spc="7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50 </a:t>
            </a:r>
            <a:r>
              <a:rPr sz="1400" spc="-50" dirty="0">
                <a:latin typeface="Cambria Math"/>
                <a:cs typeface="Cambria Math"/>
              </a:rPr>
              <a:t>𝑊</a:t>
            </a:r>
            <a:endParaRPr sz="1400">
              <a:latin typeface="Cambria Math"/>
              <a:cs typeface="Cambria Math"/>
            </a:endParaRPr>
          </a:p>
          <a:p>
            <a:pPr marL="1409065">
              <a:lnSpc>
                <a:spcPts val="1639"/>
              </a:lnSpc>
            </a:pPr>
            <a:r>
              <a:rPr sz="1400" dirty="0">
                <a:latin typeface="Cambria Math"/>
                <a:cs typeface="Cambria Math"/>
              </a:rPr>
              <a:t>𝑃</a:t>
            </a:r>
            <a:r>
              <a:rPr sz="1500" baseline="-16666" dirty="0">
                <a:latin typeface="Cambria Math"/>
                <a:cs typeface="Cambria Math"/>
              </a:rPr>
              <a:t>𝑑𝑒𝑙</a:t>
            </a:r>
            <a:r>
              <a:rPr sz="1500" spc="330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spc="-25" dirty="0">
                <a:latin typeface="Cambria Math"/>
                <a:cs typeface="Cambria Math"/>
              </a:rPr>
              <a:t>𝑃</a:t>
            </a:r>
            <a:r>
              <a:rPr sz="1500" spc="-37" baseline="-16666" dirty="0">
                <a:latin typeface="Cambria Math"/>
                <a:cs typeface="Cambria Math"/>
              </a:rPr>
              <a:t>1</a:t>
            </a:r>
            <a:r>
              <a:rPr sz="1500" spc="17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25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𝑃</a:t>
            </a:r>
            <a:r>
              <a:rPr sz="1500" baseline="-16666" dirty="0">
                <a:latin typeface="Cambria Math"/>
                <a:cs typeface="Cambria Math"/>
              </a:rPr>
              <a:t>2</a:t>
            </a:r>
            <a:r>
              <a:rPr sz="1500" spc="17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250" dirty="0">
                <a:latin typeface="Cambria Math"/>
                <a:cs typeface="Cambria Math"/>
              </a:rPr>
              <a:t> </a:t>
            </a:r>
            <a:r>
              <a:rPr sz="1400" spc="-25" dirty="0">
                <a:latin typeface="Cambria Math"/>
                <a:cs typeface="Cambria Math"/>
              </a:rPr>
              <a:t>𝑃</a:t>
            </a:r>
            <a:r>
              <a:rPr sz="1500" spc="-37" baseline="-16666" dirty="0">
                <a:latin typeface="Cambria Math"/>
                <a:cs typeface="Cambria Math"/>
              </a:rPr>
              <a:t>3</a:t>
            </a:r>
            <a:endParaRPr sz="1500" baseline="-16666">
              <a:latin typeface="Cambria Math"/>
              <a:cs typeface="Cambria Math"/>
            </a:endParaRPr>
          </a:p>
          <a:p>
            <a:pPr marL="1409065">
              <a:lnSpc>
                <a:spcPts val="1655"/>
              </a:lnSpc>
            </a:pPr>
            <a:r>
              <a:rPr sz="1400" dirty="0">
                <a:latin typeface="Cambria Math"/>
                <a:cs typeface="Cambria Math"/>
              </a:rPr>
              <a:t>50 𝑊</a:t>
            </a:r>
            <a:r>
              <a:rPr sz="1400" spc="11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12.5</a:t>
            </a:r>
            <a:r>
              <a:rPr sz="1400" spc="-1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6.25</a:t>
            </a:r>
            <a:r>
              <a:rPr sz="1400" spc="-1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31.25</a:t>
            </a:r>
            <a:r>
              <a:rPr sz="1400" spc="6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50 </a:t>
            </a:r>
            <a:r>
              <a:rPr sz="1400" spc="-50" dirty="0">
                <a:latin typeface="Cambria Math"/>
                <a:cs typeface="Cambria Math"/>
              </a:rPr>
              <a:t>𝑊</a:t>
            </a:r>
            <a:endParaRPr sz="14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335"/>
              </a:spcBef>
            </a:pPr>
            <a:r>
              <a:rPr sz="1400" b="1" dirty="0">
                <a:latin typeface="Times New Roman"/>
                <a:cs typeface="Times New Roman"/>
              </a:rPr>
              <a:t>Voltage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Sources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in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Series</a:t>
            </a:r>
            <a:endParaRPr sz="1400">
              <a:latin typeface="Times New Roman"/>
              <a:cs typeface="Times New Roman"/>
            </a:endParaRPr>
          </a:p>
          <a:p>
            <a:pPr marL="38100" marR="17780" indent="228600" algn="just">
              <a:lnSpc>
                <a:spcPts val="1610"/>
              </a:lnSpc>
              <a:spcBef>
                <a:spcPts val="1430"/>
              </a:spcBef>
            </a:pP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sources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can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connected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series,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shown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7,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increase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or </a:t>
            </a:r>
            <a:r>
              <a:rPr sz="1400" dirty="0">
                <a:latin typeface="Times New Roman"/>
                <a:cs typeface="Times New Roman"/>
              </a:rPr>
              <a:t>decrease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total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applied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system.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determined </a:t>
            </a:r>
            <a:r>
              <a:rPr sz="1400" dirty="0">
                <a:latin typeface="Times New Roman"/>
                <a:cs typeface="Times New Roman"/>
              </a:rPr>
              <a:t>simply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summing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sources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with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same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polarity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subtracting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total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of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sources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with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opposite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“pressure.”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polarity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polarity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larger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sum.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1540763" y="5253228"/>
            <a:ext cx="4855845" cy="1257300"/>
            <a:chOff x="1540763" y="5253228"/>
            <a:chExt cx="4855845" cy="1257300"/>
          </a:xfrm>
        </p:grpSpPr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30379" y="5279136"/>
              <a:ext cx="2465859" cy="1216152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40763" y="5253228"/>
              <a:ext cx="2488691" cy="1257300"/>
            </a:xfrm>
            <a:prstGeom prst="rect">
              <a:avLst/>
            </a:prstGeom>
          </p:spPr>
        </p:pic>
      </p:grpSp>
      <p:sp>
        <p:nvSpPr>
          <p:cNvPr id="25" name="object 25"/>
          <p:cNvSpPr txBox="1"/>
          <p:nvPr/>
        </p:nvSpPr>
        <p:spPr>
          <a:xfrm>
            <a:off x="863904" y="6477380"/>
            <a:ext cx="6045200" cy="1890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360" algn="ctr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Figure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7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Voltage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sources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1400">
              <a:latin typeface="Times New Roman"/>
              <a:cs typeface="Times New Roman"/>
            </a:endParaRPr>
          </a:p>
          <a:p>
            <a:pPr marL="50800" marR="48260" indent="228600">
              <a:lnSpc>
                <a:spcPts val="1610"/>
              </a:lnSpc>
            </a:pPr>
            <a:r>
              <a:rPr sz="1400" dirty="0">
                <a:latin typeface="Times New Roman"/>
                <a:cs typeface="Times New Roman"/>
              </a:rPr>
              <a:t>In Fig.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7(a),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example,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sources are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all “pressuring”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 right,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so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575"/>
              </a:lnSpc>
            </a:pPr>
            <a:r>
              <a:rPr sz="1400" dirty="0">
                <a:latin typeface="Cambria Math"/>
                <a:cs typeface="Cambria Math"/>
              </a:rPr>
              <a:t>𝐸</a:t>
            </a:r>
            <a:r>
              <a:rPr sz="1500" baseline="-16666" dirty="0">
                <a:latin typeface="Cambria Math"/>
                <a:cs typeface="Cambria Math"/>
              </a:rPr>
              <a:t>𝑇</a:t>
            </a:r>
            <a:r>
              <a:rPr sz="1500" spc="33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6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𝐸</a:t>
            </a:r>
            <a:r>
              <a:rPr sz="1500" baseline="-16666" dirty="0">
                <a:latin typeface="Cambria Math"/>
                <a:cs typeface="Cambria Math"/>
              </a:rPr>
              <a:t>1</a:t>
            </a:r>
            <a:r>
              <a:rPr sz="1500" spc="209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27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𝐸</a:t>
            </a:r>
            <a:r>
              <a:rPr sz="1500" baseline="-16666" dirty="0">
                <a:latin typeface="Cambria Math"/>
                <a:cs typeface="Cambria Math"/>
              </a:rPr>
              <a:t>2</a:t>
            </a:r>
            <a:r>
              <a:rPr sz="1500" spc="20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28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𝐸</a:t>
            </a:r>
            <a:r>
              <a:rPr sz="1500" baseline="-16666" dirty="0">
                <a:latin typeface="Cambria Math"/>
                <a:cs typeface="Cambria Math"/>
              </a:rPr>
              <a:t>3</a:t>
            </a:r>
            <a:r>
              <a:rPr sz="1500" spc="30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10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-2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6</a:t>
            </a:r>
            <a:r>
              <a:rPr sz="1400" spc="-2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-2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2</a:t>
            </a:r>
            <a:r>
              <a:rPr sz="1400" spc="5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18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1400" spc="-50" dirty="0">
                <a:latin typeface="Cambria Math"/>
                <a:cs typeface="Cambria Math"/>
              </a:rPr>
              <a:t>𝑉</a:t>
            </a:r>
            <a:endParaRPr sz="1400">
              <a:latin typeface="Cambria Math"/>
              <a:cs typeface="Cambria Math"/>
            </a:endParaRPr>
          </a:p>
          <a:p>
            <a:pPr marL="50800" marR="43180">
              <a:lnSpc>
                <a:spcPts val="1610"/>
              </a:lnSpc>
              <a:spcBef>
                <a:spcPts val="70"/>
              </a:spcBef>
            </a:pP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shown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figure.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5.10(b),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however,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greater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“pressure”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left,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with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570"/>
              </a:lnSpc>
            </a:pPr>
            <a:r>
              <a:rPr sz="1400" dirty="0">
                <a:latin typeface="Cambria Math"/>
                <a:cs typeface="Cambria Math"/>
              </a:rPr>
              <a:t>𝐸</a:t>
            </a:r>
            <a:r>
              <a:rPr sz="1500" baseline="-16666" dirty="0">
                <a:latin typeface="Cambria Math"/>
                <a:cs typeface="Cambria Math"/>
              </a:rPr>
              <a:t>𝑇</a:t>
            </a:r>
            <a:r>
              <a:rPr sz="1500" spc="35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𝐸</a:t>
            </a:r>
            <a:r>
              <a:rPr sz="1500" baseline="-16666" dirty="0">
                <a:latin typeface="Cambria Math"/>
                <a:cs typeface="Cambria Math"/>
              </a:rPr>
              <a:t>2</a:t>
            </a:r>
            <a:r>
              <a:rPr sz="1500" spc="209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28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𝐸</a:t>
            </a:r>
            <a:r>
              <a:rPr sz="1500" baseline="-16666" dirty="0">
                <a:latin typeface="Cambria Math"/>
                <a:cs typeface="Cambria Math"/>
              </a:rPr>
              <a:t>3</a:t>
            </a:r>
            <a:r>
              <a:rPr sz="1500" spc="18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28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𝐸</a:t>
            </a:r>
            <a:r>
              <a:rPr sz="1500" baseline="-16666" dirty="0">
                <a:latin typeface="Cambria Math"/>
                <a:cs typeface="Cambria Math"/>
              </a:rPr>
              <a:t>1</a:t>
            </a:r>
            <a:r>
              <a:rPr sz="1500" spc="30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6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9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-2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3</a:t>
            </a:r>
            <a:r>
              <a:rPr sz="1400" spc="-2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-2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4</a:t>
            </a:r>
            <a:r>
              <a:rPr sz="1400" spc="5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6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8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1400" spc="-50" dirty="0">
                <a:latin typeface="Cambria Math"/>
                <a:cs typeface="Cambria Math"/>
              </a:rPr>
              <a:t>𝑉</a:t>
            </a:r>
            <a:endParaRPr sz="1400">
              <a:latin typeface="Cambria Math"/>
              <a:cs typeface="Cambria Math"/>
            </a:endParaRPr>
          </a:p>
          <a:p>
            <a:pPr marL="50800">
              <a:lnSpc>
                <a:spcPts val="1639"/>
              </a:lnSpc>
            </a:pP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polarity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shown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figure.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1075</Words>
  <Application>Microsoft Office PowerPoint</Application>
  <PresentationFormat>Custom</PresentationFormat>
  <Paragraphs>99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Ibisam</dc:creator>
  <cp:lastModifiedBy>Ibtisam Yahya</cp:lastModifiedBy>
  <cp:revision>1</cp:revision>
  <dcterms:created xsi:type="dcterms:W3CDTF">2024-11-28T17:41:05Z</dcterms:created>
  <dcterms:modified xsi:type="dcterms:W3CDTF">2024-11-28T17:47:37Z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2024-11-28T00:00:00Z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2024-11-28T00:00:00Z</vt:filetime>
  </property>
  <property fmtid="{D5CDD505-2E9C-101B-9397-08002B2CF9AE}" pid="5" name="Producer">
    <vt:lpwstr>Microsoft® Word 2010</vt:lpwstr>
  </property>
</Properties>
</file>