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0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819" y="9550003"/>
            <a:ext cx="2692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780" y="161925"/>
            <a:ext cx="1057275" cy="10655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14400" y="2357056"/>
            <a:ext cx="5829300" cy="64769"/>
            <a:chOff x="914400" y="2357056"/>
            <a:chExt cx="5829300" cy="64769"/>
          </a:xfrm>
        </p:grpSpPr>
        <p:sp>
          <p:nvSpPr>
            <p:cNvPr id="4" name="object 4"/>
            <p:cNvSpPr/>
            <p:nvPr/>
          </p:nvSpPr>
          <p:spPr>
            <a:xfrm>
              <a:off x="914400" y="2417816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6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2385695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57277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1150365"/>
            <a:ext cx="2120265" cy="102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spc="-20" dirty="0">
                <a:solidFill>
                  <a:srgbClr val="1E4A90"/>
                </a:solidFill>
                <a:latin typeface="Times New Roman"/>
                <a:cs typeface="Times New Roman"/>
              </a:rPr>
              <a:t>Mosul</a:t>
            </a:r>
            <a:r>
              <a:rPr sz="2600" i="1" spc="-105" dirty="0">
                <a:solidFill>
                  <a:srgbClr val="1E4A90"/>
                </a:solidFill>
                <a:latin typeface="Times New Roman"/>
                <a:cs typeface="Times New Roman"/>
              </a:rPr>
              <a:t> </a:t>
            </a:r>
            <a:r>
              <a:rPr sz="2600" i="1" spc="-130" dirty="0">
                <a:solidFill>
                  <a:srgbClr val="1E4A90"/>
                </a:solidFill>
                <a:latin typeface="Times New Roman"/>
                <a:cs typeface="Times New Roman"/>
              </a:rPr>
              <a:t>University</a:t>
            </a:r>
            <a:endParaRPr sz="2600">
              <a:latin typeface="Times New Roman"/>
              <a:cs typeface="Times New Roman"/>
            </a:endParaRPr>
          </a:p>
          <a:p>
            <a:pPr marL="12700" marR="406400">
              <a:lnSpc>
                <a:spcPct val="102099"/>
              </a:lnSpc>
              <a:spcBef>
                <a:spcPts val="1325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College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of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science </a:t>
            </a:r>
            <a:r>
              <a:rPr sz="1400" spc="-60" dirty="0">
                <a:solidFill>
                  <a:srgbClr val="1E4A90"/>
                </a:solidFill>
                <a:latin typeface="Verdana"/>
                <a:cs typeface="Verdana"/>
              </a:rPr>
              <a:t>Energy</a:t>
            </a:r>
            <a:r>
              <a:rPr sz="1400" spc="-6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Department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7136" y="1718818"/>
            <a:ext cx="1595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New</a:t>
            </a:r>
            <a:r>
              <a:rPr sz="1400" spc="-4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&amp;</a:t>
            </a:r>
            <a:r>
              <a:rPr sz="1400" spc="-30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renewable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5640" y="193039"/>
            <a:ext cx="992505" cy="10382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5504" y="238125"/>
            <a:ext cx="990600" cy="990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1660" y="3598164"/>
            <a:ext cx="4018788" cy="6355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89710" y="4549140"/>
            <a:ext cx="5528929" cy="3794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4416" y="5134355"/>
            <a:ext cx="1219701" cy="37490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6407" y="5862828"/>
            <a:ext cx="1169287" cy="27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5083" y="6473952"/>
            <a:ext cx="4091940" cy="3794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24048" y="7927847"/>
            <a:ext cx="1452799" cy="28346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085392" y="3439795"/>
            <a:ext cx="5541010" cy="339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  <a:tabLst>
                <a:tab pos="1849755" algn="l"/>
              </a:tabLst>
            </a:pP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Circuit</a:t>
            </a:r>
            <a:r>
              <a:rPr sz="4800" dirty="0">
                <a:solidFill>
                  <a:srgbClr val="0E223C"/>
                </a:solidFill>
                <a:latin typeface="Times New Roman"/>
                <a:cs typeface="Times New Roman"/>
              </a:rPr>
              <a:t>	</a:t>
            </a: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Analysis</a:t>
            </a:r>
            <a:endParaRPr sz="4800">
              <a:latin typeface="Times New Roman"/>
              <a:cs typeface="Times New Roman"/>
            </a:endParaRPr>
          </a:p>
          <a:p>
            <a:pPr marL="37465" marR="30480" algn="ctr">
              <a:lnSpc>
                <a:spcPct val="153300"/>
              </a:lnSpc>
              <a:spcBef>
                <a:spcPts val="45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New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&amp;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renewable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Energy</a:t>
            </a:r>
            <a:r>
              <a:rPr sz="2800" spc="-4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Department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2</a:t>
            </a:r>
            <a:r>
              <a:rPr sz="2700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nd</a:t>
            </a:r>
            <a:r>
              <a:rPr sz="2700" spc="352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class</a:t>
            </a:r>
            <a:endParaRPr sz="28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1805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Lecturer</a:t>
            </a:r>
            <a:endParaRPr sz="2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172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Dr.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Ibtisam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Yahya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Abdullah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17" name="object 17"/>
          <p:cNvSpPr txBox="1"/>
          <p:nvPr/>
        </p:nvSpPr>
        <p:spPr>
          <a:xfrm>
            <a:off x="3130423" y="7835645"/>
            <a:ext cx="14566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2024-</a:t>
            </a:r>
            <a:r>
              <a:rPr sz="2600" spc="-20" dirty="0">
                <a:solidFill>
                  <a:srgbClr val="0E223C"/>
                </a:solidFill>
                <a:latin typeface="Times New Roman"/>
                <a:cs typeface="Times New Roman"/>
              </a:rPr>
              <a:t>2025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830325"/>
            <a:ext cx="6047740" cy="2256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Kirchhoff’s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Voltage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25" dirty="0">
                <a:latin typeface="Times New Roman"/>
                <a:cs typeface="Times New Roman"/>
              </a:rPr>
              <a:t>Law</a:t>
            </a:r>
            <a:endParaRPr sz="1400">
              <a:latin typeface="Times New Roman"/>
              <a:cs typeface="Times New Roman"/>
            </a:endParaRPr>
          </a:p>
          <a:p>
            <a:pPr marL="50800" marR="43815" algn="just">
              <a:lnSpc>
                <a:spcPts val="1620"/>
              </a:lnSpc>
              <a:spcBef>
                <a:spcPts val="1440"/>
              </a:spcBef>
            </a:pP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Kirchhoff’s</a:t>
            </a:r>
            <a:r>
              <a:rPr sz="1400" b="1" spc="229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voltage</a:t>
            </a:r>
            <a:r>
              <a:rPr sz="1400" b="1" spc="2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law</a:t>
            </a:r>
            <a:r>
              <a:rPr sz="1400" b="1" spc="26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(KVL)</a:t>
            </a:r>
            <a:r>
              <a:rPr sz="1400" b="1" i="1" spc="2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states</a:t>
            </a:r>
            <a:r>
              <a:rPr sz="1400" b="1" i="1" spc="2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that</a:t>
            </a:r>
            <a:r>
              <a:rPr sz="1400" b="1" i="1" spc="2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229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algebraic</a:t>
            </a:r>
            <a:r>
              <a:rPr sz="1400" b="1" i="1" spc="2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sum</a:t>
            </a:r>
            <a:r>
              <a:rPr sz="1400" b="1" i="1" spc="2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2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26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potential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rises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and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drops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around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closed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loop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(or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path)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is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zero.</a:t>
            </a:r>
            <a:endParaRPr sz="14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95900"/>
              </a:lnSpc>
              <a:spcBef>
                <a:spcPts val="153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closed</a:t>
            </a:r>
            <a:r>
              <a:rPr sz="1400" b="1" spc="25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loop</a:t>
            </a:r>
            <a:r>
              <a:rPr sz="1400" b="1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leaves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returns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another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without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circuit.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Fig. </a:t>
            </a:r>
            <a:r>
              <a:rPr sz="1400" dirty="0">
                <a:latin typeface="Times New Roman"/>
                <a:cs typeface="Times New Roman"/>
              </a:rPr>
              <a:t>8,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current,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trace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continuous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leaves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i="1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21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returns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without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leaving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circuit.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Therefore,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abcda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loop.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able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law,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summation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rises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made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around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loop.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63904" y="5489828"/>
            <a:ext cx="6048375" cy="325627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Figure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Applying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Kirchhoff’s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voltage</a:t>
            </a:r>
            <a:r>
              <a:rPr sz="1400" i="1" spc="-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law</a:t>
            </a:r>
            <a:r>
              <a:rPr sz="1400" i="1" spc="-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to</a:t>
            </a:r>
            <a:r>
              <a:rPr sz="1400" i="1" spc="-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series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dc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circuit.</a:t>
            </a:r>
            <a:endParaRPr sz="1400">
              <a:latin typeface="Times New Roman"/>
              <a:cs typeface="Times New Roman"/>
            </a:endParaRPr>
          </a:p>
          <a:p>
            <a:pPr marL="50800" marR="44450" algn="just">
              <a:lnSpc>
                <a:spcPct val="110200"/>
              </a:lnSpc>
              <a:spcBef>
                <a:spcPts val="1360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uniformity,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clockwise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(CW)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used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throughout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text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for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applications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aware, however,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result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obtained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counterclockwise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(CCW)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chosen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law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correctly.</a:t>
            </a:r>
            <a:endParaRPr sz="14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300"/>
              </a:lnSpc>
              <a:spcBef>
                <a:spcPts val="995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plus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sign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assigned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rise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(-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+),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minus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sign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potential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(+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-).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encounter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37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(+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-)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36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another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36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R</a:t>
            </a:r>
            <a:r>
              <a:rPr sz="1350" i="1" spc="-37" baseline="-12345" dirty="0">
                <a:latin typeface="Times New Roman"/>
                <a:cs typeface="Times New Roman"/>
              </a:rPr>
              <a:t>2</a:t>
            </a:r>
            <a:r>
              <a:rPr sz="1400" spc="-25" dirty="0">
                <a:latin typeface="Times New Roman"/>
                <a:cs typeface="Times New Roman"/>
              </a:rPr>
              <a:t>. </a:t>
            </a:r>
            <a:r>
              <a:rPr sz="1400" dirty="0">
                <a:latin typeface="Times New Roman"/>
                <a:cs typeface="Times New Roman"/>
              </a:rPr>
              <a:t>Continuing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through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source,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rise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(-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+)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before </a:t>
            </a:r>
            <a:r>
              <a:rPr sz="1400" dirty="0">
                <a:latin typeface="Times New Roman"/>
                <a:cs typeface="Times New Roman"/>
              </a:rPr>
              <a:t>returning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a.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symbolic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form,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where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Σ</a:t>
            </a:r>
            <a:r>
              <a:rPr sz="1400" i="1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represents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summation,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closed </a:t>
            </a:r>
            <a:r>
              <a:rPr sz="1400" dirty="0">
                <a:latin typeface="Times New Roman"/>
                <a:cs typeface="Times New Roman"/>
              </a:rPr>
              <a:t>loop,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rises,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have</a:t>
            </a:r>
            <a:endParaRPr sz="1400">
              <a:latin typeface="Times New Roman"/>
              <a:cs typeface="Times New Roman"/>
            </a:endParaRPr>
          </a:p>
          <a:p>
            <a:pPr marL="50800" algn="just">
              <a:lnSpc>
                <a:spcPct val="100000"/>
              </a:lnSpc>
              <a:spcBef>
                <a:spcPts val="1185"/>
              </a:spcBef>
            </a:pPr>
            <a:r>
              <a:rPr sz="2100" baseline="1984" dirty="0">
                <a:latin typeface="Cambria Math"/>
                <a:cs typeface="Cambria Math"/>
              </a:rPr>
              <a:t>∑</a:t>
            </a:r>
            <a:r>
              <a:rPr sz="1500" spc="397" baseline="-16666" dirty="0">
                <a:latin typeface="Cambria Math"/>
                <a:cs typeface="Cambria Math"/>
              </a:rPr>
              <a:t> 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0</a:t>
            </a:r>
            <a:r>
              <a:rPr sz="1400" spc="375" dirty="0">
                <a:latin typeface="Cambria Math"/>
                <a:cs typeface="Cambria Math"/>
              </a:rPr>
              <a:t>   </a:t>
            </a:r>
            <a:r>
              <a:rPr sz="1400" dirty="0">
                <a:latin typeface="Times New Roman"/>
                <a:cs typeface="Times New Roman"/>
              </a:rPr>
              <a:t>(Kirchhoff’s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symbolic</a:t>
            </a:r>
            <a:r>
              <a:rPr sz="1400" spc="-10" dirty="0">
                <a:latin typeface="Times New Roman"/>
                <a:cs typeface="Times New Roman"/>
              </a:rPr>
              <a:t> form)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22213" y="3227639"/>
            <a:ext cx="2702694" cy="2132513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2" name="object 2"/>
          <p:cNvSpPr txBox="1"/>
          <p:nvPr/>
        </p:nvSpPr>
        <p:spPr>
          <a:xfrm>
            <a:off x="800404" y="828801"/>
            <a:ext cx="6149975" cy="70027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>
              <a:lnSpc>
                <a:spcPts val="1645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8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yields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(clockwise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direction,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i="1" spc="-50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  <a:p>
            <a:pPr marL="114300">
              <a:lnSpc>
                <a:spcPts val="1630"/>
              </a:lnSpc>
            </a:pP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starting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d</a:t>
            </a:r>
            <a:r>
              <a:rPr sz="1400" spc="-25" dirty="0">
                <a:latin typeface="Times New Roman"/>
                <a:cs typeface="Times New Roman"/>
              </a:rPr>
              <a:t>):</a:t>
            </a:r>
            <a:endParaRPr sz="1400">
              <a:latin typeface="Times New Roman"/>
              <a:cs typeface="Times New Roman"/>
            </a:endParaRPr>
          </a:p>
          <a:p>
            <a:pPr marL="24130" algn="ctr">
              <a:lnSpc>
                <a:spcPts val="1625"/>
              </a:lnSpc>
            </a:pPr>
            <a:r>
              <a:rPr sz="1400" dirty="0">
                <a:latin typeface="Cambria Math"/>
                <a:cs typeface="Cambria Math"/>
              </a:rPr>
              <a:t>+𝐸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45" dirty="0">
                <a:latin typeface="Cambria Math"/>
                <a:cs typeface="Cambria Math"/>
              </a:rPr>
              <a:t> </a:t>
            </a:r>
            <a:r>
              <a:rPr sz="1400" spc="-45" dirty="0">
                <a:latin typeface="Cambria Math"/>
                <a:cs typeface="Cambria Math"/>
              </a:rPr>
              <a:t>𝑉</a:t>
            </a:r>
            <a:r>
              <a:rPr sz="1500" spc="-67" baseline="-16666" dirty="0">
                <a:latin typeface="Cambria Math"/>
                <a:cs typeface="Cambria Math"/>
              </a:rPr>
              <a:t>1</a:t>
            </a:r>
            <a:r>
              <a:rPr sz="1500" spc="179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29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𝑉</a:t>
            </a:r>
            <a:r>
              <a:rPr sz="1500" spc="-15" baseline="-16666" dirty="0">
                <a:latin typeface="Cambria Math"/>
                <a:cs typeface="Cambria Math"/>
              </a:rPr>
              <a:t>2</a:t>
            </a:r>
            <a:r>
              <a:rPr sz="1500" spc="27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14300">
              <a:lnSpc>
                <a:spcPts val="1625"/>
              </a:lnSpc>
            </a:pPr>
            <a:r>
              <a:rPr sz="1400" spc="-25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  <a:p>
            <a:pPr marL="15240" algn="ctr">
              <a:lnSpc>
                <a:spcPts val="1625"/>
              </a:lnSpc>
            </a:pPr>
            <a:r>
              <a:rPr sz="1400" dirty="0">
                <a:latin typeface="Cambria Math"/>
                <a:cs typeface="Cambria Math"/>
              </a:rPr>
              <a:t>𝐸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30" dirty="0">
                <a:latin typeface="Cambria Math"/>
                <a:cs typeface="Cambria Math"/>
              </a:rPr>
              <a:t> </a:t>
            </a:r>
            <a:r>
              <a:rPr sz="1400" spc="-45" dirty="0">
                <a:latin typeface="Cambria Math"/>
                <a:cs typeface="Cambria Math"/>
              </a:rPr>
              <a:t>𝑉</a:t>
            </a:r>
            <a:r>
              <a:rPr sz="1500" spc="-67" baseline="-16666" dirty="0">
                <a:latin typeface="Cambria Math"/>
                <a:cs typeface="Cambria Math"/>
              </a:rPr>
              <a:t>1</a:t>
            </a:r>
            <a:r>
              <a:rPr sz="1500" spc="209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7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𝑉</a:t>
            </a:r>
            <a:r>
              <a:rPr sz="1500" spc="-37" baseline="-16666" dirty="0">
                <a:latin typeface="Cambria Math"/>
                <a:cs typeface="Cambria Math"/>
              </a:rPr>
              <a:t>2</a:t>
            </a:r>
            <a:endParaRPr sz="1500" baseline="-16666">
              <a:latin typeface="Cambria Math"/>
              <a:cs typeface="Cambria Math"/>
            </a:endParaRPr>
          </a:p>
          <a:p>
            <a:pPr marL="114300" marR="159385">
              <a:lnSpc>
                <a:spcPts val="1639"/>
              </a:lnSpc>
              <a:spcBef>
                <a:spcPts val="50"/>
              </a:spcBef>
            </a:pPr>
            <a:r>
              <a:rPr sz="1400" dirty="0">
                <a:latin typeface="Times New Roman"/>
                <a:cs typeface="Times New Roman"/>
              </a:rPr>
              <a:t>revealing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applied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voltage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-4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series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circuit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equals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sum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of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voltage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drops</a:t>
            </a:r>
            <a:r>
              <a:rPr sz="1400" b="1" i="1" spc="-5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across</a:t>
            </a:r>
            <a:r>
              <a:rPr sz="1400" b="1" i="1" spc="-4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the</a:t>
            </a:r>
            <a:r>
              <a:rPr sz="1400" b="1" i="1" spc="-3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series</a:t>
            </a:r>
            <a:r>
              <a:rPr sz="1400" b="1" i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  <a:p>
            <a:pPr marL="114300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also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stated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form:</a:t>
            </a:r>
            <a:endParaRPr sz="1400">
              <a:latin typeface="Times New Roman"/>
              <a:cs typeface="Times New Roman"/>
            </a:endParaRPr>
          </a:p>
          <a:p>
            <a:pPr marL="14604" algn="ctr">
              <a:lnSpc>
                <a:spcPct val="100000"/>
              </a:lnSpc>
              <a:spcBef>
                <a:spcPts val="875"/>
              </a:spcBef>
            </a:pPr>
            <a:r>
              <a:rPr sz="2100" spc="1297" baseline="11904" dirty="0">
                <a:latin typeface="Cambria Math"/>
                <a:cs typeface="Cambria Math"/>
              </a:rPr>
              <a:t>∑</a:t>
            </a:r>
            <a:r>
              <a:rPr sz="2100" spc="-112" baseline="11904" dirty="0">
                <a:latin typeface="Cambria Math"/>
                <a:cs typeface="Cambria Math"/>
              </a:rPr>
              <a:t> </a:t>
            </a:r>
            <a:r>
              <a:rPr sz="2100" baseline="11904" dirty="0">
                <a:latin typeface="Cambria Math"/>
                <a:cs typeface="Cambria Math"/>
              </a:rPr>
              <a:t>𝑉</a:t>
            </a:r>
            <a:r>
              <a:rPr sz="1000" dirty="0">
                <a:latin typeface="Cambria Math"/>
                <a:cs typeface="Cambria Math"/>
              </a:rPr>
              <a:t>rises</a:t>
            </a:r>
            <a:r>
              <a:rPr sz="1000" spc="260" dirty="0">
                <a:latin typeface="Cambria Math"/>
                <a:cs typeface="Cambria Math"/>
              </a:rPr>
              <a:t> </a:t>
            </a:r>
            <a:r>
              <a:rPr sz="2100" baseline="11904" dirty="0">
                <a:latin typeface="Cambria Math"/>
                <a:cs typeface="Cambria Math"/>
              </a:rPr>
              <a:t>=</a:t>
            </a:r>
            <a:r>
              <a:rPr sz="2100" spc="652" baseline="11904" dirty="0">
                <a:latin typeface="Cambria Math"/>
                <a:cs typeface="Cambria Math"/>
              </a:rPr>
              <a:t> </a:t>
            </a:r>
            <a:r>
              <a:rPr sz="2100" spc="1297" baseline="11904" dirty="0">
                <a:latin typeface="Cambria Math"/>
                <a:cs typeface="Cambria Math"/>
              </a:rPr>
              <a:t>∑</a:t>
            </a:r>
            <a:r>
              <a:rPr sz="2100" spc="-104" baseline="11904" dirty="0">
                <a:latin typeface="Cambria Math"/>
                <a:cs typeface="Cambria Math"/>
              </a:rPr>
              <a:t> </a:t>
            </a:r>
            <a:r>
              <a:rPr sz="2100" spc="-15" baseline="11904" dirty="0">
                <a:latin typeface="Cambria Math"/>
                <a:cs typeface="Cambria Math"/>
              </a:rPr>
              <a:t>𝑉</a:t>
            </a:r>
            <a:r>
              <a:rPr sz="1000" spc="-10" dirty="0">
                <a:latin typeface="Cambria Math"/>
                <a:cs typeface="Cambria Math"/>
              </a:rPr>
              <a:t>drops</a:t>
            </a:r>
            <a:endParaRPr sz="1000">
              <a:latin typeface="Cambria Math"/>
              <a:cs typeface="Cambria Math"/>
            </a:endParaRPr>
          </a:p>
          <a:p>
            <a:pPr marR="448945" algn="ctr">
              <a:lnSpc>
                <a:spcPts val="70"/>
              </a:lnSpc>
              <a:spcBef>
                <a:spcPts val="1165"/>
              </a:spcBef>
              <a:tabLst>
                <a:tab pos="926465" algn="l"/>
              </a:tabLst>
            </a:pPr>
            <a:r>
              <a:rPr sz="1000" dirty="0">
                <a:latin typeface="Cambria Math"/>
                <a:cs typeface="Cambria Math"/>
              </a:rPr>
              <a:t>	 </a:t>
            </a:r>
            <a:endParaRPr sz="1000">
              <a:latin typeface="Cambria Math"/>
              <a:cs typeface="Cambria Math"/>
            </a:endParaRPr>
          </a:p>
          <a:p>
            <a:pPr marL="114300">
              <a:lnSpc>
                <a:spcPts val="1545"/>
              </a:lnSpc>
            </a:pPr>
            <a:r>
              <a:rPr sz="1400" dirty="0">
                <a:latin typeface="Times New Roman"/>
                <a:cs typeface="Times New Roman"/>
              </a:rPr>
              <a:t>which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words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states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sum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rises around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must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equal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14300" marR="81280" algn="just">
              <a:lnSpc>
                <a:spcPct val="1100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sum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drops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potential.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text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emphasize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Eq.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above, however.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80"/>
              </a:spcBef>
            </a:pPr>
            <a:endParaRPr sz="1400">
              <a:latin typeface="Times New Roman"/>
              <a:cs typeface="Times New Roman"/>
            </a:endParaRPr>
          </a:p>
          <a:p>
            <a:pPr marL="114300" marR="81280">
              <a:lnSpc>
                <a:spcPts val="1600"/>
              </a:lnSpc>
            </a:pP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were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taken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counterclockwise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starting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a,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following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would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result: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65"/>
              </a:spcBef>
            </a:pPr>
            <a:endParaRPr sz="1400">
              <a:latin typeface="Times New Roman"/>
              <a:cs typeface="Times New Roman"/>
            </a:endParaRPr>
          </a:p>
          <a:p>
            <a:pPr marL="22860" algn="ctr">
              <a:lnSpc>
                <a:spcPct val="100000"/>
              </a:lnSpc>
            </a:pPr>
            <a:r>
              <a:rPr sz="1400" spc="865" dirty="0">
                <a:latin typeface="Cambria Math"/>
                <a:cs typeface="Cambria Math"/>
              </a:rPr>
              <a:t>∑</a:t>
            </a:r>
            <a:r>
              <a:rPr sz="1400" spc="-8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R="452120" algn="ctr">
              <a:lnSpc>
                <a:spcPct val="100000"/>
              </a:lnSpc>
              <a:spcBef>
                <a:spcPts val="505"/>
              </a:spcBef>
            </a:pPr>
            <a:r>
              <a:rPr sz="1000" dirty="0">
                <a:latin typeface="Cambria Math"/>
                <a:cs typeface="Cambria Math"/>
              </a:rPr>
              <a:t> </a:t>
            </a: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</a:pPr>
            <a:endParaRPr sz="10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415"/>
              </a:spcBef>
            </a:pPr>
            <a:endParaRPr sz="1000">
              <a:latin typeface="Cambria Math"/>
              <a:cs typeface="Cambria Math"/>
            </a:endParaRPr>
          </a:p>
          <a:p>
            <a:pPr marL="24130" algn="ctr">
              <a:lnSpc>
                <a:spcPts val="1639"/>
              </a:lnSpc>
            </a:pPr>
            <a:r>
              <a:rPr sz="1400" dirty="0">
                <a:latin typeface="Cambria Math"/>
                <a:cs typeface="Cambria Math"/>
              </a:rPr>
              <a:t>−𝐸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45" dirty="0">
                <a:latin typeface="Cambria Math"/>
                <a:cs typeface="Cambria Math"/>
              </a:rPr>
              <a:t> </a:t>
            </a:r>
            <a:r>
              <a:rPr sz="1400" spc="-45" dirty="0">
                <a:latin typeface="Cambria Math"/>
                <a:cs typeface="Cambria Math"/>
              </a:rPr>
              <a:t>𝑉</a:t>
            </a:r>
            <a:r>
              <a:rPr sz="1500" spc="-67" baseline="-16666" dirty="0">
                <a:latin typeface="Cambria Math"/>
                <a:cs typeface="Cambria Math"/>
              </a:rPr>
              <a:t>1</a:t>
            </a:r>
            <a:r>
              <a:rPr sz="1500" spc="179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29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𝑉</a:t>
            </a:r>
            <a:r>
              <a:rPr sz="1500" spc="-15" baseline="-16666" dirty="0">
                <a:latin typeface="Cambria Math"/>
                <a:cs typeface="Cambria Math"/>
              </a:rPr>
              <a:t>2</a:t>
            </a:r>
            <a:r>
              <a:rPr sz="1500" spc="27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114300">
              <a:lnSpc>
                <a:spcPts val="1639"/>
              </a:lnSpc>
            </a:pPr>
            <a:r>
              <a:rPr sz="1400" dirty="0">
                <a:latin typeface="Times New Roman"/>
                <a:cs typeface="Times New Roman"/>
              </a:rPr>
              <a:t>or,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before,</a:t>
            </a:r>
            <a:endParaRPr sz="1400">
              <a:latin typeface="Times New Roman"/>
              <a:cs typeface="Times New Roman"/>
            </a:endParaRPr>
          </a:p>
          <a:p>
            <a:pPr marL="15240" algn="ctr">
              <a:lnSpc>
                <a:spcPts val="1639"/>
              </a:lnSpc>
              <a:spcBef>
                <a:spcPts val="1215"/>
              </a:spcBef>
            </a:pPr>
            <a:r>
              <a:rPr sz="1400" dirty="0">
                <a:latin typeface="Cambria Math"/>
                <a:cs typeface="Cambria Math"/>
              </a:rPr>
              <a:t>𝐸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30" dirty="0">
                <a:latin typeface="Cambria Math"/>
                <a:cs typeface="Cambria Math"/>
              </a:rPr>
              <a:t> </a:t>
            </a:r>
            <a:r>
              <a:rPr sz="1400" spc="-45" dirty="0">
                <a:latin typeface="Cambria Math"/>
                <a:cs typeface="Cambria Math"/>
              </a:rPr>
              <a:t>𝑉</a:t>
            </a:r>
            <a:r>
              <a:rPr sz="1500" spc="-67" baseline="-16666" dirty="0">
                <a:latin typeface="Cambria Math"/>
                <a:cs typeface="Cambria Math"/>
              </a:rPr>
              <a:t>1</a:t>
            </a:r>
            <a:r>
              <a:rPr sz="1500" spc="209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7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𝑉</a:t>
            </a:r>
            <a:r>
              <a:rPr sz="1500" spc="-37" baseline="-16666" dirty="0">
                <a:latin typeface="Cambria Math"/>
                <a:cs typeface="Cambria Math"/>
              </a:rPr>
              <a:t>2</a:t>
            </a:r>
            <a:endParaRPr sz="1500" baseline="-16666">
              <a:latin typeface="Cambria Math"/>
              <a:cs typeface="Cambria Math"/>
            </a:endParaRPr>
          </a:p>
          <a:p>
            <a:pPr marL="114300">
              <a:lnSpc>
                <a:spcPts val="1639"/>
              </a:lnSpc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application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need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follow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includes</a:t>
            </a:r>
            <a:endParaRPr sz="1400">
              <a:latin typeface="Times New Roman"/>
              <a:cs typeface="Times New Roman"/>
            </a:endParaRPr>
          </a:p>
          <a:p>
            <a:pPr marL="114300" algn="just">
              <a:lnSpc>
                <a:spcPct val="100000"/>
              </a:lnSpc>
              <a:spcBef>
                <a:spcPts val="165"/>
              </a:spcBef>
            </a:pPr>
            <a:r>
              <a:rPr sz="1400" spc="-10" dirty="0">
                <a:latin typeface="Times New Roman"/>
                <a:cs typeface="Times New Roman"/>
              </a:rPr>
              <a:t>current-</a:t>
            </a:r>
            <a:r>
              <a:rPr sz="1400" dirty="0">
                <a:latin typeface="Times New Roman"/>
                <a:cs typeface="Times New Roman"/>
              </a:rPr>
              <a:t>carrying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  <a:p>
            <a:pPr marL="114300" marR="81915" algn="just">
              <a:lnSpc>
                <a:spcPct val="110200"/>
              </a:lnSpc>
              <a:spcBef>
                <a:spcPts val="1005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difference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b, </a:t>
            </a:r>
            <a:r>
              <a:rPr sz="1400" dirty="0">
                <a:latin typeface="Times New Roman"/>
                <a:cs typeface="Times New Roman"/>
              </a:rPr>
              <a:t>even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though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3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points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connected</a:t>
            </a:r>
            <a:r>
              <a:rPr sz="1400" spc="3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current-carrying</a:t>
            </a:r>
            <a:r>
              <a:rPr sz="1400" spc="3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element. </a:t>
            </a:r>
            <a:r>
              <a:rPr sz="1400" dirty="0">
                <a:latin typeface="Times New Roman"/>
                <a:cs typeface="Times New Roman"/>
              </a:rPr>
              <a:t>Application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around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closed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loop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difference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4</a:t>
            </a:r>
            <a:r>
              <a:rPr sz="1400" i="1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400" i="1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between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points.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is,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using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clockwise direction: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49248" y="2491485"/>
            <a:ext cx="5869940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791335" marR="5080" indent="-1779270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Figure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9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Demonstration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that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voltage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can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exist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between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two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points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not</a:t>
            </a:r>
            <a:r>
              <a:rPr sz="1400" i="1" spc="-10" dirty="0">
                <a:latin typeface="Times New Roman"/>
                <a:cs typeface="Times New Roman"/>
              </a:rPr>
              <a:t> connected </a:t>
            </a:r>
            <a:r>
              <a:rPr sz="1400" i="1" dirty="0">
                <a:latin typeface="Times New Roman"/>
                <a:cs typeface="Times New Roman"/>
              </a:rPr>
              <a:t>by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current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carrying</a:t>
            </a:r>
            <a:r>
              <a:rPr sz="1400" i="1" spc="-4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conductor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28823" y="3112135"/>
            <a:ext cx="1716405" cy="6026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+12𝑉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30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8𝑉</a:t>
            </a:r>
            <a:r>
              <a:rPr sz="1400" spc="13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409575">
              <a:lnSpc>
                <a:spcPct val="100000"/>
              </a:lnSpc>
              <a:spcBef>
                <a:spcPts val="1180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37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4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3474846"/>
            <a:ext cx="282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839082"/>
            <a:ext cx="55346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EXAMPLE</a:t>
            </a:r>
            <a:r>
              <a:rPr sz="14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2.</a:t>
            </a:r>
            <a:r>
              <a:rPr sz="1400" b="1" spc="29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unknown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10.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6604" y="6077179"/>
            <a:ext cx="6021705" cy="313055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0"/>
              </a:spcBef>
            </a:pP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Figure</a:t>
            </a:r>
            <a:r>
              <a:rPr sz="1400" b="1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1F5F"/>
                </a:solidFill>
                <a:latin typeface="Times New Roman"/>
                <a:cs typeface="Times New Roman"/>
              </a:rPr>
              <a:t>10</a:t>
            </a:r>
            <a:r>
              <a:rPr sz="1400" b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01F5F"/>
                </a:solidFill>
                <a:latin typeface="Times New Roman"/>
                <a:cs typeface="Times New Roman"/>
              </a:rPr>
              <a:t>Example</a:t>
            </a:r>
            <a:r>
              <a:rPr sz="1400" b="1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400" b="1" i="1" spc="-50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95900"/>
              </a:lnSpc>
              <a:spcBef>
                <a:spcPts val="965"/>
              </a:spcBef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Solution:</a:t>
            </a:r>
            <a:r>
              <a:rPr sz="1400" b="1" i="1" spc="15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When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applying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law,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sure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concentrate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polarities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rise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rather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than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type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element.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other </a:t>
            </a:r>
            <a:r>
              <a:rPr sz="1400" dirty="0">
                <a:latin typeface="Times New Roman"/>
                <a:cs typeface="Times New Roman"/>
              </a:rPr>
              <a:t>words,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do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treat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resistive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differently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dictates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occurred,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important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fact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applying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law.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10(a),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instance,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choose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clockwise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 find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R1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50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source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therefore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minus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sign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when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applied.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Application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10(a)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clockwise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ts val="1655"/>
              </a:lnSpc>
            </a:pPr>
            <a:r>
              <a:rPr sz="1400" dirty="0">
                <a:latin typeface="Cambria Math"/>
                <a:cs typeface="Cambria Math"/>
              </a:rPr>
              <a:t>+𝐸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6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7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9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3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40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155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5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39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7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7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3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41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16𝑉</a:t>
            </a:r>
            <a:r>
              <a:rPr sz="1400" spc="3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4.</a:t>
            </a:r>
            <a:r>
              <a:rPr sz="1400" spc="-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2𝑉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9𝑉</a:t>
            </a:r>
            <a:r>
              <a:rPr sz="1400" spc="11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2.</a:t>
            </a:r>
            <a:r>
              <a:rPr sz="1400" spc="-65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8𝑉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84195" y="931511"/>
            <a:ext cx="1844694" cy="1339320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01882" y="4395525"/>
            <a:ext cx="4706162" cy="1580177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49235" y="5928852"/>
            <a:ext cx="5016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sz="1400" spc="-50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5804" y="828801"/>
            <a:ext cx="6124575" cy="603631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88900" marR="82550" algn="just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28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result</a:t>
            </a:r>
            <a:r>
              <a:rPr sz="1400" spc="28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clearly</a:t>
            </a:r>
            <a:r>
              <a:rPr sz="1400" spc="27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indicates</a:t>
            </a:r>
            <a:r>
              <a:rPr sz="1400" spc="27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that</a:t>
            </a:r>
            <a:r>
              <a:rPr sz="1400" spc="28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there</a:t>
            </a:r>
            <a:r>
              <a:rPr sz="1400" spc="28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was</a:t>
            </a:r>
            <a:r>
              <a:rPr sz="1400" spc="29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no</a:t>
            </a:r>
            <a:r>
              <a:rPr sz="1400" spc="27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need</a:t>
            </a:r>
            <a:r>
              <a:rPr sz="1400" spc="29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to</a:t>
            </a:r>
            <a:r>
              <a:rPr sz="1400" spc="27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know</a:t>
            </a:r>
            <a:r>
              <a:rPr sz="1400" spc="27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27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values</a:t>
            </a:r>
            <a:r>
              <a:rPr sz="1400" spc="34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of</a:t>
            </a:r>
            <a:r>
              <a:rPr sz="1400" spc="27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the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resistors</a:t>
            </a:r>
            <a:r>
              <a:rPr sz="1400" spc="1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or</a:t>
            </a:r>
            <a:r>
              <a:rPr sz="1400" spc="1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1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current</a:t>
            </a:r>
            <a:r>
              <a:rPr sz="1400" spc="1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to</a:t>
            </a:r>
            <a:r>
              <a:rPr sz="1400" spc="1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determine</a:t>
            </a:r>
            <a:r>
              <a:rPr sz="1400" spc="14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11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unknown</a:t>
            </a:r>
            <a:r>
              <a:rPr sz="1400" spc="1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voltage.</a:t>
            </a:r>
            <a:r>
              <a:rPr sz="1400" spc="114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Sufficient</a:t>
            </a:r>
            <a:r>
              <a:rPr sz="1400" spc="15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92425"/>
                </a:solidFill>
                <a:latin typeface="Times New Roman"/>
                <a:cs typeface="Times New Roman"/>
              </a:rPr>
              <a:t>information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was</a:t>
            </a:r>
            <a:r>
              <a:rPr sz="1400" spc="-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carried</a:t>
            </a:r>
            <a:r>
              <a:rPr sz="1400" spc="-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by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-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other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voltage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levels</a:t>
            </a:r>
            <a:r>
              <a:rPr sz="1400" spc="-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to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permit</a:t>
            </a:r>
            <a:r>
              <a:rPr sz="1400" spc="-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a</a:t>
            </a:r>
            <a:r>
              <a:rPr sz="1400" spc="-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determination</a:t>
            </a:r>
            <a:r>
              <a:rPr sz="1400" spc="-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of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-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92425"/>
                </a:solidFill>
                <a:latin typeface="Times New Roman"/>
                <a:cs typeface="Times New Roman"/>
              </a:rPr>
              <a:t>unknown.</a:t>
            </a:r>
            <a:endParaRPr sz="1400">
              <a:latin typeface="Times New Roman"/>
              <a:cs typeface="Times New Roman"/>
            </a:endParaRPr>
          </a:p>
          <a:p>
            <a:pPr marL="88900" algn="just">
              <a:lnSpc>
                <a:spcPts val="1525"/>
              </a:lnSpc>
            </a:pP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In</a:t>
            </a:r>
            <a:r>
              <a:rPr sz="1400" spc="4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Fig.</a:t>
            </a:r>
            <a:r>
              <a:rPr sz="1400" spc="4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10(b)</a:t>
            </a:r>
            <a:r>
              <a:rPr sz="1400" spc="4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4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unknown</a:t>
            </a:r>
            <a:r>
              <a:rPr sz="1400" spc="4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voltage</a:t>
            </a:r>
            <a:r>
              <a:rPr sz="1400" spc="40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is</a:t>
            </a:r>
            <a:r>
              <a:rPr sz="1400" spc="4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not</a:t>
            </a:r>
            <a:r>
              <a:rPr sz="1400" spc="4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across</a:t>
            </a:r>
            <a:r>
              <a:rPr sz="1400" spc="4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a</a:t>
            </a:r>
            <a:r>
              <a:rPr sz="1400" spc="4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92425"/>
                </a:solidFill>
                <a:latin typeface="Times New Roman"/>
                <a:cs typeface="Times New Roman"/>
              </a:rPr>
              <a:t>current-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carrying</a:t>
            </a:r>
            <a:r>
              <a:rPr sz="1400" spc="43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92425"/>
                </a:solidFill>
                <a:latin typeface="Times New Roman"/>
                <a:cs typeface="Times New Roman"/>
              </a:rPr>
              <a:t>element.</a:t>
            </a:r>
            <a:endParaRPr sz="1400">
              <a:latin typeface="Times New Roman"/>
              <a:cs typeface="Times New Roman"/>
            </a:endParaRPr>
          </a:p>
          <a:p>
            <a:pPr marL="88900" marR="81280" algn="just">
              <a:lnSpc>
                <a:spcPct val="96000"/>
              </a:lnSpc>
              <a:spcBef>
                <a:spcPts val="30"/>
              </a:spcBef>
            </a:pP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However,</a:t>
            </a:r>
            <a:r>
              <a:rPr sz="1400" spc="254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as</a:t>
            </a:r>
            <a:r>
              <a:rPr sz="1400" spc="25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indicated</a:t>
            </a:r>
            <a:r>
              <a:rPr sz="1400" spc="26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in</a:t>
            </a:r>
            <a:r>
              <a:rPr sz="1400" spc="25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254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paragraphs</a:t>
            </a:r>
            <a:r>
              <a:rPr sz="1400" spc="25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above,</a:t>
            </a:r>
            <a:r>
              <a:rPr sz="1400" spc="26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Kirchhoff’s</a:t>
            </a:r>
            <a:r>
              <a:rPr sz="1400" spc="25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voltage</a:t>
            </a:r>
            <a:r>
              <a:rPr sz="1400" spc="254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law</a:t>
            </a:r>
            <a:r>
              <a:rPr sz="1400" spc="24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is</a:t>
            </a:r>
            <a:r>
              <a:rPr sz="1400" spc="25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not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limited</a:t>
            </a:r>
            <a:r>
              <a:rPr sz="1400" spc="11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to</a:t>
            </a:r>
            <a:r>
              <a:rPr sz="1400" spc="1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92425"/>
                </a:solidFill>
                <a:latin typeface="Times New Roman"/>
                <a:cs typeface="Times New Roman"/>
              </a:rPr>
              <a:t>current-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carrying</a:t>
            </a:r>
            <a:r>
              <a:rPr sz="1400" spc="1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elements.</a:t>
            </a:r>
            <a:r>
              <a:rPr sz="1400" spc="114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In</a:t>
            </a:r>
            <a:r>
              <a:rPr sz="1400" spc="1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this</a:t>
            </a:r>
            <a:r>
              <a:rPr sz="1400" spc="1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case</a:t>
            </a:r>
            <a:r>
              <a:rPr sz="1400" spc="15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there</a:t>
            </a:r>
            <a:r>
              <a:rPr sz="1400" spc="1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are</a:t>
            </a:r>
            <a:r>
              <a:rPr sz="1400" spc="1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two</a:t>
            </a:r>
            <a:r>
              <a:rPr sz="1400" spc="11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possible</a:t>
            </a:r>
            <a:r>
              <a:rPr sz="1400" spc="11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paths</a:t>
            </a:r>
            <a:r>
              <a:rPr sz="1400" spc="1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for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finding</a:t>
            </a:r>
            <a:r>
              <a:rPr sz="1400" spc="16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15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unknown.</a:t>
            </a:r>
            <a:r>
              <a:rPr sz="1400" spc="16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Using</a:t>
            </a:r>
            <a:r>
              <a:rPr sz="1400" spc="16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17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clockwise</a:t>
            </a:r>
            <a:r>
              <a:rPr sz="1400" spc="19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path,</a:t>
            </a:r>
            <a:r>
              <a:rPr sz="1400" spc="16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including</a:t>
            </a:r>
            <a:r>
              <a:rPr sz="1400" spc="16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15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voltage</a:t>
            </a:r>
            <a:r>
              <a:rPr sz="1400" spc="15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source</a:t>
            </a:r>
            <a:r>
              <a:rPr sz="1400" spc="20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292425"/>
                </a:solidFill>
                <a:latin typeface="Times New Roman"/>
                <a:cs typeface="Times New Roman"/>
              </a:rPr>
              <a:t>E,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will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result</a:t>
            </a:r>
            <a:r>
              <a:rPr sz="1400" spc="-4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55"/>
              </a:lnSpc>
            </a:pPr>
            <a:r>
              <a:rPr sz="1400" dirty="0">
                <a:latin typeface="Cambria Math"/>
                <a:cs typeface="Cambria Math"/>
              </a:rPr>
              <a:t>+𝐸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7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39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1155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36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37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32𝑉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12𝑉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90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20𝑉</a:t>
            </a:r>
            <a:endParaRPr sz="1400">
              <a:latin typeface="Cambria Math"/>
              <a:cs typeface="Cambria Math"/>
            </a:endParaRPr>
          </a:p>
          <a:p>
            <a:pPr marL="152400">
              <a:lnSpc>
                <a:spcPct val="100000"/>
              </a:lnSpc>
              <a:spcBef>
                <a:spcPts val="1150"/>
              </a:spcBef>
            </a:pP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Using</a:t>
            </a:r>
            <a:r>
              <a:rPr sz="1400" spc="-4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clockwise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direction</a:t>
            </a:r>
            <a:r>
              <a:rPr sz="1400" spc="-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for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other</a:t>
            </a:r>
            <a:r>
              <a:rPr sz="1400" spc="-4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loop</a:t>
            </a:r>
            <a:r>
              <a:rPr sz="1400" spc="-3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involving</a:t>
            </a:r>
            <a:r>
              <a:rPr sz="1400" spc="1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R</a:t>
            </a:r>
            <a:r>
              <a:rPr sz="1350" baseline="-12345" dirty="0">
                <a:solidFill>
                  <a:srgbClr val="292425"/>
                </a:solidFill>
                <a:latin typeface="Times New Roman"/>
                <a:cs typeface="Times New Roman"/>
              </a:rPr>
              <a:t>2</a:t>
            </a:r>
            <a:r>
              <a:rPr sz="1350" spc="142" baseline="-1234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and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R</a:t>
            </a:r>
            <a:r>
              <a:rPr sz="1350" baseline="-12345" dirty="0">
                <a:solidFill>
                  <a:srgbClr val="292425"/>
                </a:solidFill>
                <a:latin typeface="Times New Roman"/>
                <a:cs typeface="Times New Roman"/>
              </a:rPr>
              <a:t>3</a:t>
            </a:r>
            <a:r>
              <a:rPr sz="1350" spc="157" baseline="-1234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will</a:t>
            </a:r>
            <a:r>
              <a:rPr sz="1400" spc="-2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result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25"/>
              </a:spcBef>
            </a:pPr>
            <a:r>
              <a:rPr sz="1400" dirty="0">
                <a:latin typeface="Cambria Math"/>
                <a:cs typeface="Cambria Math"/>
              </a:rPr>
              <a:t>+𝑉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27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6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39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1165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5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39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6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39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6𝑉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14𝑉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20𝑉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1130"/>
              </a:spcBef>
            </a:pPr>
            <a:endParaRPr sz="14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</a:pP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matching</a:t>
            </a:r>
            <a:r>
              <a:rPr sz="1400" spc="-3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-3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result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92425"/>
                </a:solidFill>
                <a:latin typeface="Times New Roman"/>
                <a:cs typeface="Times New Roman"/>
              </a:rPr>
              <a:t>above.</a:t>
            </a: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  <a:spcBef>
                <a:spcPts val="1165"/>
              </a:spcBef>
            </a:pP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EXAMPLE</a:t>
            </a:r>
            <a:r>
              <a:rPr sz="1400" b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3</a:t>
            </a:r>
            <a:r>
              <a:rPr sz="1400" b="1" spc="3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-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6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11.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175"/>
              </a:spcBef>
            </a:pPr>
            <a:endParaRPr sz="1400">
              <a:latin typeface="Times New Roman"/>
              <a:cs typeface="Times New Roman"/>
            </a:endParaRPr>
          </a:p>
          <a:p>
            <a:pPr marL="88900">
              <a:lnSpc>
                <a:spcPct val="100000"/>
              </a:lnSpc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Solution:</a:t>
            </a:r>
            <a:r>
              <a:rPr sz="1400" b="1" i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starting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clockwise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direction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225"/>
              </a:spcBef>
            </a:pPr>
            <a:r>
              <a:rPr sz="1400" dirty="0">
                <a:latin typeface="Cambria Math"/>
                <a:cs typeface="Cambria Math"/>
              </a:rPr>
              <a:t>+25𝑉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4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7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15𝑉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88900">
              <a:lnSpc>
                <a:spcPct val="100000"/>
              </a:lnSpc>
              <a:spcBef>
                <a:spcPts val="1150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6604" y="6866001"/>
            <a:ext cx="3923029" cy="601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23240" algn="r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39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40𝑉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1170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path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2,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starting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clockwise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direction: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01619" y="7596378"/>
            <a:ext cx="11709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−𝑉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54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20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63904" y="7927695"/>
            <a:ext cx="6039485" cy="110617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325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7620" algn="ctr">
              <a:lnSpc>
                <a:spcPct val="100000"/>
              </a:lnSpc>
              <a:spcBef>
                <a:spcPts val="229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38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-20" dirty="0">
                <a:latin typeface="Cambria Math"/>
                <a:cs typeface="Cambria Math"/>
              </a:rPr>
              <a:t>−20𝑉</a:t>
            </a:r>
            <a:endParaRPr sz="1400">
              <a:latin typeface="Cambria Math"/>
              <a:cs typeface="Cambria Math"/>
            </a:endParaRPr>
          </a:p>
          <a:p>
            <a:pPr marL="50800" marR="43180">
              <a:lnSpc>
                <a:spcPct val="110700"/>
              </a:lnSpc>
              <a:spcBef>
                <a:spcPts val="969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minus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sign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simply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indicates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actual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polarities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potential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difference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opposite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assumed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indicated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11.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30520" y="4931790"/>
            <a:ext cx="1854580" cy="2061844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5581269" y="6955917"/>
            <a:ext cx="16008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11</a:t>
            </a:r>
            <a:r>
              <a:rPr sz="14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1400" b="1" spc="-4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spc="-50" dirty="0">
                <a:solidFill>
                  <a:srgbClr val="4F81BC"/>
                </a:solidFill>
                <a:latin typeface="Times New Roman"/>
                <a:cs typeface="Times New Roman"/>
              </a:rPr>
              <a:t>3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2004" y="808074"/>
            <a:ext cx="5970270" cy="132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next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emphasize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fact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when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applying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Kirchhoff’s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law,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polarities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rise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drop</a:t>
            </a:r>
            <a:r>
              <a:rPr sz="1400" spc="1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important </a:t>
            </a:r>
            <a:r>
              <a:rPr sz="1400" dirty="0">
                <a:latin typeface="Times New Roman"/>
                <a:cs typeface="Times New Roman"/>
              </a:rPr>
              <a:t>parameters,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type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involved.</a:t>
            </a:r>
            <a:endParaRPr sz="1400">
              <a:latin typeface="Times New Roman"/>
              <a:cs typeface="Times New Roman"/>
            </a:endParaRPr>
          </a:p>
          <a:p>
            <a:pPr marL="12700" marR="57150" algn="just">
              <a:lnSpc>
                <a:spcPct val="110000"/>
              </a:lnSpc>
              <a:spcBef>
                <a:spcPts val="1005"/>
              </a:spcBef>
            </a:pPr>
            <a:r>
              <a:rPr sz="1400" b="1" dirty="0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sz="1400" b="1" spc="-3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06FC0"/>
                </a:solidFill>
                <a:latin typeface="Times New Roman"/>
                <a:cs typeface="Times New Roman"/>
              </a:rPr>
              <a:t>4</a:t>
            </a:r>
            <a:r>
              <a:rPr sz="1400" b="1" spc="-4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Using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law,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unknown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for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12.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51204" y="3851885"/>
            <a:ext cx="6072505" cy="5118100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2268855" algn="just">
              <a:lnSpc>
                <a:spcPct val="100000"/>
              </a:lnSpc>
              <a:spcBef>
                <a:spcPts val="1000"/>
              </a:spcBef>
            </a:pPr>
            <a:r>
              <a:rPr sz="1400" b="1" dirty="0">
                <a:latin typeface="Times New Roman"/>
                <a:cs typeface="Times New Roman"/>
              </a:rPr>
              <a:t>Figure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12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Example4</a:t>
            </a:r>
            <a:endParaRPr sz="1400">
              <a:latin typeface="Times New Roman"/>
              <a:cs typeface="Times New Roman"/>
            </a:endParaRPr>
          </a:p>
          <a:p>
            <a:pPr marL="63500" marR="56515" algn="just">
              <a:lnSpc>
                <a:spcPct val="110400"/>
              </a:lnSpc>
              <a:spcBef>
                <a:spcPts val="725"/>
              </a:spcBef>
            </a:pPr>
            <a:r>
              <a:rPr sz="1400" dirty="0">
                <a:latin typeface="Times New Roman"/>
                <a:cs typeface="Times New Roman"/>
              </a:rPr>
              <a:t>Solution: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various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polarities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unknown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they can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contain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any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mixture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components.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Applying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Kirchhoff’s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12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(a)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clockwise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1210"/>
              </a:spcBef>
            </a:pPr>
            <a:r>
              <a:rPr sz="1400" spc="50" dirty="0">
                <a:latin typeface="Cambria Math"/>
                <a:cs typeface="Cambria Math"/>
              </a:rPr>
              <a:t>60𝑉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 </a:t>
            </a:r>
            <a:r>
              <a:rPr sz="1400" spc="50" dirty="0">
                <a:latin typeface="Cambria Math"/>
                <a:cs typeface="Cambria Math"/>
              </a:rPr>
              <a:t>40𝑉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 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24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32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30𝑉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  <a:spcBef>
                <a:spcPts val="1165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15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35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60𝑉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 </a:t>
            </a:r>
            <a:r>
              <a:rPr sz="1400" spc="50" dirty="0">
                <a:latin typeface="Cambria Math"/>
                <a:cs typeface="Cambria Math"/>
              </a:rPr>
              <a:t>30𝑉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40𝑉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90𝑉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 </a:t>
            </a:r>
            <a:r>
              <a:rPr sz="1400" spc="50" dirty="0">
                <a:latin typeface="Cambria Math"/>
                <a:cs typeface="Cambria Math"/>
              </a:rPr>
              <a:t>40𝑉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50𝑉</a:t>
            </a:r>
            <a:endParaRPr sz="1400">
              <a:latin typeface="Cambria Math"/>
              <a:cs typeface="Cambria Math"/>
            </a:endParaRPr>
          </a:p>
          <a:p>
            <a:pPr marL="63500" marR="55880" algn="just">
              <a:lnSpc>
                <a:spcPct val="95900"/>
              </a:lnSpc>
              <a:spcBef>
                <a:spcPts val="123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5.16(b)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unknown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provided.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such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cases, </a:t>
            </a:r>
            <a:r>
              <a:rPr sz="1400" dirty="0">
                <a:latin typeface="Times New Roman"/>
                <a:cs typeface="Times New Roman"/>
              </a:rPr>
              <a:t>make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assumption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about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polarity,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apply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before.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plus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sign,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assumed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correct.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minus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sign,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magnitude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correct,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but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assumed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polarity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reversed.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this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case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assume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positive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i="1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negative,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application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of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clockwise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direction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60"/>
              </a:lnSpc>
            </a:pPr>
            <a:r>
              <a:rPr sz="1400" dirty="0">
                <a:latin typeface="Cambria Math"/>
                <a:cs typeface="Cambria Math"/>
              </a:rPr>
              <a:t>−6𝑉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14𝑉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254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36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2𝑉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63500">
              <a:lnSpc>
                <a:spcPct val="100000"/>
              </a:lnSpc>
              <a:spcBef>
                <a:spcPts val="1150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229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𝑥</a:t>
            </a:r>
            <a:r>
              <a:rPr sz="1500" spc="419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3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−20𝑉</a:t>
            </a:r>
            <a:r>
              <a:rPr sz="1400" spc="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2𝑉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spc="-20" dirty="0">
                <a:latin typeface="Cambria Math"/>
                <a:cs typeface="Cambria Math"/>
              </a:rPr>
              <a:t>−18𝑉</a:t>
            </a:r>
            <a:endParaRPr sz="14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940"/>
              </a:spcBef>
            </a:pPr>
            <a:endParaRPr sz="1400">
              <a:latin typeface="Cambria Math"/>
              <a:cs typeface="Cambria Math"/>
            </a:endParaRPr>
          </a:p>
          <a:p>
            <a:pPr marL="63500" marR="55244" algn="just">
              <a:lnSpc>
                <a:spcPct val="110700"/>
              </a:lnSpc>
            </a:pP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negative,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know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i="1" spc="1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should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negative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b</a:t>
            </a:r>
            <a:r>
              <a:rPr sz="1400" i="1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should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be </a:t>
            </a:r>
            <a:r>
              <a:rPr sz="1400" dirty="0">
                <a:latin typeface="Times New Roman"/>
                <a:cs typeface="Times New Roman"/>
              </a:rPr>
              <a:t>positive,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but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magnitude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18V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correct.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24133" y="2343964"/>
            <a:ext cx="3540366" cy="145875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20790" y="3267694"/>
            <a:ext cx="45085" cy="197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30"/>
              </a:lnSpc>
            </a:pPr>
            <a:r>
              <a:rPr sz="1400" spc="-5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6604" y="828801"/>
            <a:ext cx="5928995" cy="3013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sz="1400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6FC0"/>
                </a:solidFill>
                <a:latin typeface="Times New Roman"/>
                <a:cs typeface="Times New Roman"/>
              </a:rPr>
              <a:t>5</a:t>
            </a:r>
            <a:r>
              <a:rPr sz="1400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13:</a:t>
            </a:r>
            <a:endParaRPr sz="1400">
              <a:latin typeface="Times New Roman"/>
              <a:cs typeface="Times New Roman"/>
            </a:endParaRPr>
          </a:p>
          <a:p>
            <a:pPr marL="205104" indent="-167005">
              <a:lnSpc>
                <a:spcPct val="100000"/>
              </a:lnSpc>
              <a:spcBef>
                <a:spcPts val="1165"/>
              </a:spcBef>
              <a:buAutoNum type="alphaLcPeriod"/>
              <a:tabLst>
                <a:tab pos="205104" algn="l"/>
              </a:tabLst>
            </a:pP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R</a:t>
            </a:r>
            <a:r>
              <a:rPr sz="1350" i="1" spc="-37" baseline="-12345" dirty="0">
                <a:latin typeface="Times New Roman"/>
                <a:cs typeface="Times New Roman"/>
              </a:rPr>
              <a:t>T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15265" indent="-177165">
              <a:lnSpc>
                <a:spcPct val="100000"/>
              </a:lnSpc>
              <a:spcBef>
                <a:spcPts val="1180"/>
              </a:spcBef>
              <a:buAutoNum type="alphaLcPeriod"/>
              <a:tabLst>
                <a:tab pos="215265" algn="l"/>
              </a:tabLst>
            </a:pP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I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05104" indent="-167005">
              <a:lnSpc>
                <a:spcPct val="100000"/>
              </a:lnSpc>
              <a:spcBef>
                <a:spcPts val="1160"/>
              </a:spcBef>
              <a:buAutoNum type="alphaLcPeriod"/>
              <a:tabLst>
                <a:tab pos="205104" algn="l"/>
              </a:tabLst>
            </a:pP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16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V</a:t>
            </a:r>
            <a:r>
              <a:rPr sz="1350" i="1" spc="-37" baseline="-12345" dirty="0">
                <a:latin typeface="Times New Roman"/>
                <a:cs typeface="Times New Roman"/>
              </a:rPr>
              <a:t>2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15265" indent="-177165">
              <a:lnSpc>
                <a:spcPct val="100000"/>
              </a:lnSpc>
              <a:spcBef>
                <a:spcPts val="1180"/>
              </a:spcBef>
              <a:buAutoNum type="alphaLcPeriod"/>
              <a:tabLst>
                <a:tab pos="215265" algn="l"/>
              </a:tabLst>
            </a:pP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i="1" dirty="0">
                <a:latin typeface="Times New Roman"/>
                <a:cs typeface="Times New Roman"/>
              </a:rPr>
              <a:t>4Ω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6Ω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resistors.</a:t>
            </a:r>
            <a:endParaRPr sz="1400">
              <a:latin typeface="Times New Roman"/>
              <a:cs typeface="Times New Roman"/>
            </a:endParaRPr>
          </a:p>
          <a:p>
            <a:pPr marL="205104" indent="-167005">
              <a:lnSpc>
                <a:spcPct val="100000"/>
              </a:lnSpc>
              <a:spcBef>
                <a:spcPts val="1175"/>
              </a:spcBef>
              <a:buAutoNum type="alphaLcPeriod"/>
              <a:tabLst>
                <a:tab pos="205104" algn="l"/>
              </a:tabLst>
            </a:pP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delivered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battery,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compare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dissipated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65"/>
              </a:spcBef>
            </a:pPr>
            <a:r>
              <a:rPr sz="1400" i="1" dirty="0">
                <a:latin typeface="Times New Roman"/>
                <a:cs typeface="Times New Roman"/>
              </a:rPr>
              <a:t>4Ω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6Ω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combined.</a:t>
            </a:r>
            <a:endParaRPr sz="1400">
              <a:latin typeface="Times New Roman"/>
              <a:cs typeface="Times New Roman"/>
            </a:endParaRPr>
          </a:p>
          <a:p>
            <a:pPr marL="185420" indent="-147320">
              <a:lnSpc>
                <a:spcPct val="100000"/>
              </a:lnSpc>
              <a:spcBef>
                <a:spcPts val="1170"/>
              </a:spcBef>
              <a:buAutoNum type="alphaLcPeriod" startAt="6"/>
              <a:tabLst>
                <a:tab pos="185420" algn="l"/>
              </a:tabLst>
            </a:pPr>
            <a:r>
              <a:rPr sz="1400" dirty="0">
                <a:latin typeface="Times New Roman"/>
                <a:cs typeface="Times New Roman"/>
              </a:rPr>
              <a:t>Verify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(clockwise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direction)</a:t>
            </a:r>
            <a:endParaRPr sz="1400">
              <a:latin typeface="Times New Roman"/>
              <a:cs typeface="Times New Roman"/>
            </a:endParaRPr>
          </a:p>
          <a:p>
            <a:pPr marL="38100">
              <a:lnSpc>
                <a:spcPct val="100000"/>
              </a:lnSpc>
              <a:spcBef>
                <a:spcPts val="1210"/>
              </a:spcBef>
            </a:pP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Solutions: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5204" y="4018914"/>
            <a:ext cx="29070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b="1" i="1" dirty="0">
                <a:latin typeface="Times New Roman"/>
                <a:cs typeface="Times New Roman"/>
              </a:rPr>
              <a:t>a-</a:t>
            </a:r>
            <a:r>
              <a:rPr sz="1400" b="1" i="1" spc="265" dirty="0">
                <a:latin typeface="Times New Roman"/>
                <a:cs typeface="Times New Roman"/>
              </a:rPr>
              <a:t> </a:t>
            </a:r>
            <a:r>
              <a:rPr sz="1400" spc="55" dirty="0">
                <a:latin typeface="Cambria Math"/>
                <a:cs typeface="Cambria Math"/>
              </a:rPr>
              <a:t>𝑅</a:t>
            </a:r>
            <a:r>
              <a:rPr sz="1500" spc="82" baseline="-16666" dirty="0">
                <a:latin typeface="Cambria Math"/>
                <a:cs typeface="Cambria Math"/>
              </a:rPr>
              <a:t>𝑇</a:t>
            </a:r>
            <a:r>
              <a:rPr sz="1500" spc="34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𝑅</a:t>
            </a:r>
            <a:r>
              <a:rPr sz="1500" spc="97" baseline="-16666" dirty="0">
                <a:latin typeface="Cambria Math"/>
                <a:cs typeface="Cambria Math"/>
              </a:rPr>
              <a:t>1</a:t>
            </a:r>
            <a:r>
              <a:rPr sz="1500" spc="21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𝑅</a:t>
            </a:r>
            <a:r>
              <a:rPr sz="1500" spc="97" baseline="-16666" dirty="0">
                <a:latin typeface="Cambria Math"/>
                <a:cs typeface="Cambria Math"/>
              </a:rPr>
              <a:t>2</a:t>
            </a:r>
            <a:r>
              <a:rPr sz="1500" spc="32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95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4Ω</a:t>
            </a:r>
            <a:r>
              <a:rPr sz="1400" spc="-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6Ω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40" dirty="0">
                <a:latin typeface="Cambria Math"/>
                <a:cs typeface="Cambria Math"/>
              </a:rPr>
              <a:t>10Ω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0604" y="4273422"/>
            <a:ext cx="5537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dirty="0">
                <a:latin typeface="Times New Roman"/>
                <a:cs typeface="Times New Roman"/>
              </a:rPr>
              <a:t>b-</a:t>
            </a:r>
            <a:r>
              <a:rPr sz="1400" b="1" i="1" spc="120" dirty="0">
                <a:latin typeface="Times New Roman"/>
                <a:cs typeface="Times New Roman"/>
              </a:rPr>
              <a:t>  </a:t>
            </a:r>
            <a:r>
              <a:rPr sz="1400" spc="80" dirty="0">
                <a:latin typeface="Cambria Math"/>
                <a:cs typeface="Cambria Math"/>
              </a:rPr>
              <a:t>𝐼 </a:t>
            </a:r>
            <a:r>
              <a:rPr sz="1400" spc="-5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7426" y="4168266"/>
            <a:ext cx="11703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000" dirty="0">
                <a:latin typeface="Cambria Math"/>
                <a:cs typeface="Cambria Math"/>
              </a:rPr>
              <a:t>𝐸</a:t>
            </a:r>
            <a:r>
              <a:rPr sz="1000" spc="140" dirty="0">
                <a:latin typeface="Cambria Math"/>
                <a:cs typeface="Cambria Math"/>
              </a:rPr>
              <a:t> 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697" baseline="-33730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20𝑉</a:t>
            </a:r>
            <a:r>
              <a:rPr sz="1000" spc="235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150" baseline="-33730" dirty="0">
                <a:latin typeface="Cambria Math"/>
                <a:cs typeface="Cambria Math"/>
              </a:rPr>
              <a:t> </a:t>
            </a:r>
            <a:r>
              <a:rPr sz="2100" spc="-37" baseline="-33730" dirty="0">
                <a:latin typeface="Cambria Math"/>
                <a:cs typeface="Cambria Math"/>
              </a:rPr>
              <a:t>2𝐴</a:t>
            </a:r>
            <a:endParaRPr sz="2100" baseline="-33730">
              <a:latin typeface="Cambria Math"/>
              <a:cs typeface="Cambria Math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758950" y="4408042"/>
            <a:ext cx="157480" cy="12700"/>
          </a:xfrm>
          <a:custGeom>
            <a:avLst/>
            <a:gdLst/>
            <a:ahLst/>
            <a:cxnLst/>
            <a:rect l="l" t="t" r="r" b="b"/>
            <a:pathLst>
              <a:path w="157480" h="12700">
                <a:moveTo>
                  <a:pt x="156972" y="0"/>
                </a:moveTo>
                <a:lnTo>
                  <a:pt x="0" y="0"/>
                </a:lnTo>
                <a:lnTo>
                  <a:pt x="0" y="12191"/>
                </a:lnTo>
                <a:lnTo>
                  <a:pt x="156972" y="12191"/>
                </a:lnTo>
                <a:lnTo>
                  <a:pt x="1569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720850" y="4415154"/>
            <a:ext cx="74993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66090" algn="l"/>
              </a:tabLst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𝑇</a:t>
            </a:r>
            <a:r>
              <a:rPr sz="1200" baseline="-13888" dirty="0">
                <a:latin typeface="Cambria Math"/>
                <a:cs typeface="Cambria Math"/>
              </a:rPr>
              <a:t>	</a:t>
            </a:r>
            <a:r>
              <a:rPr sz="1000" spc="-25" dirty="0">
                <a:latin typeface="Cambria Math"/>
                <a:cs typeface="Cambria Math"/>
              </a:rPr>
              <a:t>10Ω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187194" y="4408042"/>
            <a:ext cx="245745" cy="12700"/>
          </a:xfrm>
          <a:custGeom>
            <a:avLst/>
            <a:gdLst/>
            <a:ahLst/>
            <a:cxnLst/>
            <a:rect l="l" t="t" r="r" b="b"/>
            <a:pathLst>
              <a:path w="245744" h="12700">
                <a:moveTo>
                  <a:pt x="245668" y="0"/>
                </a:moveTo>
                <a:lnTo>
                  <a:pt x="0" y="0"/>
                </a:lnTo>
                <a:lnTo>
                  <a:pt x="0" y="12191"/>
                </a:lnTo>
                <a:lnTo>
                  <a:pt x="245668" y="12191"/>
                </a:lnTo>
                <a:lnTo>
                  <a:pt x="2456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05204" y="4556886"/>
            <a:ext cx="2568575" cy="6267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b="1" i="1" dirty="0">
                <a:latin typeface="Times New Roman"/>
                <a:cs typeface="Times New Roman"/>
              </a:rPr>
              <a:t>c-</a:t>
            </a:r>
            <a:r>
              <a:rPr sz="1400" b="1" i="1" spc="4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41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70" dirty="0">
                <a:latin typeface="Cambria Math"/>
                <a:cs typeface="Cambria Math"/>
              </a:rPr>
              <a:t>𝐼𝑅</a:t>
            </a:r>
            <a:r>
              <a:rPr sz="1500" spc="104" baseline="-16666" dirty="0">
                <a:latin typeface="Cambria Math"/>
                <a:cs typeface="Cambria Math"/>
              </a:rPr>
              <a:t>1</a:t>
            </a:r>
            <a:r>
              <a:rPr sz="1500" spc="41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(</a:t>
            </a:r>
            <a:r>
              <a:rPr sz="1400" dirty="0">
                <a:latin typeface="Cambria Math"/>
                <a:cs typeface="Cambria Math"/>
              </a:rPr>
              <a:t>2𝐴</a:t>
            </a:r>
            <a:r>
              <a:rPr sz="2100" baseline="1984" dirty="0">
                <a:latin typeface="Cambria Math"/>
                <a:cs typeface="Cambria Math"/>
              </a:rPr>
              <a:t>)(</a:t>
            </a:r>
            <a:r>
              <a:rPr sz="1400" dirty="0">
                <a:latin typeface="Cambria Math"/>
                <a:cs typeface="Cambria Math"/>
              </a:rPr>
              <a:t>4Ω</a:t>
            </a:r>
            <a:r>
              <a:rPr sz="2100" baseline="1984" dirty="0">
                <a:latin typeface="Cambria Math"/>
                <a:cs typeface="Cambria Math"/>
              </a:rPr>
              <a:t>)</a:t>
            </a:r>
            <a:r>
              <a:rPr sz="2100" spc="157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8𝑉</a:t>
            </a:r>
            <a:endParaRPr sz="1400">
              <a:latin typeface="Cambria Math"/>
              <a:cs typeface="Cambria Math"/>
            </a:endParaRPr>
          </a:p>
          <a:p>
            <a:pPr marL="266065">
              <a:lnSpc>
                <a:spcPct val="100000"/>
              </a:lnSpc>
              <a:spcBef>
                <a:spcPts val="1365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42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spc="70" dirty="0">
                <a:latin typeface="Cambria Math"/>
                <a:cs typeface="Cambria Math"/>
              </a:rPr>
              <a:t>𝐼𝑅</a:t>
            </a:r>
            <a:r>
              <a:rPr sz="1500" spc="104" baseline="-16666" dirty="0">
                <a:latin typeface="Cambria Math"/>
                <a:cs typeface="Cambria Math"/>
              </a:rPr>
              <a:t>2</a:t>
            </a:r>
            <a:r>
              <a:rPr sz="1500" spc="42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(</a:t>
            </a:r>
            <a:r>
              <a:rPr sz="1400" dirty="0">
                <a:latin typeface="Cambria Math"/>
                <a:cs typeface="Cambria Math"/>
              </a:rPr>
              <a:t>2𝐴</a:t>
            </a:r>
            <a:r>
              <a:rPr sz="2100" baseline="1984" dirty="0">
                <a:latin typeface="Cambria Math"/>
                <a:cs typeface="Cambria Math"/>
              </a:rPr>
              <a:t>)(</a:t>
            </a:r>
            <a:r>
              <a:rPr sz="1400" dirty="0">
                <a:latin typeface="Cambria Math"/>
                <a:cs typeface="Cambria Math"/>
              </a:rPr>
              <a:t>6Ω</a:t>
            </a:r>
            <a:r>
              <a:rPr sz="2100" baseline="1984" dirty="0">
                <a:latin typeface="Cambria Math"/>
                <a:cs typeface="Cambria Math"/>
              </a:rPr>
              <a:t>)</a:t>
            </a:r>
            <a:r>
              <a:rPr sz="2100" spc="172" baseline="1984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12𝑉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06777" y="5360289"/>
            <a:ext cx="63627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59740" algn="l"/>
              </a:tabLst>
            </a:pPr>
            <a:r>
              <a:rPr sz="1000" spc="-25" dirty="0">
                <a:latin typeface="Cambria Math"/>
                <a:cs typeface="Cambria Math"/>
              </a:rPr>
              <a:t>𝑉</a:t>
            </a:r>
            <a:r>
              <a:rPr sz="1200" spc="-37" baseline="27777" dirty="0">
                <a:latin typeface="Cambria Math"/>
                <a:cs typeface="Cambria Math"/>
              </a:rPr>
              <a:t>2</a:t>
            </a:r>
            <a:r>
              <a:rPr sz="1200" baseline="27777" dirty="0">
                <a:latin typeface="Cambria Math"/>
                <a:cs typeface="Cambria Math"/>
              </a:rPr>
              <a:t>	</a:t>
            </a:r>
            <a:r>
              <a:rPr sz="1000" spc="-25" dirty="0">
                <a:latin typeface="Cambria Math"/>
                <a:cs typeface="Cambria Math"/>
              </a:rPr>
              <a:t>8</a:t>
            </a:r>
            <a:r>
              <a:rPr sz="1200" spc="-37" baseline="24305" dirty="0">
                <a:latin typeface="Cambria Math"/>
                <a:cs typeface="Cambria Math"/>
              </a:rPr>
              <a:t>2</a:t>
            </a:r>
            <a:endParaRPr sz="1200" baseline="24305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03729" y="5555361"/>
            <a:ext cx="609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94665" algn="l"/>
              </a:tabLst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1</a:t>
            </a:r>
            <a:r>
              <a:rPr sz="1200" baseline="-13888" dirty="0">
                <a:latin typeface="Cambria Math"/>
                <a:cs typeface="Cambria Math"/>
              </a:rPr>
              <a:t>	</a:t>
            </a:r>
            <a:r>
              <a:rPr sz="1000" spc="-50" dirty="0">
                <a:latin typeface="Cambria Math"/>
                <a:cs typeface="Cambria Math"/>
              </a:rPr>
              <a:t>4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367026" y="5548248"/>
            <a:ext cx="142240" cy="12700"/>
          </a:xfrm>
          <a:custGeom>
            <a:avLst/>
            <a:gdLst/>
            <a:ahLst/>
            <a:cxnLst/>
            <a:rect l="l" t="t" r="r" b="b"/>
            <a:pathLst>
              <a:path w="142239" h="12700">
                <a:moveTo>
                  <a:pt x="142036" y="0"/>
                </a:moveTo>
                <a:lnTo>
                  <a:pt x="0" y="0"/>
                </a:lnTo>
                <a:lnTo>
                  <a:pt x="0" y="12191"/>
                </a:lnTo>
                <a:lnTo>
                  <a:pt x="142036" y="12191"/>
                </a:lnTo>
                <a:lnTo>
                  <a:pt x="14203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05204" y="5413628"/>
            <a:ext cx="20675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1452245" algn="l"/>
              </a:tabLst>
            </a:pPr>
            <a:r>
              <a:rPr sz="1400" b="1" i="1" dirty="0">
                <a:latin typeface="Times New Roman"/>
                <a:cs typeface="Times New Roman"/>
              </a:rPr>
              <a:t>d-</a:t>
            </a:r>
            <a:r>
              <a:rPr sz="1400" b="1" i="1" spc="275" dirty="0">
                <a:latin typeface="Times New Roman"/>
                <a:cs typeface="Times New Roman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𝑃</a:t>
            </a:r>
            <a:r>
              <a:rPr sz="1500" spc="89" baseline="-16666" dirty="0">
                <a:latin typeface="Cambria Math"/>
                <a:cs typeface="Cambria Math"/>
              </a:rPr>
              <a:t>4Ω</a:t>
            </a:r>
            <a:r>
              <a:rPr sz="1500" spc="36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90" dirty="0">
                <a:latin typeface="Cambria Math"/>
                <a:cs typeface="Cambria Math"/>
              </a:rPr>
              <a:t> </a:t>
            </a:r>
            <a:r>
              <a:rPr sz="1200" u="sng" spc="719" baseline="38194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200" u="sng" baseline="38194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200" spc="427" baseline="38194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=</a:t>
            </a:r>
            <a:r>
              <a:rPr sz="1400" dirty="0">
                <a:latin typeface="Cambria Math"/>
                <a:cs typeface="Cambria Math"/>
              </a:rPr>
              <a:t>	=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16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w</a:t>
            </a:r>
            <a:endParaRPr sz="1400">
              <a:latin typeface="Cambria Math"/>
              <a:cs typeface="Cambria Math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39039" y="2966390"/>
            <a:ext cx="2566527" cy="1382515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5381625" y="4316095"/>
            <a:ext cx="15227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6FC0"/>
                </a:solidFill>
                <a:latin typeface="Times New Roman"/>
                <a:cs typeface="Times New Roman"/>
              </a:rPr>
              <a:t>Figure</a:t>
            </a:r>
            <a:r>
              <a:rPr sz="1400" spc="-3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6FC0"/>
                </a:solidFill>
                <a:latin typeface="Times New Roman"/>
                <a:cs typeface="Times New Roman"/>
              </a:rPr>
              <a:t>13</a:t>
            </a:r>
            <a:r>
              <a:rPr sz="1400" spc="-2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6FC0"/>
                </a:solidFill>
                <a:latin typeface="Times New Roman"/>
                <a:cs typeface="Times New Roman"/>
              </a:rPr>
              <a:t>Example</a:t>
            </a:r>
            <a:r>
              <a:rPr sz="1400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400" spc="-50" dirty="0">
                <a:solidFill>
                  <a:srgbClr val="006FC0"/>
                </a:solidFill>
                <a:latin typeface="Times New Roman"/>
                <a:cs typeface="Times New Roman"/>
              </a:rPr>
              <a:t>5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7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826576" y="7454728"/>
            <a:ext cx="2401257" cy="1433205"/>
          </a:xfrm>
          <a:prstGeom prst="rect">
            <a:avLst/>
          </a:prstGeom>
        </p:spPr>
      </p:pic>
      <p:sp>
        <p:nvSpPr>
          <p:cNvPr id="18" name="object 18"/>
          <p:cNvSpPr txBox="1"/>
          <p:nvPr/>
        </p:nvSpPr>
        <p:spPr>
          <a:xfrm>
            <a:off x="851204" y="5883020"/>
            <a:ext cx="5837555" cy="33629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0065">
              <a:lnSpc>
                <a:spcPct val="100000"/>
              </a:lnSpc>
              <a:spcBef>
                <a:spcPts val="105"/>
              </a:spcBef>
            </a:pPr>
            <a:r>
              <a:rPr sz="1400" spc="60" dirty="0">
                <a:latin typeface="Cambria Math"/>
                <a:cs typeface="Cambria Math"/>
              </a:rPr>
              <a:t>𝑃</a:t>
            </a:r>
            <a:r>
              <a:rPr sz="1500" spc="89" baseline="-16666" dirty="0">
                <a:latin typeface="Cambria Math"/>
                <a:cs typeface="Cambria Math"/>
              </a:rPr>
              <a:t>6Ω</a:t>
            </a:r>
            <a:r>
              <a:rPr sz="1500" spc="34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80" dirty="0">
                <a:latin typeface="Cambria Math"/>
                <a:cs typeface="Cambria Math"/>
              </a:rPr>
              <a:t> </a:t>
            </a:r>
            <a:r>
              <a:rPr sz="1400" spc="80" dirty="0">
                <a:latin typeface="Cambria Math"/>
                <a:cs typeface="Cambria Math"/>
              </a:rPr>
              <a:t>𝐼</a:t>
            </a:r>
            <a:r>
              <a:rPr sz="1500" spc="120" baseline="27777" dirty="0">
                <a:latin typeface="Cambria Math"/>
                <a:cs typeface="Cambria Math"/>
              </a:rPr>
              <a:t>2</a:t>
            </a:r>
            <a:r>
              <a:rPr sz="1400" spc="80" dirty="0">
                <a:latin typeface="Cambria Math"/>
                <a:cs typeface="Cambria Math"/>
              </a:rPr>
              <a:t>𝑅</a:t>
            </a:r>
            <a:r>
              <a:rPr sz="1500" spc="120" baseline="-16666" dirty="0">
                <a:latin typeface="Cambria Math"/>
                <a:cs typeface="Cambria Math"/>
              </a:rPr>
              <a:t>2</a:t>
            </a:r>
            <a:r>
              <a:rPr sz="1500" spc="33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8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2</a:t>
            </a:r>
            <a:r>
              <a:rPr sz="1500" spc="75" baseline="27777" dirty="0">
                <a:latin typeface="Cambria Math"/>
                <a:cs typeface="Cambria Math"/>
              </a:rPr>
              <a:t>2</a:t>
            </a:r>
            <a:r>
              <a:rPr sz="1500" spc="697" baseline="27777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×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6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5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24</a:t>
            </a:r>
            <a:r>
              <a:rPr sz="1400" dirty="0">
                <a:latin typeface="Cambria Math"/>
                <a:cs typeface="Cambria Math"/>
              </a:rPr>
              <a:t> 𝑊</a:t>
            </a:r>
            <a:endParaRPr sz="1400">
              <a:latin typeface="Cambria Math"/>
              <a:cs typeface="Cambria Math"/>
            </a:endParaRPr>
          </a:p>
          <a:p>
            <a:pPr marL="292100">
              <a:lnSpc>
                <a:spcPct val="100000"/>
              </a:lnSpc>
              <a:spcBef>
                <a:spcPts val="1365"/>
              </a:spcBef>
            </a:pPr>
            <a:r>
              <a:rPr sz="1400" b="1" i="1" dirty="0">
                <a:latin typeface="Times New Roman"/>
                <a:cs typeface="Times New Roman"/>
              </a:rPr>
              <a:t>e-</a:t>
            </a:r>
            <a:r>
              <a:rPr sz="1400" b="1" i="1" spc="350" dirty="0">
                <a:latin typeface="Times New Roman"/>
                <a:cs typeface="Times New Roman"/>
              </a:rPr>
              <a:t> </a:t>
            </a:r>
            <a:r>
              <a:rPr sz="1400" spc="65" dirty="0">
                <a:latin typeface="Cambria Math"/>
                <a:cs typeface="Cambria Math"/>
              </a:rPr>
              <a:t>𝑃</a:t>
            </a:r>
            <a:r>
              <a:rPr sz="1500" spc="97" baseline="-16666" dirty="0">
                <a:latin typeface="Cambria Math"/>
                <a:cs typeface="Cambria Math"/>
              </a:rPr>
              <a:t>𝑒</a:t>
            </a:r>
            <a:r>
              <a:rPr sz="1500" spc="34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𝐸𝐼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20</a:t>
            </a:r>
            <a:r>
              <a:rPr sz="1400" dirty="0">
                <a:latin typeface="Cambria Math"/>
                <a:cs typeface="Cambria Math"/>
              </a:rPr>
              <a:t> ×</a:t>
            </a:r>
            <a:r>
              <a:rPr sz="1400" spc="-5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2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40𝑊</a:t>
            </a:r>
            <a:endParaRPr sz="1400">
              <a:latin typeface="Cambria Math"/>
              <a:cs typeface="Cambria Math"/>
            </a:endParaRPr>
          </a:p>
          <a:p>
            <a:pPr marL="520065">
              <a:lnSpc>
                <a:spcPct val="100000"/>
              </a:lnSpc>
              <a:spcBef>
                <a:spcPts val="1355"/>
              </a:spcBef>
            </a:pPr>
            <a:r>
              <a:rPr sz="1400" spc="55" dirty="0">
                <a:latin typeface="Cambria Math"/>
                <a:cs typeface="Cambria Math"/>
              </a:rPr>
              <a:t>𝑃</a:t>
            </a:r>
            <a:r>
              <a:rPr sz="1500" spc="82" baseline="-16666" dirty="0">
                <a:latin typeface="Cambria Math"/>
                <a:cs typeface="Cambria Math"/>
              </a:rPr>
              <a:t>𝐸</a:t>
            </a:r>
            <a:r>
              <a:rPr sz="1500" spc="36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400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𝑃</a:t>
            </a:r>
            <a:r>
              <a:rPr sz="1500" spc="89" baseline="-16666" dirty="0">
                <a:latin typeface="Cambria Math"/>
                <a:cs typeface="Cambria Math"/>
              </a:rPr>
              <a:t>4Ω</a:t>
            </a:r>
            <a:r>
              <a:rPr sz="1500" spc="24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60" dirty="0">
                <a:latin typeface="Cambria Math"/>
                <a:cs typeface="Cambria Math"/>
              </a:rPr>
              <a:t>𝑃</a:t>
            </a:r>
            <a:r>
              <a:rPr sz="1500" spc="89" baseline="-16666" dirty="0">
                <a:latin typeface="Cambria Math"/>
                <a:cs typeface="Cambria Math"/>
              </a:rPr>
              <a:t>6Ω</a:t>
            </a:r>
            <a:r>
              <a:rPr sz="1500" spc="262" baseline="-16666" dirty="0">
                <a:latin typeface="Cambria Math"/>
                <a:cs typeface="Cambria Math"/>
              </a:rPr>
              <a:t>  </a:t>
            </a:r>
            <a:r>
              <a:rPr sz="1400" dirty="0">
                <a:latin typeface="Cambria Math"/>
                <a:cs typeface="Cambria Math"/>
              </a:rPr>
              <a:t>⇒</a:t>
            </a:r>
            <a:r>
              <a:rPr sz="1400" spc="80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40𝑊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16w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24𝑊</a:t>
            </a:r>
            <a:endParaRPr sz="1400">
              <a:latin typeface="Cambria Math"/>
              <a:cs typeface="Cambria Math"/>
            </a:endParaRPr>
          </a:p>
          <a:p>
            <a:pPr marL="520065">
              <a:lnSpc>
                <a:spcPct val="100000"/>
              </a:lnSpc>
              <a:spcBef>
                <a:spcPts val="1310"/>
              </a:spcBef>
            </a:pPr>
            <a:r>
              <a:rPr sz="1400" dirty="0">
                <a:latin typeface="Times New Roman"/>
                <a:cs typeface="Times New Roman"/>
              </a:rPr>
              <a:t>40W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40W</a:t>
            </a:r>
            <a:endParaRPr sz="1400">
              <a:latin typeface="Times New Roman"/>
              <a:cs typeface="Times New Roman"/>
            </a:endParaRPr>
          </a:p>
          <a:p>
            <a:pPr marL="292100">
              <a:lnSpc>
                <a:spcPct val="100000"/>
              </a:lnSpc>
              <a:spcBef>
                <a:spcPts val="1385"/>
              </a:spcBef>
            </a:pPr>
            <a:r>
              <a:rPr sz="1400" b="1" i="1" dirty="0">
                <a:latin typeface="Times New Roman"/>
                <a:cs typeface="Times New Roman"/>
              </a:rPr>
              <a:t>f-</a:t>
            </a:r>
            <a:r>
              <a:rPr sz="1400" b="1" i="1" spc="459" dirty="0">
                <a:latin typeface="Times New Roman"/>
                <a:cs typeface="Times New Roman"/>
              </a:rPr>
              <a:t> </a:t>
            </a:r>
            <a:r>
              <a:rPr sz="2100" baseline="1984" dirty="0">
                <a:latin typeface="Cambria Math"/>
                <a:cs typeface="Cambria Math"/>
              </a:rPr>
              <a:t>∑</a:t>
            </a:r>
            <a:r>
              <a:rPr sz="1500" spc="375" baseline="-16666" dirty="0">
                <a:latin typeface="Cambria Math"/>
                <a:cs typeface="Cambria Math"/>
              </a:rPr>
              <a:t> 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5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+𝐸</a:t>
            </a:r>
            <a:r>
              <a:rPr sz="1400" spc="3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80" dirty="0">
                <a:latin typeface="Cambria Math"/>
                <a:cs typeface="Cambria Math"/>
              </a:rPr>
              <a:t> </a:t>
            </a:r>
            <a:r>
              <a:rPr sz="1400" spc="-45" dirty="0">
                <a:latin typeface="Cambria Math"/>
                <a:cs typeface="Cambria Math"/>
              </a:rPr>
              <a:t>𝑉</a:t>
            </a:r>
            <a:r>
              <a:rPr sz="1500" spc="-67" baseline="-16666" dirty="0">
                <a:latin typeface="Cambria Math"/>
                <a:cs typeface="Cambria Math"/>
              </a:rPr>
              <a:t>1</a:t>
            </a:r>
            <a:r>
              <a:rPr sz="1500" spc="21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265" dirty="0">
                <a:latin typeface="Cambria Math"/>
                <a:cs typeface="Cambria Math"/>
              </a:rPr>
              <a:t> </a:t>
            </a:r>
            <a:r>
              <a:rPr sz="1400" spc="-10" dirty="0">
                <a:latin typeface="Cambria Math"/>
                <a:cs typeface="Cambria Math"/>
              </a:rPr>
              <a:t>𝑉</a:t>
            </a:r>
            <a:r>
              <a:rPr sz="1500" spc="-15" baseline="-16666" dirty="0">
                <a:latin typeface="Cambria Math"/>
                <a:cs typeface="Cambria Math"/>
              </a:rPr>
              <a:t>2</a:t>
            </a:r>
            <a:r>
              <a:rPr sz="1500" spc="322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60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  <a:p>
            <a:pPr marL="520065">
              <a:lnSpc>
                <a:spcPct val="100000"/>
              </a:lnSpc>
              <a:spcBef>
                <a:spcPts val="1605"/>
              </a:spcBef>
            </a:pPr>
            <a:r>
              <a:rPr sz="1400" dirty="0">
                <a:latin typeface="Cambria Math"/>
                <a:cs typeface="Cambria Math"/>
              </a:rPr>
              <a:t>𝐸</a:t>
            </a:r>
            <a:r>
              <a:rPr sz="1400" spc="10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84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spc="-35" dirty="0">
                <a:latin typeface="Cambria Math"/>
                <a:cs typeface="Cambria Math"/>
              </a:rPr>
              <a:t>𝑉</a:t>
            </a:r>
            <a:r>
              <a:rPr sz="1500" spc="-52" baseline="-16666" dirty="0">
                <a:latin typeface="Cambria Math"/>
                <a:cs typeface="Cambria Math"/>
              </a:rPr>
              <a:t>2</a:t>
            </a:r>
            <a:endParaRPr sz="1500" baseline="-16666">
              <a:latin typeface="Cambria Math"/>
              <a:cs typeface="Cambria Math"/>
            </a:endParaRPr>
          </a:p>
          <a:p>
            <a:pPr marL="520065">
              <a:lnSpc>
                <a:spcPct val="100000"/>
              </a:lnSpc>
              <a:spcBef>
                <a:spcPts val="1370"/>
              </a:spcBef>
            </a:pPr>
            <a:r>
              <a:rPr sz="1400" dirty="0">
                <a:latin typeface="Cambria Math"/>
                <a:cs typeface="Cambria Math"/>
              </a:rPr>
              <a:t>20𝑉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3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8𝑉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12𝑉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45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20𝑉</a:t>
            </a:r>
            <a:endParaRPr sz="1400">
              <a:latin typeface="Cambria Math"/>
              <a:cs typeface="Cambria Math"/>
            </a:endParaRPr>
          </a:p>
          <a:p>
            <a:pPr marL="63500">
              <a:lnSpc>
                <a:spcPts val="1645"/>
              </a:lnSpc>
              <a:spcBef>
                <a:spcPts val="1305"/>
              </a:spcBef>
            </a:pP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EXAMPLE</a:t>
            </a:r>
            <a:r>
              <a:rPr sz="1400" b="1" i="1" spc="-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0E449A"/>
                </a:solidFill>
                <a:latin typeface="Times New Roman"/>
                <a:cs typeface="Times New Roman"/>
              </a:rPr>
              <a:t>6</a:t>
            </a:r>
            <a:r>
              <a:rPr sz="1400" b="1" i="1" spc="31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For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14: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565"/>
              </a:lnSpc>
            </a:pPr>
            <a:r>
              <a:rPr sz="1400" dirty="0">
                <a:latin typeface="Times New Roman"/>
                <a:cs typeface="Times New Roman"/>
              </a:rPr>
              <a:t>a.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350" spc="14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using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law.</a:t>
            </a:r>
            <a:endParaRPr sz="1400">
              <a:latin typeface="Times New Roman"/>
              <a:cs typeface="Times New Roman"/>
            </a:endParaRPr>
          </a:p>
          <a:p>
            <a:pPr marL="4274820">
              <a:lnSpc>
                <a:spcPts val="1600"/>
              </a:lnSpc>
            </a:pP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b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14</a:t>
            </a:r>
            <a:r>
              <a:rPr sz="14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E449A"/>
                </a:solidFill>
                <a:latin typeface="Times New Roman"/>
                <a:cs typeface="Times New Roman"/>
              </a:rPr>
              <a:t>Example</a:t>
            </a:r>
            <a:r>
              <a:rPr sz="1400" spc="-25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spc="-50" dirty="0">
                <a:solidFill>
                  <a:srgbClr val="0E449A"/>
                </a:solidFill>
                <a:latin typeface="Times New Roman"/>
                <a:cs typeface="Times New Roman"/>
              </a:rPr>
              <a:t>6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1437</Words>
  <Application>Microsoft Office PowerPoint</Application>
  <PresentationFormat>Custom</PresentationFormat>
  <Paragraphs>124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Ibisam</dc:creator>
  <cp:lastModifiedBy>Ibtisam Yahya</cp:lastModifiedBy>
  <cp:revision>1</cp:revision>
  <dcterms:created xsi:type="dcterms:W3CDTF">2024-11-28T17:41:05Z</dcterms:created>
  <dcterms:modified xsi:type="dcterms:W3CDTF">2024-11-28T17:49:25Z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Word 2010</vt:lpwstr>
  </property>
</Properties>
</file>