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73" r:id="rId3"/>
    <p:sldId id="274" r:id="rId4"/>
    <p:sldId id="275" r:id="rId5"/>
    <p:sldId id="276" r:id="rId6"/>
  </p:sldIdLst>
  <p:sldSz cx="7772400" cy="10058400"/>
  <p:notesSz cx="7772400" cy="10058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2104" y="-6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5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11/28/2024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3758819" y="9550003"/>
            <a:ext cx="269239" cy="22288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‹#›</a:t>
            </a:fld>
            <a:endParaRPr spc="-2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033780" y="161925"/>
            <a:ext cx="1057275" cy="1065529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914400" y="2357056"/>
            <a:ext cx="5829300" cy="64769"/>
            <a:chOff x="914400" y="2357056"/>
            <a:chExt cx="5829300" cy="64769"/>
          </a:xfrm>
        </p:grpSpPr>
        <p:sp>
          <p:nvSpPr>
            <p:cNvPr id="4" name="object 4"/>
            <p:cNvSpPr/>
            <p:nvPr/>
          </p:nvSpPr>
          <p:spPr>
            <a:xfrm>
              <a:off x="914400" y="2417816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6966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914400" y="2385695"/>
              <a:ext cx="5829300" cy="0"/>
            </a:xfrm>
            <a:custGeom>
              <a:avLst/>
              <a:gdLst/>
              <a:ahLst/>
              <a:cxnLst/>
              <a:rect l="l" t="t" r="r" b="b"/>
              <a:pathLst>
                <a:path w="5829300">
                  <a:moveTo>
                    <a:pt x="0" y="0"/>
                  </a:moveTo>
                  <a:lnTo>
                    <a:pt x="5829300" y="0"/>
                  </a:lnTo>
                </a:path>
              </a:pathLst>
            </a:custGeom>
            <a:ln w="57277">
              <a:solidFill>
                <a:srgbClr val="375F92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6" name="object 6"/>
          <p:cNvSpPr txBox="1"/>
          <p:nvPr/>
        </p:nvSpPr>
        <p:spPr>
          <a:xfrm>
            <a:off x="902004" y="1150365"/>
            <a:ext cx="2120265" cy="1026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i="1" spc="-20" dirty="0">
                <a:solidFill>
                  <a:srgbClr val="1E4A90"/>
                </a:solidFill>
                <a:latin typeface="Times New Roman"/>
                <a:cs typeface="Times New Roman"/>
              </a:rPr>
              <a:t>Mosul</a:t>
            </a:r>
            <a:r>
              <a:rPr sz="2600" i="1" spc="-105" dirty="0">
                <a:solidFill>
                  <a:srgbClr val="1E4A90"/>
                </a:solidFill>
                <a:latin typeface="Times New Roman"/>
                <a:cs typeface="Times New Roman"/>
              </a:rPr>
              <a:t> </a:t>
            </a:r>
            <a:r>
              <a:rPr sz="2600" i="1" spc="-130" dirty="0">
                <a:solidFill>
                  <a:srgbClr val="1E4A90"/>
                </a:solidFill>
                <a:latin typeface="Times New Roman"/>
                <a:cs typeface="Times New Roman"/>
              </a:rPr>
              <a:t>University</a:t>
            </a:r>
            <a:endParaRPr sz="2600">
              <a:latin typeface="Times New Roman"/>
              <a:cs typeface="Times New Roman"/>
            </a:endParaRPr>
          </a:p>
          <a:p>
            <a:pPr marL="12700" marR="406400">
              <a:lnSpc>
                <a:spcPct val="102099"/>
              </a:lnSpc>
              <a:spcBef>
                <a:spcPts val="1325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College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of</a:t>
            </a:r>
            <a:r>
              <a:rPr sz="1400" spc="1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science </a:t>
            </a:r>
            <a:r>
              <a:rPr sz="1400" spc="-60" dirty="0">
                <a:solidFill>
                  <a:srgbClr val="1E4A90"/>
                </a:solidFill>
                <a:latin typeface="Verdana"/>
                <a:cs typeface="Verdana"/>
              </a:rPr>
              <a:t>Energy</a:t>
            </a:r>
            <a:r>
              <a:rPr sz="1400" spc="-6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Department</a:t>
            </a:r>
            <a:endParaRPr sz="1400">
              <a:latin typeface="Verdana"/>
              <a:cs typeface="Verdana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287136" y="1718818"/>
            <a:ext cx="159575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New</a:t>
            </a:r>
            <a:r>
              <a:rPr sz="1400" spc="-45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dirty="0">
                <a:solidFill>
                  <a:srgbClr val="1E4A90"/>
                </a:solidFill>
                <a:latin typeface="Verdana"/>
                <a:cs typeface="Verdana"/>
              </a:rPr>
              <a:t>&amp;</a:t>
            </a:r>
            <a:r>
              <a:rPr sz="1400" spc="-30" dirty="0">
                <a:solidFill>
                  <a:srgbClr val="1E4A90"/>
                </a:solidFill>
                <a:latin typeface="Verdana"/>
                <a:cs typeface="Verdana"/>
              </a:rPr>
              <a:t> </a:t>
            </a:r>
            <a:r>
              <a:rPr sz="1400" spc="-10" dirty="0">
                <a:solidFill>
                  <a:srgbClr val="1E4A90"/>
                </a:solidFill>
                <a:latin typeface="Verdana"/>
                <a:cs typeface="Verdana"/>
              </a:rPr>
              <a:t>renewable</a:t>
            </a:r>
            <a:endParaRPr sz="1400">
              <a:latin typeface="Verdana"/>
              <a:cs typeface="Verdana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5640" y="193039"/>
            <a:ext cx="992505" cy="1038225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3405504" y="238125"/>
            <a:ext cx="990600" cy="990600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1851660" y="3598164"/>
            <a:ext cx="4018788" cy="635507"/>
          </a:xfrm>
          <a:prstGeom prst="rect">
            <a:avLst/>
          </a:prstGeom>
        </p:spPr>
      </p:pic>
      <p:pic>
        <p:nvPicPr>
          <p:cNvPr id="11" name="object 11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89710" y="4549140"/>
            <a:ext cx="5528929" cy="379475"/>
          </a:xfrm>
          <a:prstGeom prst="rect">
            <a:avLst/>
          </a:prstGeom>
        </p:spPr>
      </p:pic>
      <p:pic>
        <p:nvPicPr>
          <p:cNvPr id="12" name="object 12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244416" y="5134355"/>
            <a:ext cx="1219701" cy="374903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276407" y="5862828"/>
            <a:ext cx="1169287" cy="27889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1815083" y="6473952"/>
            <a:ext cx="4091940" cy="379475"/>
          </a:xfrm>
          <a:prstGeom prst="rect">
            <a:avLst/>
          </a:prstGeom>
        </p:spPr>
      </p:pic>
      <p:pic>
        <p:nvPicPr>
          <p:cNvPr id="15" name="object 15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3124048" y="7927847"/>
            <a:ext cx="1452799" cy="283463"/>
          </a:xfrm>
          <a:prstGeom prst="rect">
            <a:avLst/>
          </a:prstGeom>
        </p:spPr>
      </p:pic>
      <p:sp>
        <p:nvSpPr>
          <p:cNvPr id="16" name="object 16"/>
          <p:cNvSpPr txBox="1"/>
          <p:nvPr/>
        </p:nvSpPr>
        <p:spPr>
          <a:xfrm>
            <a:off x="1085392" y="3439795"/>
            <a:ext cx="5541010" cy="33934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445" algn="ctr">
              <a:lnSpc>
                <a:spcPct val="100000"/>
              </a:lnSpc>
              <a:spcBef>
                <a:spcPts val="100"/>
              </a:spcBef>
              <a:tabLst>
                <a:tab pos="1849755" algn="l"/>
              </a:tabLst>
            </a:pP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Circuit</a:t>
            </a:r>
            <a:r>
              <a:rPr sz="4800" dirty="0">
                <a:solidFill>
                  <a:srgbClr val="0E223C"/>
                </a:solidFill>
                <a:latin typeface="Times New Roman"/>
                <a:cs typeface="Times New Roman"/>
              </a:rPr>
              <a:t>	</a:t>
            </a:r>
            <a:r>
              <a:rPr sz="4800" spc="-10" dirty="0">
                <a:solidFill>
                  <a:srgbClr val="0E223C"/>
                </a:solidFill>
                <a:latin typeface="Times New Roman"/>
                <a:cs typeface="Times New Roman"/>
              </a:rPr>
              <a:t>Analysis</a:t>
            </a:r>
            <a:endParaRPr sz="4800">
              <a:latin typeface="Times New Roman"/>
              <a:cs typeface="Times New Roman"/>
            </a:endParaRPr>
          </a:p>
          <a:p>
            <a:pPr marL="37465" marR="30480" algn="ctr">
              <a:lnSpc>
                <a:spcPct val="153300"/>
              </a:lnSpc>
              <a:spcBef>
                <a:spcPts val="45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New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&amp;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renewable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Energy</a:t>
            </a:r>
            <a:r>
              <a:rPr sz="2800" spc="-4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Department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2</a:t>
            </a:r>
            <a:r>
              <a:rPr sz="2700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nd</a:t>
            </a:r>
            <a:r>
              <a:rPr sz="2700" spc="352" baseline="38580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class</a:t>
            </a:r>
            <a:endParaRPr sz="2800">
              <a:latin typeface="Times New Roman"/>
              <a:cs typeface="Times New Roman"/>
            </a:endParaRPr>
          </a:p>
          <a:p>
            <a:pPr marL="6985" algn="ctr">
              <a:lnSpc>
                <a:spcPct val="100000"/>
              </a:lnSpc>
              <a:spcBef>
                <a:spcPts val="1805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Lecturer</a:t>
            </a:r>
            <a:endParaRPr sz="2600">
              <a:latin typeface="Times New Roman"/>
              <a:cs typeface="Times New Roman"/>
            </a:endParaRPr>
          </a:p>
          <a:p>
            <a:pPr marL="5715" algn="ctr">
              <a:lnSpc>
                <a:spcPct val="100000"/>
              </a:lnSpc>
              <a:spcBef>
                <a:spcPts val="1720"/>
              </a:spcBef>
            </a:pP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Dr.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Ibtisam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dirty="0">
                <a:solidFill>
                  <a:srgbClr val="0E223C"/>
                </a:solidFill>
                <a:latin typeface="Times New Roman"/>
                <a:cs typeface="Times New Roman"/>
              </a:rPr>
              <a:t>Yahya</a:t>
            </a:r>
            <a:r>
              <a:rPr sz="2800" spc="-45" dirty="0">
                <a:solidFill>
                  <a:srgbClr val="0E223C"/>
                </a:solidFill>
                <a:latin typeface="Times New Roman"/>
                <a:cs typeface="Times New Roman"/>
              </a:rPr>
              <a:t> </a:t>
            </a:r>
            <a:r>
              <a:rPr sz="2800" spc="-10" dirty="0">
                <a:solidFill>
                  <a:srgbClr val="0E223C"/>
                </a:solidFill>
                <a:latin typeface="Times New Roman"/>
                <a:cs typeface="Times New Roman"/>
              </a:rPr>
              <a:t>Abdullah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1</a:t>
            </a:fld>
            <a:endParaRPr spc="-25" dirty="0"/>
          </a:p>
        </p:txBody>
      </p:sp>
      <p:sp>
        <p:nvSpPr>
          <p:cNvPr id="17" name="object 17"/>
          <p:cNvSpPr txBox="1"/>
          <p:nvPr/>
        </p:nvSpPr>
        <p:spPr>
          <a:xfrm>
            <a:off x="3130423" y="7835645"/>
            <a:ext cx="1456690" cy="4222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spc="-10" dirty="0">
                <a:solidFill>
                  <a:srgbClr val="0E223C"/>
                </a:solidFill>
                <a:latin typeface="Times New Roman"/>
                <a:cs typeface="Times New Roman"/>
              </a:rPr>
              <a:t>2024-</a:t>
            </a:r>
            <a:r>
              <a:rPr sz="2600" spc="-20" dirty="0">
                <a:solidFill>
                  <a:srgbClr val="0E223C"/>
                </a:solidFill>
                <a:latin typeface="Times New Roman"/>
                <a:cs typeface="Times New Roman"/>
              </a:rPr>
              <a:t>2025</a:t>
            </a:r>
            <a:endParaRPr sz="2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51204" y="828801"/>
            <a:ext cx="4036695" cy="16490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63500">
              <a:lnSpc>
                <a:spcPts val="1645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b.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I.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625"/>
              </a:lnSpc>
            </a:pPr>
            <a:r>
              <a:rPr sz="1400" dirty="0">
                <a:latin typeface="Times New Roman"/>
                <a:cs typeface="Times New Roman"/>
              </a:rPr>
              <a:t>c.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7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spc="-25" dirty="0">
                <a:latin typeface="Times New Roman"/>
                <a:cs typeface="Times New Roman"/>
              </a:rPr>
              <a:t>R</a:t>
            </a:r>
            <a:r>
              <a:rPr sz="1350" spc="-37" baseline="-12345" dirty="0">
                <a:latin typeface="Times New Roman"/>
                <a:cs typeface="Times New Roman"/>
              </a:rPr>
              <a:t>3</a:t>
            </a:r>
            <a:r>
              <a:rPr sz="1400" spc="-25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  <a:p>
            <a:pPr marL="63500">
              <a:lnSpc>
                <a:spcPts val="1660"/>
              </a:lnSpc>
            </a:pP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Solutions:</a:t>
            </a:r>
            <a:endParaRPr sz="1400">
              <a:latin typeface="Times New Roman"/>
              <a:cs typeface="Times New Roman"/>
            </a:endParaRPr>
          </a:p>
          <a:p>
            <a:pPr marL="519430" indent="-227329">
              <a:lnSpc>
                <a:spcPct val="100000"/>
              </a:lnSpc>
              <a:spcBef>
                <a:spcPts val="1500"/>
              </a:spcBef>
              <a:buAutoNum type="alphaLcPeriod"/>
              <a:tabLst>
                <a:tab pos="519430" algn="l"/>
              </a:tabLst>
            </a:pPr>
            <a:r>
              <a:rPr sz="1400" dirty="0">
                <a:latin typeface="Times New Roman"/>
                <a:cs typeface="Times New Roman"/>
              </a:rPr>
              <a:t>Kirchhoff’s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law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(clockwise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direction):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380"/>
              </a:spcBef>
            </a:pPr>
            <a:endParaRPr sz="1400">
              <a:latin typeface="Times New Roman"/>
              <a:cs typeface="Times New Roman"/>
            </a:endParaRPr>
          </a:p>
          <a:p>
            <a:pPr marL="2085975">
              <a:lnSpc>
                <a:spcPct val="100000"/>
              </a:lnSpc>
            </a:pPr>
            <a:r>
              <a:rPr sz="1400" dirty="0">
                <a:latin typeface="Cambria Math"/>
                <a:cs typeface="Cambria Math"/>
              </a:rPr>
              <a:t>−𝐸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1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254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35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7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34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39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10" dirty="0">
                <a:latin typeface="Cambria Math"/>
                <a:cs typeface="Cambria Math"/>
              </a:rPr>
              <a:t> </a:t>
            </a:r>
            <a:r>
              <a:rPr sz="1400" spc="10" dirty="0">
                <a:latin typeface="Cambria Math"/>
                <a:cs typeface="Cambria Math"/>
              </a:rPr>
              <a:t>0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2622549"/>
            <a:ext cx="17462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Times New Roman"/>
                <a:cs typeface="Times New Roman"/>
              </a:rPr>
              <a:t>or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9158" y="2622549"/>
            <a:ext cx="151638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𝐸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10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254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35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24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+</a:t>
            </a:r>
            <a:r>
              <a:rPr sz="1400" spc="355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𝑉</a:t>
            </a:r>
            <a:r>
              <a:rPr sz="1500" spc="-37" baseline="-16666" dirty="0">
                <a:latin typeface="Cambria Math"/>
                <a:cs typeface="Cambria Math"/>
              </a:rPr>
              <a:t>3</a:t>
            </a:r>
            <a:endParaRPr sz="1500" baseline="-16666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008502"/>
            <a:ext cx="282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66798" y="3008502"/>
            <a:ext cx="37217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2</a:t>
            </a:r>
            <a:r>
              <a:rPr sz="1500" spc="367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𝐸</a:t>
            </a:r>
            <a:r>
              <a:rPr sz="1400" spc="2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34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40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33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500" baseline="-16666" dirty="0">
                <a:latin typeface="Cambria Math"/>
                <a:cs typeface="Cambria Math"/>
              </a:rPr>
              <a:t>3</a:t>
            </a:r>
            <a:r>
              <a:rPr sz="1500" spc="359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54V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18V</a:t>
            </a:r>
            <a:r>
              <a:rPr sz="1400" spc="1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−</a:t>
            </a:r>
            <a:r>
              <a:rPr sz="1400" spc="5" dirty="0">
                <a:latin typeface="Cambria Math"/>
                <a:cs typeface="Cambria Math"/>
              </a:rPr>
              <a:t> </a:t>
            </a:r>
            <a:r>
              <a:rPr sz="1400" spc="50" dirty="0">
                <a:latin typeface="Cambria Math"/>
                <a:cs typeface="Cambria Math"/>
              </a:rPr>
              <a:t>15V</a:t>
            </a:r>
            <a:r>
              <a:rPr sz="1400" spc="8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95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21V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720850" y="3586098"/>
            <a:ext cx="70294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494665" algn="l"/>
              </a:tabLst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2</a:t>
            </a:r>
            <a:r>
              <a:rPr sz="1200" baseline="-13888" dirty="0">
                <a:latin typeface="Cambria Math"/>
                <a:cs typeface="Cambria Math"/>
              </a:rPr>
              <a:t>	</a:t>
            </a:r>
            <a:r>
              <a:rPr sz="1000" spc="-25" dirty="0">
                <a:latin typeface="Cambria Math"/>
                <a:cs typeface="Cambria Math"/>
              </a:rPr>
              <a:t>7Ω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184145" y="3578986"/>
            <a:ext cx="235585" cy="12700"/>
          </a:xfrm>
          <a:custGeom>
            <a:avLst/>
            <a:gdLst/>
            <a:ahLst/>
            <a:cxnLst/>
            <a:rect l="l" t="t" r="r" b="b"/>
            <a:pathLst>
              <a:path w="235585" h="12700">
                <a:moveTo>
                  <a:pt x="235000" y="0"/>
                </a:moveTo>
                <a:lnTo>
                  <a:pt x="0" y="0"/>
                </a:lnTo>
                <a:lnTo>
                  <a:pt x="0" y="12191"/>
                </a:lnTo>
                <a:lnTo>
                  <a:pt x="235000" y="12191"/>
                </a:lnTo>
                <a:lnTo>
                  <a:pt x="235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 txBox="1"/>
          <p:nvPr/>
        </p:nvSpPr>
        <p:spPr>
          <a:xfrm>
            <a:off x="1723898" y="3339210"/>
            <a:ext cx="118999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200" u="sng" baseline="-1388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2</a:t>
            </a:r>
            <a:r>
              <a:rPr sz="1200" spc="457" baseline="-13888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652" baseline="-33730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21𝑉</a:t>
            </a:r>
            <a:r>
              <a:rPr sz="1000" spc="195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165" baseline="-33730" dirty="0">
                <a:latin typeface="Cambria Math"/>
                <a:cs typeface="Cambria Math"/>
              </a:rPr>
              <a:t> </a:t>
            </a:r>
            <a:r>
              <a:rPr sz="2100" spc="-37" baseline="-33730" dirty="0">
                <a:latin typeface="Cambria Math"/>
                <a:cs typeface="Cambria Math"/>
              </a:rPr>
              <a:t>3𝐴</a:t>
            </a:r>
            <a:endParaRPr sz="2100" baseline="-3373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484122" y="3863467"/>
            <a:ext cx="101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1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130604" y="3327628"/>
            <a:ext cx="643255" cy="687070"/>
          </a:xfrm>
          <a:prstGeom prst="rect">
            <a:avLst/>
          </a:prstGeom>
        </p:spPr>
        <p:txBody>
          <a:bodyPr vert="horz" wrap="square" lIns="0" tIns="129539" rIns="0" bIns="0" rtlCol="0">
            <a:spAutoFit/>
          </a:bodyPr>
          <a:lstStyle/>
          <a:p>
            <a:pPr marL="280670" indent="-267970">
              <a:lnSpc>
                <a:spcPct val="100000"/>
              </a:lnSpc>
              <a:spcBef>
                <a:spcPts val="1019"/>
              </a:spcBef>
              <a:buAutoNum type="alphaLcPeriod" startAt="2"/>
              <a:tabLst>
                <a:tab pos="280670" algn="l"/>
              </a:tabLst>
            </a:pPr>
            <a:r>
              <a:rPr sz="1400" spc="80" dirty="0">
                <a:latin typeface="Cambria Math"/>
                <a:cs typeface="Cambria Math"/>
              </a:rPr>
              <a:t>𝐼</a:t>
            </a:r>
            <a:r>
              <a:rPr sz="1400" spc="75" dirty="0">
                <a:latin typeface="Cambria Math"/>
                <a:cs typeface="Cambria Math"/>
              </a:rPr>
              <a:t> </a:t>
            </a:r>
            <a:r>
              <a:rPr sz="1400" spc="-6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  <a:p>
            <a:pPr marL="241935" indent="-229235">
              <a:lnSpc>
                <a:spcPct val="100000"/>
              </a:lnSpc>
              <a:spcBef>
                <a:spcPts val="925"/>
              </a:spcBef>
              <a:buAutoNum type="alphaLcPeriod" startAt="2"/>
              <a:tabLst>
                <a:tab pos="241935" algn="l"/>
                <a:tab pos="497205" algn="l"/>
              </a:tabLst>
            </a:pPr>
            <a:r>
              <a:rPr sz="1400" spc="35" dirty="0">
                <a:latin typeface="Cambria Math"/>
                <a:cs typeface="Cambria Math"/>
              </a:rPr>
              <a:t>𝑅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812289" y="3669919"/>
            <a:ext cx="119888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200" u="sng" baseline="-1388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200" spc="405" baseline="-13888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675" baseline="-33730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18𝑉</a:t>
            </a:r>
            <a:r>
              <a:rPr sz="1000" spc="195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150" baseline="-33730" dirty="0">
                <a:latin typeface="Cambria Math"/>
                <a:cs typeface="Cambria Math"/>
              </a:rPr>
              <a:t> </a:t>
            </a:r>
            <a:r>
              <a:rPr sz="2100" spc="60" baseline="-33730" dirty="0">
                <a:latin typeface="Cambria Math"/>
                <a:cs typeface="Cambria Math"/>
              </a:rPr>
              <a:t>6Ω</a:t>
            </a:r>
            <a:endParaRPr sz="2100" baseline="-33730">
              <a:latin typeface="Cambria Math"/>
              <a:cs typeface="Cambria Math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269489" y="3909694"/>
            <a:ext cx="235585" cy="12700"/>
          </a:xfrm>
          <a:custGeom>
            <a:avLst/>
            <a:gdLst/>
            <a:ahLst/>
            <a:cxnLst/>
            <a:rect l="l" t="t" r="r" b="b"/>
            <a:pathLst>
              <a:path w="235585" h="12700">
                <a:moveTo>
                  <a:pt x="235000" y="0"/>
                </a:moveTo>
                <a:lnTo>
                  <a:pt x="0" y="0"/>
                </a:lnTo>
                <a:lnTo>
                  <a:pt x="0" y="12192"/>
                </a:lnTo>
                <a:lnTo>
                  <a:pt x="235000" y="12192"/>
                </a:lnTo>
                <a:lnTo>
                  <a:pt x="235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1484122" y="4172839"/>
            <a:ext cx="10160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3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130604" y="4084446"/>
            <a:ext cx="64325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  <a:tabLst>
                <a:tab pos="497205" algn="l"/>
              </a:tabLst>
            </a:pPr>
            <a:r>
              <a:rPr sz="1400" dirty="0">
                <a:latin typeface="Cambria Math"/>
                <a:cs typeface="Cambria Math"/>
              </a:rPr>
              <a:t>d.</a:t>
            </a:r>
            <a:r>
              <a:rPr sz="1400" spc="420" dirty="0">
                <a:latin typeface="Cambria Math"/>
                <a:cs typeface="Cambria Math"/>
              </a:rPr>
              <a:t> </a:t>
            </a:r>
            <a:r>
              <a:rPr sz="1400" spc="25" dirty="0">
                <a:latin typeface="Cambria Math"/>
                <a:cs typeface="Cambria Math"/>
              </a:rPr>
              <a:t>𝑅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2269489" y="4219067"/>
            <a:ext cx="235585" cy="12700"/>
          </a:xfrm>
          <a:custGeom>
            <a:avLst/>
            <a:gdLst/>
            <a:ahLst/>
            <a:cxnLst/>
            <a:rect l="l" t="t" r="r" b="b"/>
            <a:pathLst>
              <a:path w="235585" h="12700">
                <a:moveTo>
                  <a:pt x="235000" y="0"/>
                </a:moveTo>
                <a:lnTo>
                  <a:pt x="0" y="0"/>
                </a:lnTo>
                <a:lnTo>
                  <a:pt x="0" y="12191"/>
                </a:lnTo>
                <a:lnTo>
                  <a:pt x="235000" y="12191"/>
                </a:lnTo>
                <a:lnTo>
                  <a:pt x="2350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object 17"/>
          <p:cNvSpPr txBox="1"/>
          <p:nvPr/>
        </p:nvSpPr>
        <p:spPr>
          <a:xfrm>
            <a:off x="1786889" y="3916807"/>
            <a:ext cx="1249680" cy="4870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09220">
              <a:lnSpc>
                <a:spcPts val="850"/>
              </a:lnSpc>
              <a:spcBef>
                <a:spcPts val="95"/>
              </a:spcBef>
              <a:tabLst>
                <a:tab pos="518795" algn="l"/>
              </a:tabLst>
            </a:pPr>
            <a:r>
              <a:rPr sz="1000" spc="5" dirty="0">
                <a:latin typeface="Cambria Math"/>
                <a:cs typeface="Cambria Math"/>
              </a:rPr>
              <a:t>𝐼</a:t>
            </a:r>
            <a:r>
              <a:rPr sz="1000" dirty="0">
                <a:latin typeface="Cambria Math"/>
                <a:cs typeface="Cambria Math"/>
              </a:rPr>
              <a:t>	</a:t>
            </a:r>
            <a:r>
              <a:rPr sz="1000" spc="-25" dirty="0">
                <a:latin typeface="Cambria Math"/>
                <a:cs typeface="Cambria Math"/>
              </a:rPr>
              <a:t>3𝐴</a:t>
            </a:r>
            <a:endParaRPr sz="1000">
              <a:latin typeface="Cambria Math"/>
              <a:cs typeface="Cambria Math"/>
            </a:endParaRPr>
          </a:p>
          <a:p>
            <a:pPr marL="63500">
              <a:lnSpc>
                <a:spcPts val="1330"/>
              </a:lnSpc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𝑉</a:t>
            </a:r>
            <a:r>
              <a:rPr sz="1200" u="sng" baseline="-1388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3</a:t>
            </a:r>
            <a:r>
              <a:rPr sz="1200" spc="405" baseline="-13888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675" baseline="-33730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15𝑉</a:t>
            </a:r>
            <a:r>
              <a:rPr sz="1000" spc="195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150" baseline="-33730" dirty="0">
                <a:latin typeface="Cambria Math"/>
                <a:cs typeface="Cambria Math"/>
              </a:rPr>
              <a:t> </a:t>
            </a:r>
            <a:r>
              <a:rPr sz="2100" spc="60" baseline="-33730" dirty="0">
                <a:latin typeface="Cambria Math"/>
                <a:cs typeface="Cambria Math"/>
              </a:rPr>
              <a:t>5Ω</a:t>
            </a:r>
            <a:endParaRPr sz="2100" baseline="-33730">
              <a:latin typeface="Cambria Math"/>
              <a:cs typeface="Cambria Math"/>
            </a:endParaRPr>
          </a:p>
          <a:p>
            <a:pPr marL="109220">
              <a:lnSpc>
                <a:spcPct val="100000"/>
              </a:lnSpc>
              <a:spcBef>
                <a:spcPts val="254"/>
              </a:spcBef>
              <a:tabLst>
                <a:tab pos="518795" algn="l"/>
              </a:tabLst>
            </a:pPr>
            <a:r>
              <a:rPr sz="1000" spc="5" dirty="0">
                <a:latin typeface="Cambria Math"/>
                <a:cs typeface="Cambria Math"/>
              </a:rPr>
              <a:t>𝐼</a:t>
            </a:r>
            <a:r>
              <a:rPr sz="1000" dirty="0">
                <a:latin typeface="Cambria Math"/>
                <a:cs typeface="Cambria Math"/>
              </a:rPr>
              <a:t>	</a:t>
            </a:r>
            <a:r>
              <a:rPr sz="1000" spc="-25" dirty="0">
                <a:latin typeface="Cambria Math"/>
                <a:cs typeface="Cambria Math"/>
              </a:rPr>
              <a:t>3𝐴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63904" y="4517263"/>
            <a:ext cx="6047740" cy="143954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0800" algn="just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Interchanging</a:t>
            </a:r>
            <a:r>
              <a:rPr sz="1400" b="1" spc="-5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Series</a:t>
            </a:r>
            <a:r>
              <a:rPr sz="1400" b="1" spc="-50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Elements</a:t>
            </a:r>
            <a:endParaRPr sz="14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95900"/>
              </a:lnSpc>
              <a:spcBef>
                <a:spcPts val="1385"/>
              </a:spcBef>
            </a:pP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0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interchanged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without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affecting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total </a:t>
            </a:r>
            <a:r>
              <a:rPr sz="1400" dirty="0">
                <a:latin typeface="Times New Roman"/>
                <a:cs typeface="Times New Roman"/>
              </a:rPr>
              <a:t>resistance,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power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each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element.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instance,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Fig.15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redrawn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16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without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affecting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400" i="1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resistance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T</a:t>
            </a:r>
            <a:r>
              <a:rPr sz="1350" i="1" spc="270" baseline="-123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35Ω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4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both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cases,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4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</a:t>
            </a:r>
            <a:r>
              <a:rPr sz="1400" i="1" spc="459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=70</a:t>
            </a:r>
            <a:r>
              <a:rPr sz="1400" i="1" spc="45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V/35Ω=2</a:t>
            </a:r>
            <a:r>
              <a:rPr sz="1400" i="1" spc="4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A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4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4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270" baseline="-12345" dirty="0">
                <a:latin typeface="Times New Roman"/>
                <a:cs typeface="Times New Roman"/>
              </a:rPr>
              <a:t>  </a:t>
            </a:r>
            <a:r>
              <a:rPr sz="1400" i="1" dirty="0">
                <a:latin typeface="Times New Roman"/>
                <a:cs typeface="Times New Roman"/>
              </a:rPr>
              <a:t>=IR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277" baseline="-12345" dirty="0">
                <a:latin typeface="Times New Roman"/>
                <a:cs typeface="Times New Roman"/>
              </a:rPr>
              <a:t>  </a:t>
            </a:r>
            <a:r>
              <a:rPr sz="1400" i="1" spc="-50" dirty="0">
                <a:latin typeface="Times New Roman"/>
                <a:cs typeface="Times New Roman"/>
              </a:rPr>
              <a:t>= </a:t>
            </a:r>
            <a:r>
              <a:rPr sz="1400" i="1" dirty="0">
                <a:latin typeface="Times New Roman"/>
                <a:cs typeface="Times New Roman"/>
              </a:rPr>
              <a:t>(2A)(5Ω)=10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both</a:t>
            </a:r>
            <a:r>
              <a:rPr sz="1400" spc="-10" dirty="0">
                <a:latin typeface="Times New Roman"/>
                <a:cs typeface="Times New Roman"/>
              </a:rPr>
              <a:t> configurations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9" name="object 19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879520" y="6171358"/>
            <a:ext cx="2603631" cy="1708060"/>
          </a:xfrm>
          <a:prstGeom prst="rect">
            <a:avLst/>
          </a:prstGeom>
        </p:spPr>
      </p:pic>
      <p:sp>
        <p:nvSpPr>
          <p:cNvPr id="20" name="object 20"/>
          <p:cNvSpPr txBox="1"/>
          <p:nvPr/>
        </p:nvSpPr>
        <p:spPr>
          <a:xfrm>
            <a:off x="1022400" y="7972806"/>
            <a:ext cx="2331720" cy="445134"/>
          </a:xfrm>
          <a:prstGeom prst="rect">
            <a:avLst/>
          </a:prstGeom>
        </p:spPr>
        <p:txBody>
          <a:bodyPr vert="horz" wrap="square" lIns="0" tIns="26034" rIns="0" bIns="0" rtlCol="0">
            <a:spAutoFit/>
          </a:bodyPr>
          <a:lstStyle/>
          <a:p>
            <a:pPr marL="118745" marR="5080" indent="-106680">
              <a:lnSpc>
                <a:spcPts val="1620"/>
              </a:lnSpc>
              <a:spcBef>
                <a:spcPts val="204"/>
              </a:spcBef>
            </a:pP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b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15</a:t>
            </a:r>
            <a:r>
              <a:rPr sz="1400" b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Series</a:t>
            </a:r>
            <a:r>
              <a:rPr sz="14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dc</a:t>
            </a:r>
            <a:r>
              <a:rPr sz="1400" b="1" i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circuit</a:t>
            </a:r>
            <a:r>
              <a:rPr sz="14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with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elements</a:t>
            </a:r>
            <a:r>
              <a:rPr sz="14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to</a:t>
            </a:r>
            <a:r>
              <a:rPr sz="14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be</a:t>
            </a:r>
            <a:r>
              <a:rPr sz="14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interchanged.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4191889" y="7948421"/>
            <a:ext cx="2752090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574040" marR="30480" indent="-536575">
              <a:lnSpc>
                <a:spcPts val="1610"/>
              </a:lnSpc>
              <a:spcBef>
                <a:spcPts val="215"/>
              </a:spcBef>
            </a:pP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16</a:t>
            </a:r>
            <a:r>
              <a:rPr sz="14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Circuit</a:t>
            </a:r>
            <a:r>
              <a:rPr sz="14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of</a:t>
            </a:r>
            <a:r>
              <a:rPr sz="14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Fig.</a:t>
            </a:r>
            <a:r>
              <a:rPr sz="14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15</a:t>
            </a:r>
            <a:r>
              <a:rPr sz="1400" b="1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with</a:t>
            </a:r>
            <a:r>
              <a:rPr sz="14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R</a:t>
            </a:r>
            <a:r>
              <a:rPr sz="1350" b="1" spc="-37" baseline="-12345" dirty="0">
                <a:solidFill>
                  <a:srgbClr val="4F81BC"/>
                </a:solidFill>
                <a:latin typeface="Times New Roman"/>
                <a:cs typeface="Times New Roman"/>
              </a:rPr>
              <a:t>2</a:t>
            </a:r>
            <a:r>
              <a:rPr sz="1350" b="1" baseline="-1234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and</a:t>
            </a:r>
            <a:r>
              <a:rPr sz="14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R</a:t>
            </a:r>
            <a:r>
              <a:rPr sz="1350" b="1" baseline="-12345" dirty="0">
                <a:solidFill>
                  <a:srgbClr val="4F81BC"/>
                </a:solidFill>
                <a:latin typeface="Times New Roman"/>
                <a:cs typeface="Times New Roman"/>
              </a:rPr>
              <a:t>3</a:t>
            </a:r>
            <a:r>
              <a:rPr sz="1350" b="1" spc="187" baseline="-1234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spc="-10" dirty="0">
                <a:solidFill>
                  <a:srgbClr val="4F81BC"/>
                </a:solidFill>
                <a:latin typeface="Times New Roman"/>
                <a:cs typeface="Times New Roman"/>
              </a:rPr>
              <a:t>interchanged.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184350" y="6359548"/>
            <a:ext cx="2574674" cy="1378188"/>
          </a:xfrm>
          <a:prstGeom prst="rect">
            <a:avLst/>
          </a:prstGeom>
        </p:spPr>
      </p:pic>
      <p:sp>
        <p:nvSpPr>
          <p:cNvPr id="23" name="object 23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2</a:t>
            </a:fld>
            <a:endParaRPr spc="-25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63904" y="830325"/>
            <a:ext cx="6047740" cy="28625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algn="just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latin typeface="Times New Roman"/>
                <a:cs typeface="Times New Roman"/>
              </a:rPr>
              <a:t>Voltage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Divider</a:t>
            </a:r>
            <a:r>
              <a:rPr sz="1400" b="1" spc="-40" dirty="0">
                <a:latin typeface="Times New Roman"/>
                <a:cs typeface="Times New Roman"/>
              </a:rPr>
              <a:t> </a:t>
            </a:r>
            <a:r>
              <a:rPr sz="1400" b="1" spc="-20" dirty="0">
                <a:latin typeface="Times New Roman"/>
                <a:cs typeface="Times New Roman"/>
              </a:rPr>
              <a:t>Rule</a:t>
            </a:r>
            <a:endParaRPr sz="1400">
              <a:latin typeface="Times New Roman"/>
              <a:cs typeface="Times New Roman"/>
            </a:endParaRPr>
          </a:p>
          <a:p>
            <a:pPr marL="50800" marR="48260" algn="just">
              <a:lnSpc>
                <a:spcPct val="110700"/>
              </a:lnSpc>
              <a:spcBef>
                <a:spcPts val="1130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circuit,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the</a:t>
            </a:r>
            <a:r>
              <a:rPr sz="1400" i="1" spc="27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voltage</a:t>
            </a:r>
            <a:r>
              <a:rPr sz="1400" i="1" spc="27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across</a:t>
            </a:r>
            <a:r>
              <a:rPr sz="1400" i="1" spc="28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the</a:t>
            </a:r>
            <a:r>
              <a:rPr sz="1400" i="1" spc="28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resistive</a:t>
            </a:r>
            <a:r>
              <a:rPr sz="1400" i="1" spc="27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elements</a:t>
            </a:r>
            <a:r>
              <a:rPr sz="1400" i="1" spc="27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will</a:t>
            </a:r>
            <a:r>
              <a:rPr sz="1400" i="1" spc="28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divide</a:t>
            </a:r>
            <a:r>
              <a:rPr sz="1400" i="1" spc="27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as</a:t>
            </a:r>
            <a:r>
              <a:rPr sz="1400" i="1" spc="28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365F91"/>
                </a:solidFill>
                <a:latin typeface="Times New Roman"/>
                <a:cs typeface="Times New Roman"/>
              </a:rPr>
              <a:t>the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magnitude</a:t>
            </a:r>
            <a:r>
              <a:rPr sz="1400" i="1" spc="-5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of</a:t>
            </a:r>
            <a:r>
              <a:rPr sz="1400" i="1" spc="-3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the</a:t>
            </a:r>
            <a:r>
              <a:rPr sz="1400" i="1" spc="-4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resistance</a:t>
            </a:r>
            <a:r>
              <a:rPr sz="1400" i="1" spc="-4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365F91"/>
                </a:solidFill>
                <a:latin typeface="Times New Roman"/>
                <a:cs typeface="Times New Roman"/>
              </a:rPr>
              <a:t>levels.</a:t>
            </a:r>
            <a:endParaRPr sz="140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200"/>
              </a:lnSpc>
              <a:spcBef>
                <a:spcPts val="995"/>
              </a:spcBef>
            </a:pP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example,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resistive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17</a:t>
            </a:r>
            <a:r>
              <a:rPr sz="1400" spc="2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provided.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largest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6Ω</a:t>
            </a:r>
            <a:r>
              <a:rPr sz="1400" i="1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captures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bulk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3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voltage,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while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smallest resistor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350" i="1" spc="195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least.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Note in addition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that,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 the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 level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of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21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6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times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 of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21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6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times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 of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fact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27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3</a:t>
            </a:r>
            <a:r>
              <a:rPr sz="1400" i="1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times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270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results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times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across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Finally,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since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60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twice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</a:t>
            </a:r>
            <a:r>
              <a:rPr sz="1350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29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59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twice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400" dirty="0">
                <a:latin typeface="Times New Roman"/>
                <a:cs typeface="Times New Roman"/>
              </a:rPr>
              <a:t>.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 </a:t>
            </a:r>
            <a:r>
              <a:rPr sz="1400" dirty="0">
                <a:latin typeface="Times New Roman"/>
                <a:cs typeface="Times New Roman"/>
              </a:rPr>
              <a:t>general,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therefore,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19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ratio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their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-5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levels.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369566" y="5918072"/>
            <a:ext cx="3426460" cy="443865"/>
          </a:xfrm>
          <a:prstGeom prst="rect">
            <a:avLst/>
          </a:prstGeom>
        </p:spPr>
        <p:txBody>
          <a:bodyPr vert="horz" wrap="square" lIns="0" tIns="27305" rIns="0" bIns="0" rtlCol="0">
            <a:spAutoFit/>
          </a:bodyPr>
          <a:lstStyle/>
          <a:p>
            <a:pPr marL="676910" marR="5080" indent="-664845">
              <a:lnSpc>
                <a:spcPts val="1610"/>
              </a:lnSpc>
              <a:spcBef>
                <a:spcPts val="215"/>
              </a:spcBef>
            </a:pPr>
            <a:r>
              <a:rPr sz="1400" dirty="0">
                <a:latin typeface="Times New Roman"/>
                <a:cs typeface="Times New Roman"/>
              </a:rPr>
              <a:t>Figure</a:t>
            </a:r>
            <a:r>
              <a:rPr sz="1400" spc="-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16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Revealing</a:t>
            </a:r>
            <a:r>
              <a:rPr sz="1400" i="1" spc="-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how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the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voltage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will</a:t>
            </a:r>
            <a:r>
              <a:rPr sz="1400" i="1" spc="-45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divide </a:t>
            </a:r>
            <a:r>
              <a:rPr sz="1400" i="1" dirty="0">
                <a:latin typeface="Times New Roman"/>
                <a:cs typeface="Times New Roman"/>
              </a:rPr>
              <a:t>across</a:t>
            </a:r>
            <a:r>
              <a:rPr sz="1400" i="1" spc="-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series</a:t>
            </a:r>
            <a:r>
              <a:rPr sz="1400" i="1" spc="-6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resistive</a:t>
            </a:r>
            <a:r>
              <a:rPr sz="1400" i="1" spc="-5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6668490"/>
            <a:ext cx="4598670" cy="23761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102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particularly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interesting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note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levels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17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increased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same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amount,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shown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 18,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 levels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remain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same.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other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words,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even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though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resistance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levels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were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increased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factor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million,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ratios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remain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same. </a:t>
            </a:r>
            <a:r>
              <a:rPr sz="1400" dirty="0">
                <a:latin typeface="Times New Roman"/>
                <a:cs typeface="Times New Roman"/>
              </a:rPr>
              <a:t>Clearly,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therefore,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ratio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values</a:t>
            </a:r>
            <a:r>
              <a:rPr sz="1400" spc="1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counts </a:t>
            </a:r>
            <a:r>
              <a:rPr sz="1400" dirty="0">
                <a:latin typeface="Times New Roman"/>
                <a:cs typeface="Times New Roman"/>
              </a:rPr>
              <a:t>when</a:t>
            </a:r>
            <a:r>
              <a:rPr sz="1400" spc="1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it</a:t>
            </a:r>
            <a:r>
              <a:rPr sz="1400" spc="1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comes</a:t>
            </a:r>
            <a:r>
              <a:rPr sz="1400" spc="15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1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division</a:t>
            </a:r>
            <a:r>
              <a:rPr sz="1400" spc="14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150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not</a:t>
            </a:r>
            <a:r>
              <a:rPr sz="1400" spc="165" dirty="0">
                <a:latin typeface="Times New Roman"/>
                <a:cs typeface="Times New Roman"/>
              </a:rPr>
              <a:t> 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45" dirty="0">
                <a:latin typeface="Times New Roman"/>
                <a:cs typeface="Times New Roman"/>
              </a:rPr>
              <a:t>  </a:t>
            </a:r>
            <a:r>
              <a:rPr sz="1400" spc="-10" dirty="0">
                <a:latin typeface="Times New Roman"/>
                <a:cs typeface="Times New Roman"/>
              </a:rPr>
              <a:t>relative </a:t>
            </a:r>
            <a:r>
              <a:rPr sz="1400" dirty="0">
                <a:latin typeface="Times New Roman"/>
                <a:cs typeface="Times New Roman"/>
              </a:rPr>
              <a:t>magnitude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all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resistors.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1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network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severely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affected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change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resistance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</a:t>
            </a:r>
            <a:r>
              <a:rPr sz="1400" spc="5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from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17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18,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but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remain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same.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948957" y="3918536"/>
            <a:ext cx="1847491" cy="1823742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624277" y="6568692"/>
            <a:ext cx="1962693" cy="1797326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5677280" y="8495538"/>
            <a:ext cx="1737995" cy="675640"/>
          </a:xfrm>
          <a:prstGeom prst="rect">
            <a:avLst/>
          </a:prstGeom>
        </p:spPr>
        <p:txBody>
          <a:bodyPr vert="horz" wrap="square" lIns="0" tIns="20320" rIns="0" bIns="0" rtlCol="0">
            <a:spAutoFit/>
          </a:bodyPr>
          <a:lstStyle/>
          <a:p>
            <a:pPr marL="12065" marR="5080" algn="ctr">
              <a:lnSpc>
                <a:spcPct val="95700"/>
              </a:lnSpc>
              <a:spcBef>
                <a:spcPts val="160"/>
              </a:spcBef>
            </a:pP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Figure</a:t>
            </a:r>
            <a:r>
              <a:rPr sz="1100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17</a:t>
            </a:r>
            <a:r>
              <a:rPr sz="1100" spc="25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The</a:t>
            </a:r>
            <a:r>
              <a:rPr sz="1100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ratio</a:t>
            </a:r>
            <a:r>
              <a:rPr sz="1100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sz="1100" spc="-1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spc="-25" dirty="0">
                <a:solidFill>
                  <a:srgbClr val="006FC0"/>
                </a:solidFill>
                <a:latin typeface="Times New Roman"/>
                <a:cs typeface="Times New Roman"/>
              </a:rPr>
              <a:t>the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resistive</a:t>
            </a:r>
            <a:r>
              <a:rPr sz="1100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values</a:t>
            </a:r>
            <a:r>
              <a:rPr sz="1100" spc="-20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determines</a:t>
            </a:r>
            <a:r>
              <a:rPr sz="1100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spc="-25" dirty="0">
                <a:solidFill>
                  <a:srgbClr val="006FC0"/>
                </a:solidFill>
                <a:latin typeface="Times New Roman"/>
                <a:cs typeface="Times New Roman"/>
              </a:rPr>
              <a:t>the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voltage</a:t>
            </a:r>
            <a:r>
              <a:rPr sz="1100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division</a:t>
            </a:r>
            <a:r>
              <a:rPr sz="1100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of</a:t>
            </a:r>
            <a:r>
              <a:rPr sz="1100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a</a:t>
            </a:r>
            <a:r>
              <a:rPr sz="1100" spc="-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dirty="0">
                <a:solidFill>
                  <a:srgbClr val="006FC0"/>
                </a:solidFill>
                <a:latin typeface="Times New Roman"/>
                <a:cs typeface="Times New Roman"/>
              </a:rPr>
              <a:t>series</a:t>
            </a:r>
            <a:r>
              <a:rPr sz="1100" spc="-15" dirty="0">
                <a:solidFill>
                  <a:srgbClr val="006FC0"/>
                </a:solidFill>
                <a:latin typeface="Times New Roman"/>
                <a:cs typeface="Times New Roman"/>
              </a:rPr>
              <a:t> </a:t>
            </a:r>
            <a:r>
              <a:rPr sz="1100" spc="-25" dirty="0">
                <a:solidFill>
                  <a:srgbClr val="006FC0"/>
                </a:solidFill>
                <a:latin typeface="Times New Roman"/>
                <a:cs typeface="Times New Roman"/>
              </a:rPr>
              <a:t>dc </a:t>
            </a:r>
            <a:r>
              <a:rPr sz="1100" spc="-10" dirty="0">
                <a:solidFill>
                  <a:srgbClr val="006FC0"/>
                </a:solidFill>
                <a:latin typeface="Times New Roman"/>
                <a:cs typeface="Times New Roman"/>
              </a:rPr>
              <a:t>circuit</a:t>
            </a:r>
            <a:endParaRPr sz="11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3</a:t>
            </a:fld>
            <a:endParaRPr spc="-2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76604" y="808074"/>
            <a:ext cx="6022975" cy="964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 marR="30480" algn="just">
              <a:lnSpc>
                <a:spcPct val="1100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Based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on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above,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glance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at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1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19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should</a:t>
            </a:r>
            <a:r>
              <a:rPr sz="1400" spc="75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suggest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major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part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applied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appear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1M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Ω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and </a:t>
            </a:r>
            <a:r>
              <a:rPr sz="1400" dirty="0">
                <a:latin typeface="Times New Roman"/>
                <a:cs typeface="Times New Roman"/>
              </a:rPr>
              <a:t>very little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100-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Ω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resistor.</a:t>
            </a:r>
            <a:r>
              <a:rPr sz="1400" spc="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fact,</a:t>
            </a:r>
            <a:r>
              <a:rPr sz="1400" spc="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</a:t>
            </a:r>
            <a:r>
              <a:rPr sz="1400" i="1" spc="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Ω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(1000)1</a:t>
            </a:r>
            <a:r>
              <a:rPr sz="1400" i="1" spc="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k</a:t>
            </a:r>
            <a:r>
              <a:rPr sz="1400" i="1" spc="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Ω</a:t>
            </a:r>
            <a:r>
              <a:rPr sz="1400" i="1" spc="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(10,000)100</a:t>
            </a:r>
            <a:r>
              <a:rPr sz="1400" i="1" spc="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Ω, </a:t>
            </a:r>
            <a:r>
              <a:rPr sz="1400" dirty="0">
                <a:latin typeface="Times New Roman"/>
                <a:cs typeface="Times New Roman"/>
              </a:rPr>
              <a:t>revealing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-22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1000V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50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30" dirty="0">
                <a:latin typeface="Times New Roman"/>
                <a:cs typeface="Times New Roman"/>
              </a:rPr>
              <a:t> </a:t>
            </a:r>
            <a:r>
              <a:rPr sz="1400" i="1" spc="-10" dirty="0">
                <a:latin typeface="Times New Roman"/>
                <a:cs typeface="Times New Roman"/>
              </a:rPr>
              <a:t>10,000V</a:t>
            </a:r>
            <a:r>
              <a:rPr sz="1350" i="1" spc="-15" baseline="-12345" dirty="0">
                <a:latin typeface="Times New Roman"/>
                <a:cs typeface="Times New Roman"/>
              </a:rPr>
              <a:t>3</a:t>
            </a:r>
            <a:r>
              <a:rPr sz="1400" i="1" spc="-10" dirty="0">
                <a:latin typeface="Times New Roman"/>
                <a:cs typeface="Times New Roman"/>
              </a:rPr>
              <a:t>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135176" y="4078351"/>
            <a:ext cx="3501390" cy="38354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315595" marR="5080" indent="-303530">
              <a:lnSpc>
                <a:spcPts val="1380"/>
              </a:lnSpc>
              <a:spcBef>
                <a:spcPts val="195"/>
              </a:spcBef>
            </a:pPr>
            <a:r>
              <a:rPr sz="1200" dirty="0">
                <a:solidFill>
                  <a:srgbClr val="001F5F"/>
                </a:solidFill>
                <a:latin typeface="Times New Roman"/>
                <a:cs typeface="Times New Roman"/>
              </a:rPr>
              <a:t>Figure</a:t>
            </a:r>
            <a:r>
              <a:rPr sz="12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dirty="0">
                <a:solidFill>
                  <a:srgbClr val="001F5F"/>
                </a:solidFill>
                <a:latin typeface="Times New Roman"/>
                <a:cs typeface="Times New Roman"/>
              </a:rPr>
              <a:t>18</a:t>
            </a:r>
            <a:r>
              <a:rPr sz="1200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2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largest</a:t>
            </a:r>
            <a:r>
              <a:rPr sz="12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2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2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series</a:t>
            </a:r>
            <a:r>
              <a:rPr sz="12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resistive</a:t>
            </a:r>
            <a:r>
              <a:rPr sz="12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elements</a:t>
            </a:r>
            <a:r>
              <a:rPr sz="12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will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capture</a:t>
            </a:r>
            <a:r>
              <a:rPr sz="1200" i="1" spc="-2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2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major</a:t>
            </a:r>
            <a:r>
              <a:rPr sz="12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share</a:t>
            </a:r>
            <a:r>
              <a:rPr sz="12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of</a:t>
            </a:r>
            <a:r>
              <a:rPr sz="12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the</a:t>
            </a:r>
            <a:r>
              <a:rPr sz="1200" i="1" spc="-1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dirty="0">
                <a:solidFill>
                  <a:srgbClr val="001F5F"/>
                </a:solidFill>
                <a:latin typeface="Times New Roman"/>
                <a:cs typeface="Times New Roman"/>
              </a:rPr>
              <a:t>applied</a:t>
            </a:r>
            <a:r>
              <a:rPr sz="1200" i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1200" i="1" spc="-10" dirty="0">
                <a:solidFill>
                  <a:srgbClr val="001F5F"/>
                </a:solidFill>
                <a:latin typeface="Times New Roman"/>
                <a:cs typeface="Times New Roman"/>
              </a:rPr>
              <a:t>voltage</a:t>
            </a:r>
            <a:r>
              <a:rPr sz="1200" i="1" spc="-10" dirty="0">
                <a:latin typeface="Times New Roman"/>
                <a:cs typeface="Times New Roman"/>
              </a:rPr>
              <a:t>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902004" y="4788534"/>
            <a:ext cx="492188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Times New Roman"/>
                <a:cs typeface="Times New Roman"/>
              </a:rPr>
              <a:t>Solving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three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will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result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993263" y="5133213"/>
            <a:ext cx="13716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spc="-50" dirty="0">
                <a:latin typeface="Cambria Math"/>
                <a:cs typeface="Cambria Math"/>
              </a:rPr>
              <a:t>𝐸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579242" y="5268848"/>
            <a:ext cx="53467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mbria Math"/>
                <a:cs typeface="Cambria Math"/>
              </a:rPr>
              <a:t>𝐼</a:t>
            </a:r>
            <a:r>
              <a:rPr sz="1400" spc="125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75" dirty="0">
                <a:latin typeface="Cambria Math"/>
                <a:cs typeface="Cambria Math"/>
              </a:rPr>
              <a:t> </a:t>
            </a:r>
            <a:r>
              <a:rPr sz="2100" spc="-75" baseline="-37698" dirty="0">
                <a:latin typeface="Cambria Math"/>
                <a:cs typeface="Cambria Math"/>
              </a:rPr>
              <a:t>𝑅</a:t>
            </a:r>
            <a:endParaRPr sz="2100" baseline="-37698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66414" y="5476113"/>
            <a:ext cx="1035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2961767" y="5403469"/>
            <a:ext cx="205740" cy="12700"/>
          </a:xfrm>
          <a:custGeom>
            <a:avLst/>
            <a:gdLst/>
            <a:ahLst/>
            <a:cxnLst/>
            <a:rect l="l" t="t" r="r" b="b"/>
            <a:pathLst>
              <a:path w="205739" h="12700">
                <a:moveTo>
                  <a:pt x="205739" y="0"/>
                </a:moveTo>
                <a:lnTo>
                  <a:pt x="0" y="0"/>
                </a:lnTo>
                <a:lnTo>
                  <a:pt x="0" y="12191"/>
                </a:lnTo>
                <a:lnTo>
                  <a:pt x="205739" y="12191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3399154" y="5403469"/>
            <a:ext cx="883285" cy="12700"/>
          </a:xfrm>
          <a:custGeom>
            <a:avLst/>
            <a:gdLst/>
            <a:ahLst/>
            <a:cxnLst/>
            <a:rect l="l" t="t" r="r" b="b"/>
            <a:pathLst>
              <a:path w="883285" h="12700">
                <a:moveTo>
                  <a:pt x="882700" y="0"/>
                </a:moveTo>
                <a:lnTo>
                  <a:pt x="0" y="0"/>
                </a:lnTo>
                <a:lnTo>
                  <a:pt x="0" y="12191"/>
                </a:lnTo>
                <a:lnTo>
                  <a:pt x="882700" y="12191"/>
                </a:lnTo>
                <a:lnTo>
                  <a:pt x="88270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 txBox="1"/>
          <p:nvPr/>
        </p:nvSpPr>
        <p:spPr>
          <a:xfrm>
            <a:off x="3178175" y="5092675"/>
            <a:ext cx="2016760" cy="534670"/>
          </a:xfrm>
          <a:prstGeom prst="rect">
            <a:avLst/>
          </a:prstGeom>
        </p:spPr>
        <p:txBody>
          <a:bodyPr vert="horz" wrap="square" lIns="0" tIns="53340" rIns="0" bIns="0" rtlCol="0">
            <a:spAutoFit/>
          </a:bodyPr>
          <a:lstStyle/>
          <a:p>
            <a:pPr marL="455295">
              <a:lnSpc>
                <a:spcPct val="100000"/>
              </a:lnSpc>
              <a:spcBef>
                <a:spcPts val="420"/>
              </a:spcBef>
            </a:pPr>
            <a:r>
              <a:rPr sz="1400" spc="-20" dirty="0">
                <a:latin typeface="Cambria Math"/>
                <a:cs typeface="Cambria Math"/>
              </a:rPr>
              <a:t>100𝑉</a:t>
            </a:r>
            <a:endParaRPr sz="14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25"/>
              </a:spcBef>
            </a:pPr>
            <a:r>
              <a:rPr sz="2100" baseline="37698" dirty="0">
                <a:latin typeface="Cambria Math"/>
                <a:cs typeface="Cambria Math"/>
              </a:rPr>
              <a:t>=</a:t>
            </a:r>
            <a:r>
              <a:rPr sz="2100" spc="97" baseline="37698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1.001,100Ω</a:t>
            </a:r>
            <a:r>
              <a:rPr sz="1400" spc="55" dirty="0">
                <a:latin typeface="Cambria Math"/>
                <a:cs typeface="Cambria Math"/>
              </a:rPr>
              <a:t> </a:t>
            </a:r>
            <a:r>
              <a:rPr sz="2100" baseline="37698" dirty="0">
                <a:latin typeface="Cambria Math"/>
                <a:cs typeface="Cambria Math"/>
              </a:rPr>
              <a:t>≅</a:t>
            </a:r>
            <a:r>
              <a:rPr sz="2100" spc="82" baseline="37698" dirty="0">
                <a:latin typeface="Cambria Math"/>
                <a:cs typeface="Cambria Math"/>
              </a:rPr>
              <a:t> </a:t>
            </a:r>
            <a:r>
              <a:rPr sz="2100" spc="-15" baseline="37698" dirty="0">
                <a:latin typeface="Cambria Math"/>
                <a:cs typeface="Cambria Math"/>
              </a:rPr>
              <a:t>99.89𝜇𝐴</a:t>
            </a:r>
            <a:endParaRPr sz="2100" baseline="37698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76604" y="5745860"/>
            <a:ext cx="6020435" cy="34620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  <a:p>
            <a:pPr marL="38100" algn="just">
              <a:lnSpc>
                <a:spcPct val="100000"/>
              </a:lnSpc>
              <a:spcBef>
                <a:spcPts val="1160"/>
              </a:spcBef>
            </a:pP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-15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IR</a:t>
            </a:r>
            <a:r>
              <a:rPr sz="1350" i="1" baseline="-12345" dirty="0">
                <a:latin typeface="Times New Roman"/>
                <a:cs typeface="Times New Roman"/>
              </a:rPr>
              <a:t>1</a:t>
            </a:r>
            <a:r>
              <a:rPr sz="1350" i="1" spc="157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(99.89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mA)(1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MΩ)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3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99.89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50" dirty="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  <a:p>
            <a:pPr marL="38100" marR="1894205" algn="just">
              <a:lnSpc>
                <a:spcPct val="170000"/>
              </a:lnSpc>
            </a:pP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65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IR</a:t>
            </a:r>
            <a:r>
              <a:rPr sz="1350" i="1" baseline="-12345" dirty="0">
                <a:latin typeface="Times New Roman"/>
                <a:cs typeface="Times New Roman"/>
              </a:rPr>
              <a:t>2</a:t>
            </a:r>
            <a:r>
              <a:rPr sz="1350" i="1" spc="165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(99.89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mA)(1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kΩ)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99.89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mV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0.09989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50" dirty="0">
                <a:latin typeface="Times New Roman"/>
                <a:cs typeface="Times New Roman"/>
              </a:rPr>
              <a:t>V</a:t>
            </a:r>
            <a:r>
              <a:rPr sz="1400" i="1" spc="50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350" i="1" spc="-15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IR</a:t>
            </a:r>
            <a:r>
              <a:rPr sz="1350" i="1" baseline="-12345" dirty="0">
                <a:latin typeface="Times New Roman"/>
                <a:cs typeface="Times New Roman"/>
              </a:rPr>
              <a:t>3</a:t>
            </a:r>
            <a:r>
              <a:rPr sz="1350" i="1" spc="157" baseline="-1234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(99.89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mA)(100</a:t>
            </a:r>
            <a:r>
              <a:rPr sz="1400" i="1" spc="-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Ω)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9.989</a:t>
            </a:r>
            <a:r>
              <a:rPr sz="1400" i="1" spc="-1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mV</a:t>
            </a:r>
            <a:r>
              <a:rPr sz="1400" i="1" spc="-2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=</a:t>
            </a:r>
            <a:r>
              <a:rPr sz="1400" i="1" spc="-25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0.009989</a:t>
            </a:r>
            <a:r>
              <a:rPr sz="1400" i="1" spc="-10" dirty="0">
                <a:latin typeface="Times New Roman"/>
                <a:cs typeface="Times New Roman"/>
              </a:rPr>
              <a:t> </a:t>
            </a:r>
            <a:r>
              <a:rPr sz="1400" i="1" spc="-50" dirty="0">
                <a:latin typeface="Times New Roman"/>
                <a:cs typeface="Times New Roman"/>
              </a:rPr>
              <a:t>V</a:t>
            </a:r>
            <a:endParaRPr sz="14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10200"/>
              </a:lnSpc>
              <a:spcBef>
                <a:spcPts val="994"/>
              </a:spcBef>
            </a:pPr>
            <a:r>
              <a:rPr sz="1400" dirty="0">
                <a:latin typeface="Times New Roman"/>
                <a:cs typeface="Times New Roman"/>
              </a:rPr>
              <a:t>clearly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substantiating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above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conclusions.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future,</a:t>
            </a:r>
            <a:r>
              <a:rPr sz="1400" spc="25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therefore,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use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this </a:t>
            </a:r>
            <a:r>
              <a:rPr sz="1400" dirty="0">
                <a:latin typeface="Times New Roman"/>
                <a:cs typeface="Times New Roman"/>
              </a:rPr>
              <a:t>approach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estimate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share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input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4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act</a:t>
            </a:r>
            <a:r>
              <a:rPr sz="1400" spc="4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as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check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against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actual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calculations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simply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obtain</a:t>
            </a:r>
            <a:r>
              <a:rPr sz="1400" spc="2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estimate</a:t>
            </a:r>
            <a:r>
              <a:rPr sz="1400" spc="2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spc="-50" dirty="0">
                <a:latin typeface="Times New Roman"/>
                <a:cs typeface="Times New Roman"/>
              </a:rPr>
              <a:t>a </a:t>
            </a:r>
            <a:r>
              <a:rPr sz="1400" dirty="0">
                <a:latin typeface="Times New Roman"/>
                <a:cs typeface="Times New Roman"/>
              </a:rPr>
              <a:t>minimum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10" dirty="0">
                <a:latin typeface="Times New Roman"/>
                <a:cs typeface="Times New Roman"/>
              </a:rPr>
              <a:t> effort.</a:t>
            </a:r>
            <a:endParaRPr sz="1400">
              <a:latin typeface="Times New Roman"/>
              <a:cs typeface="Times New Roman"/>
            </a:endParaRPr>
          </a:p>
          <a:p>
            <a:pPr marL="38100" marR="30480" algn="just">
              <a:lnSpc>
                <a:spcPct val="110200"/>
              </a:lnSpc>
              <a:spcBef>
                <a:spcPts val="100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above</a:t>
            </a:r>
            <a:r>
              <a:rPr sz="1400" spc="2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discussion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was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determined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before</a:t>
            </a:r>
            <a:r>
              <a:rPr sz="1400" spc="2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voltages</a:t>
            </a:r>
            <a:r>
              <a:rPr sz="1400" spc="3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the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were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determined.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however,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method</a:t>
            </a:r>
            <a:r>
              <a:rPr sz="1400" spc="1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referred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</a:t>
            </a:r>
            <a:r>
              <a:rPr sz="1400" spc="10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as</a:t>
            </a:r>
            <a:r>
              <a:rPr sz="1400" spc="9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0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voltage </a:t>
            </a:r>
            <a:r>
              <a:rPr sz="1400" dirty="0">
                <a:latin typeface="Times New Roman"/>
                <a:cs typeface="Times New Roman"/>
              </a:rPr>
              <a:t>divider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rule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(VDR)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permits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determining</a:t>
            </a:r>
            <a:r>
              <a:rPr sz="1400" spc="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levels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without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first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finding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current.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rule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can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be derived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by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analyzing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5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20.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12" name="object 1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2625758" y="1979757"/>
            <a:ext cx="2497011" cy="1913092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759682" y="1979901"/>
            <a:ext cx="1455277" cy="1823876"/>
          </a:xfrm>
          <a:prstGeom prst="rect">
            <a:avLst/>
          </a:prstGeom>
        </p:spPr>
      </p:pic>
      <p:sp>
        <p:nvSpPr>
          <p:cNvPr id="14" name="object 14"/>
          <p:cNvSpPr txBox="1"/>
          <p:nvPr/>
        </p:nvSpPr>
        <p:spPr>
          <a:xfrm>
            <a:off x="5875782" y="3816222"/>
            <a:ext cx="1506855" cy="38544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54610">
              <a:lnSpc>
                <a:spcPts val="1390"/>
              </a:lnSpc>
              <a:spcBef>
                <a:spcPts val="185"/>
              </a:spcBef>
            </a:pP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200" b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dirty="0">
                <a:solidFill>
                  <a:srgbClr val="4F81BC"/>
                </a:solidFill>
                <a:latin typeface="Times New Roman"/>
                <a:cs typeface="Times New Roman"/>
              </a:rPr>
              <a:t>20</a:t>
            </a:r>
            <a:r>
              <a:rPr sz="1200" b="1" spc="-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Developing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the</a:t>
            </a:r>
            <a:r>
              <a:rPr sz="1200" b="1" i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voltage</a:t>
            </a:r>
            <a:r>
              <a:rPr sz="1200" b="1" i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dirty="0">
                <a:solidFill>
                  <a:srgbClr val="4F81BC"/>
                </a:solidFill>
                <a:latin typeface="Times New Roman"/>
                <a:cs typeface="Times New Roman"/>
              </a:rPr>
              <a:t>divider</a:t>
            </a:r>
            <a:r>
              <a:rPr sz="1200" b="1" i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200" b="1" i="1" spc="-20" dirty="0">
                <a:solidFill>
                  <a:srgbClr val="4F81BC"/>
                </a:solidFill>
                <a:latin typeface="Times New Roman"/>
                <a:cs typeface="Times New Roman"/>
              </a:rPr>
              <a:t>rule.</a:t>
            </a:r>
            <a:endParaRPr sz="1200">
              <a:latin typeface="Times New Roman"/>
              <a:cs typeface="Times New Roman"/>
            </a:endParaRPr>
          </a:p>
        </p:txBody>
      </p:sp>
      <p:sp>
        <p:nvSpPr>
          <p:cNvPr id="15" name="object 1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4</a:t>
            </a:fld>
            <a:endParaRPr spc="-2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588130" y="828801"/>
            <a:ext cx="9385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i="1" dirty="0">
                <a:solidFill>
                  <a:srgbClr val="292324"/>
                </a:solidFill>
                <a:latin typeface="Times New Roman"/>
                <a:cs typeface="Times New Roman"/>
              </a:rPr>
              <a:t>R</a:t>
            </a:r>
            <a:r>
              <a:rPr sz="1350" i="1" baseline="-12345" dirty="0">
                <a:solidFill>
                  <a:srgbClr val="292324"/>
                </a:solidFill>
                <a:latin typeface="Times New Roman"/>
                <a:cs typeface="Times New Roman"/>
              </a:rPr>
              <a:t>T</a:t>
            </a:r>
            <a:r>
              <a:rPr sz="1350" i="1" spc="179" baseline="-12345" dirty="0">
                <a:solidFill>
                  <a:srgbClr val="292324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324"/>
                </a:solidFill>
                <a:latin typeface="Times New Roman"/>
                <a:cs typeface="Times New Roman"/>
              </a:rPr>
              <a:t>=</a:t>
            </a:r>
            <a:r>
              <a:rPr sz="1400" spc="-90" dirty="0">
                <a:solidFill>
                  <a:srgbClr val="292324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292324"/>
                </a:solidFill>
                <a:latin typeface="Times New Roman"/>
                <a:cs typeface="Times New Roman"/>
              </a:rPr>
              <a:t>R</a:t>
            </a:r>
            <a:r>
              <a:rPr sz="1350" baseline="-12345" dirty="0">
                <a:solidFill>
                  <a:srgbClr val="292324"/>
                </a:solidFill>
                <a:latin typeface="Times New Roman"/>
                <a:cs typeface="Times New Roman"/>
              </a:rPr>
              <a:t>1</a:t>
            </a:r>
            <a:r>
              <a:rPr sz="1350" spc="209" baseline="-12345" dirty="0">
                <a:solidFill>
                  <a:srgbClr val="292324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324"/>
                </a:solidFill>
                <a:latin typeface="Times New Roman"/>
                <a:cs typeface="Times New Roman"/>
              </a:rPr>
              <a:t>+</a:t>
            </a:r>
            <a:r>
              <a:rPr sz="1400" spc="-100" dirty="0">
                <a:solidFill>
                  <a:srgbClr val="292324"/>
                </a:solidFill>
                <a:latin typeface="Times New Roman"/>
                <a:cs typeface="Times New Roman"/>
              </a:rPr>
              <a:t> </a:t>
            </a:r>
            <a:r>
              <a:rPr sz="1400" i="1" spc="-25" dirty="0">
                <a:solidFill>
                  <a:srgbClr val="292324"/>
                </a:solidFill>
                <a:latin typeface="Times New Roman"/>
                <a:cs typeface="Times New Roman"/>
              </a:rPr>
              <a:t>R</a:t>
            </a:r>
            <a:r>
              <a:rPr sz="1350" spc="-37" baseline="-12345" dirty="0">
                <a:solidFill>
                  <a:srgbClr val="292324"/>
                </a:solidFill>
                <a:latin typeface="Times New Roman"/>
                <a:cs typeface="Times New Roman"/>
              </a:rPr>
              <a:t>2</a:t>
            </a:r>
            <a:endParaRPr sz="1350" baseline="-12345">
              <a:latin typeface="Times New Roman"/>
              <a:cs typeface="Times New Roman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902004" y="1237234"/>
            <a:ext cx="28257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25" dirty="0">
                <a:latin typeface="Times New Roman"/>
                <a:cs typeface="Times New Roman"/>
              </a:rPr>
              <a:t>and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736975" y="1237234"/>
            <a:ext cx="2806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𝐼</a:t>
            </a:r>
            <a:r>
              <a:rPr sz="1400" spc="120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056253" y="1140612"/>
            <a:ext cx="226695" cy="415925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71120">
              <a:lnSpc>
                <a:spcPct val="100000"/>
              </a:lnSpc>
              <a:spcBef>
                <a:spcPts val="434"/>
              </a:spcBef>
            </a:pPr>
            <a:r>
              <a:rPr sz="1000" spc="-50" dirty="0">
                <a:latin typeface="Cambria Math"/>
                <a:cs typeface="Cambria Math"/>
              </a:rPr>
              <a:t>𝐸</a:t>
            </a:r>
            <a:endParaRPr sz="1000">
              <a:latin typeface="Cambria Math"/>
              <a:cs typeface="Cambria Math"/>
            </a:endParaRPr>
          </a:p>
          <a:p>
            <a:pPr marL="38100">
              <a:lnSpc>
                <a:spcPct val="100000"/>
              </a:lnSpc>
              <a:spcBef>
                <a:spcPts val="335"/>
              </a:spcBef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𝑇</a:t>
            </a:r>
            <a:endParaRPr sz="1200" baseline="-13888">
              <a:latin typeface="Cambria Math"/>
              <a:cs typeface="Cambria Math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4094353" y="1371853"/>
            <a:ext cx="155575" cy="12700"/>
          </a:xfrm>
          <a:custGeom>
            <a:avLst/>
            <a:gdLst/>
            <a:ahLst/>
            <a:cxnLst/>
            <a:rect l="l" t="t" r="r" b="b"/>
            <a:pathLst>
              <a:path w="155575" h="12700">
                <a:moveTo>
                  <a:pt x="155448" y="0"/>
                </a:moveTo>
                <a:lnTo>
                  <a:pt x="0" y="0"/>
                </a:lnTo>
                <a:lnTo>
                  <a:pt x="0" y="12192"/>
                </a:lnTo>
                <a:lnTo>
                  <a:pt x="155448" y="12192"/>
                </a:lnTo>
                <a:lnTo>
                  <a:pt x="1554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02004" y="1674622"/>
            <a:ext cx="157543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Applying</a:t>
            </a:r>
            <a:r>
              <a:rPr sz="1400" spc="-4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Ohm’s</a:t>
            </a:r>
            <a:r>
              <a:rPr sz="1400" spc="-4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292425"/>
                </a:solidFill>
                <a:latin typeface="Times New Roman"/>
                <a:cs typeface="Times New Roman"/>
              </a:rPr>
              <a:t>law: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151757" y="2015998"/>
            <a:ext cx="13716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spc="-50" dirty="0">
                <a:latin typeface="Cambria Math"/>
                <a:cs typeface="Cambria Math"/>
              </a:rPr>
              <a:t>𝐸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224909" y="2358898"/>
            <a:ext cx="10350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𝑇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0" name="object 10"/>
          <p:cNvSpPr/>
          <p:nvPr/>
        </p:nvSpPr>
        <p:spPr>
          <a:xfrm>
            <a:off x="4120260" y="2286253"/>
            <a:ext cx="205740" cy="12700"/>
          </a:xfrm>
          <a:custGeom>
            <a:avLst/>
            <a:gdLst/>
            <a:ahLst/>
            <a:cxnLst/>
            <a:rect l="l" t="t" r="r" b="b"/>
            <a:pathLst>
              <a:path w="205739" h="12700">
                <a:moveTo>
                  <a:pt x="205739" y="0"/>
                </a:moveTo>
                <a:lnTo>
                  <a:pt x="0" y="0"/>
                </a:lnTo>
                <a:lnTo>
                  <a:pt x="0" y="12192"/>
                </a:lnTo>
                <a:lnTo>
                  <a:pt x="205739" y="12192"/>
                </a:lnTo>
                <a:lnTo>
                  <a:pt x="20573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 txBox="1"/>
          <p:nvPr/>
        </p:nvSpPr>
        <p:spPr>
          <a:xfrm>
            <a:off x="3153791" y="2151634"/>
            <a:ext cx="145923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  <a:tabLst>
                <a:tab pos="1240155" algn="l"/>
              </a:tabLst>
            </a:pPr>
            <a:r>
              <a:rPr sz="1400" spc="-30" dirty="0">
                <a:latin typeface="Cambria Math"/>
                <a:cs typeface="Cambria Math"/>
              </a:rPr>
              <a:t>𝑉</a:t>
            </a:r>
            <a:r>
              <a:rPr sz="1500" spc="-44" baseline="-16666" dirty="0">
                <a:latin typeface="Cambria Math"/>
                <a:cs typeface="Cambria Math"/>
              </a:rPr>
              <a:t>1</a:t>
            </a:r>
            <a:r>
              <a:rPr sz="1500" spc="315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40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𝐼𝑅</a:t>
            </a:r>
            <a:r>
              <a:rPr sz="1500" baseline="-16666" dirty="0">
                <a:latin typeface="Cambria Math"/>
                <a:cs typeface="Cambria Math"/>
              </a:rPr>
              <a:t>1</a:t>
            </a:r>
            <a:r>
              <a:rPr sz="1500" spc="284" baseline="-16666" dirty="0">
                <a:latin typeface="Cambria Math"/>
                <a:cs typeface="Cambria Math"/>
              </a:rPr>
              <a:t>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335" dirty="0">
                <a:latin typeface="Cambria Math"/>
                <a:cs typeface="Cambria Math"/>
              </a:rPr>
              <a:t> </a:t>
            </a:r>
            <a:r>
              <a:rPr sz="2100" spc="-75" baseline="-37698" dirty="0">
                <a:latin typeface="Cambria Math"/>
                <a:cs typeface="Cambria Math"/>
              </a:rPr>
              <a:t>𝑅</a:t>
            </a:r>
            <a:r>
              <a:rPr sz="2100" baseline="-37698" dirty="0">
                <a:latin typeface="Cambria Math"/>
                <a:cs typeface="Cambria Math"/>
              </a:rPr>
              <a:t>	</a:t>
            </a:r>
            <a:r>
              <a:rPr sz="1400" spc="-25" dirty="0">
                <a:latin typeface="Cambria Math"/>
                <a:cs typeface="Cambria Math"/>
              </a:rPr>
              <a:t>𝑅</a:t>
            </a:r>
            <a:r>
              <a:rPr sz="1500" spc="-37" baseline="-16666" dirty="0">
                <a:latin typeface="Cambria Math"/>
                <a:cs typeface="Cambria Math"/>
              </a:rPr>
              <a:t>1</a:t>
            </a:r>
            <a:endParaRPr sz="1500" baseline="-16666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261486" y="2764281"/>
            <a:ext cx="5956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509270" algn="l"/>
              </a:tabLst>
            </a:pPr>
            <a:r>
              <a:rPr sz="1000" spc="-50" dirty="0">
                <a:latin typeface="Cambria Math"/>
                <a:cs typeface="Cambria Math"/>
              </a:rPr>
              <a:t>2</a:t>
            </a:r>
            <a:r>
              <a:rPr sz="1000" dirty="0">
                <a:latin typeface="Cambria Math"/>
                <a:cs typeface="Cambria Math"/>
              </a:rPr>
              <a:t>	</a:t>
            </a:r>
            <a:r>
              <a:rPr sz="1000" spc="-5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142613" y="2622550"/>
            <a:ext cx="10668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𝐸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083684" y="2817622"/>
            <a:ext cx="22669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𝑇</a:t>
            </a:r>
            <a:endParaRPr sz="1200" baseline="-13888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4121784" y="2810509"/>
            <a:ext cx="155575" cy="12700"/>
          </a:xfrm>
          <a:custGeom>
            <a:avLst/>
            <a:gdLst/>
            <a:ahLst/>
            <a:cxnLst/>
            <a:rect l="l" t="t" r="r" b="b"/>
            <a:pathLst>
              <a:path w="155575" h="12700">
                <a:moveTo>
                  <a:pt x="155448" y="0"/>
                </a:moveTo>
                <a:lnTo>
                  <a:pt x="0" y="0"/>
                </a:lnTo>
                <a:lnTo>
                  <a:pt x="0" y="12192"/>
                </a:lnTo>
                <a:lnTo>
                  <a:pt x="155448" y="12192"/>
                </a:lnTo>
                <a:lnTo>
                  <a:pt x="155448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902004" y="2675889"/>
            <a:ext cx="3570604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2284730" algn="l"/>
                <a:tab pos="2998470" algn="l"/>
                <a:tab pos="3443604" algn="l"/>
              </a:tabLst>
            </a:pPr>
            <a:r>
              <a:rPr sz="1400" spc="-20" dirty="0">
                <a:latin typeface="Times New Roman"/>
                <a:cs typeface="Times New Roman"/>
              </a:rPr>
              <a:t>with</a:t>
            </a:r>
            <a:r>
              <a:rPr sz="1400" dirty="0">
                <a:latin typeface="Times New Roman"/>
                <a:cs typeface="Times New Roman"/>
              </a:rPr>
              <a:t>	</a:t>
            </a:r>
            <a:r>
              <a:rPr sz="1400" dirty="0">
                <a:latin typeface="Cambria Math"/>
                <a:cs typeface="Cambria Math"/>
              </a:rPr>
              <a:t>𝑉</a:t>
            </a:r>
            <a:r>
              <a:rPr sz="1400" spc="105" dirty="0">
                <a:latin typeface="Cambria Math"/>
                <a:cs typeface="Cambria Math"/>
              </a:rPr>
              <a:t>  </a:t>
            </a:r>
            <a:r>
              <a:rPr sz="1400" dirty="0">
                <a:latin typeface="Cambria Math"/>
                <a:cs typeface="Cambria Math"/>
              </a:rPr>
              <a:t>=</a:t>
            </a:r>
            <a:r>
              <a:rPr sz="1400" spc="70" dirty="0">
                <a:latin typeface="Cambria Math"/>
                <a:cs typeface="Cambria Math"/>
              </a:rPr>
              <a:t> </a:t>
            </a:r>
            <a:r>
              <a:rPr sz="1400" spc="-25" dirty="0">
                <a:latin typeface="Cambria Math"/>
                <a:cs typeface="Cambria Math"/>
              </a:rPr>
              <a:t>𝐼𝑅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0" dirty="0">
                <a:latin typeface="Cambria Math"/>
                <a:cs typeface="Cambria Math"/>
              </a:rPr>
              <a:t>=</a:t>
            </a:r>
            <a:r>
              <a:rPr sz="1400" dirty="0">
                <a:latin typeface="Cambria Math"/>
                <a:cs typeface="Cambria Math"/>
              </a:rPr>
              <a:t>	</a:t>
            </a:r>
            <a:r>
              <a:rPr sz="1400" spc="-50" dirty="0">
                <a:latin typeface="Cambria Math"/>
                <a:cs typeface="Cambria Math"/>
              </a:rPr>
              <a:t>𝑅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4444365" y="2764281"/>
            <a:ext cx="990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2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876604" y="3113659"/>
            <a:ext cx="265239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Note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that</a:t>
            </a:r>
            <a:r>
              <a:rPr sz="1400" spc="-1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the</a:t>
            </a:r>
            <a:r>
              <a:rPr sz="1400" spc="-1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format</a:t>
            </a:r>
            <a:r>
              <a:rPr sz="1400" spc="-1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for </a:t>
            </a:r>
            <a:r>
              <a:rPr sz="1400" i="1" dirty="0">
                <a:solidFill>
                  <a:srgbClr val="292425"/>
                </a:solidFill>
                <a:latin typeface="Times New Roman"/>
                <a:cs typeface="Times New Roman"/>
              </a:rPr>
              <a:t>V</a:t>
            </a:r>
            <a:r>
              <a:rPr sz="1350" baseline="-12345" dirty="0">
                <a:solidFill>
                  <a:srgbClr val="292425"/>
                </a:solidFill>
                <a:latin typeface="Times New Roman"/>
                <a:cs typeface="Times New Roman"/>
              </a:rPr>
              <a:t>1</a:t>
            </a:r>
            <a:r>
              <a:rPr sz="1350" spc="165" baseline="-1234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and</a:t>
            </a:r>
            <a:r>
              <a:rPr sz="1400" spc="-1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292425"/>
                </a:solidFill>
                <a:latin typeface="Times New Roman"/>
                <a:cs typeface="Times New Roman"/>
              </a:rPr>
              <a:t>V</a:t>
            </a:r>
            <a:r>
              <a:rPr sz="1350" baseline="-12345" dirty="0">
                <a:solidFill>
                  <a:srgbClr val="292425"/>
                </a:solidFill>
                <a:latin typeface="Times New Roman"/>
                <a:cs typeface="Times New Roman"/>
              </a:rPr>
              <a:t>2</a:t>
            </a:r>
            <a:r>
              <a:rPr sz="1350" spc="142" baseline="-1234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25" dirty="0">
                <a:solidFill>
                  <a:srgbClr val="292425"/>
                </a:solidFill>
                <a:latin typeface="Times New Roman"/>
                <a:cs typeface="Times New Roman"/>
              </a:rPr>
              <a:t>is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2920110" y="3612007"/>
            <a:ext cx="1003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850007" y="3523614"/>
            <a:ext cx="36322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400" spc="420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3275203" y="3470275"/>
            <a:ext cx="257175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𝑅</a:t>
            </a:r>
            <a:r>
              <a:rPr sz="1000" spc="325" dirty="0">
                <a:latin typeface="Cambria Math"/>
                <a:cs typeface="Cambria Math"/>
              </a:rPr>
              <a:t> </a:t>
            </a:r>
            <a:r>
              <a:rPr sz="1000" u="sng" spc="-5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𝐸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3290951" y="3502605"/>
            <a:ext cx="226695" cy="340360"/>
          </a:xfrm>
          <a:prstGeom prst="rect">
            <a:avLst/>
          </a:prstGeom>
        </p:spPr>
        <p:txBody>
          <a:bodyPr vert="horz" wrap="square" lIns="0" tIns="311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245"/>
              </a:spcBef>
            </a:pPr>
            <a:r>
              <a:rPr sz="800" u="sng" spc="70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𝑥</a:t>
            </a:r>
            <a:endParaRPr sz="800">
              <a:latin typeface="Cambria Math"/>
              <a:cs typeface="Cambria Math"/>
            </a:endParaRPr>
          </a:p>
          <a:p>
            <a:pPr algn="ctr">
              <a:lnSpc>
                <a:spcPct val="100000"/>
              </a:lnSpc>
              <a:spcBef>
                <a:spcPts val="170"/>
              </a:spcBef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𝑇</a:t>
            </a:r>
            <a:endParaRPr sz="1200" baseline="-13888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269104" y="3523614"/>
            <a:ext cx="1537970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(voltage</a:t>
            </a:r>
            <a:r>
              <a:rPr sz="1400" spc="-35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292425"/>
                </a:solidFill>
                <a:latin typeface="Times New Roman"/>
                <a:cs typeface="Times New Roman"/>
              </a:rPr>
              <a:t>divider</a:t>
            </a:r>
            <a:r>
              <a:rPr sz="1400" spc="-30" dirty="0">
                <a:solidFill>
                  <a:srgbClr val="292425"/>
                </a:solidFill>
                <a:latin typeface="Times New Roman"/>
                <a:cs typeface="Times New Roman"/>
              </a:rPr>
              <a:t> </a:t>
            </a:r>
            <a:r>
              <a:rPr sz="1400" spc="-20" dirty="0">
                <a:solidFill>
                  <a:srgbClr val="292425"/>
                </a:solidFill>
                <a:latin typeface="Times New Roman"/>
                <a:cs typeface="Times New Roman"/>
              </a:rPr>
              <a:t>rule)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863904" y="3937228"/>
            <a:ext cx="6043930" cy="20466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50800" marR="45720" algn="just">
              <a:lnSpc>
                <a:spcPct val="110700"/>
              </a:lnSpc>
              <a:spcBef>
                <a:spcPts val="100"/>
              </a:spcBef>
            </a:pPr>
            <a:r>
              <a:rPr sz="1400" dirty="0">
                <a:latin typeface="Times New Roman"/>
                <a:cs typeface="Times New Roman"/>
              </a:rPr>
              <a:t>where</a:t>
            </a:r>
            <a:r>
              <a:rPr sz="1400" spc="24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i="1" baseline="-12345" dirty="0">
                <a:latin typeface="Times New Roman"/>
                <a:cs typeface="Times New Roman"/>
              </a:rPr>
              <a:t>x</a:t>
            </a:r>
            <a:r>
              <a:rPr sz="1350" i="1" spc="532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254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R</a:t>
            </a:r>
            <a:r>
              <a:rPr sz="1350" i="1" baseline="-12345" dirty="0">
                <a:latin typeface="Times New Roman"/>
                <a:cs typeface="Times New Roman"/>
              </a:rPr>
              <a:t>x</a:t>
            </a:r>
            <a:r>
              <a:rPr sz="1400" dirty="0">
                <a:latin typeface="Times New Roman"/>
                <a:cs typeface="Times New Roman"/>
              </a:rPr>
              <a:t>,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E</a:t>
            </a:r>
            <a:r>
              <a:rPr sz="1400" i="1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impressed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2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across</a:t>
            </a:r>
            <a:r>
              <a:rPr sz="1400" spc="2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series </a:t>
            </a:r>
            <a:r>
              <a:rPr sz="1400" dirty="0">
                <a:latin typeface="Times New Roman"/>
                <a:cs typeface="Times New Roman"/>
              </a:rPr>
              <a:t>elements,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RT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is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total</a:t>
            </a:r>
            <a:r>
              <a:rPr sz="1400" spc="-10" dirty="0">
                <a:latin typeface="Times New Roman"/>
                <a:cs typeface="Times New Roman"/>
              </a:rPr>
              <a:t> resistance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3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series</a:t>
            </a:r>
            <a:r>
              <a:rPr sz="1400" spc="-10" dirty="0">
                <a:latin typeface="Times New Roman"/>
                <a:cs typeface="Times New Roman"/>
              </a:rPr>
              <a:t> circuit.</a:t>
            </a:r>
            <a:endParaRPr sz="1400" dirty="0">
              <a:latin typeface="Times New Roman"/>
              <a:cs typeface="Times New Roman"/>
            </a:endParaRPr>
          </a:p>
          <a:p>
            <a:pPr marL="50800" marR="43180" algn="just">
              <a:lnSpc>
                <a:spcPct val="110400"/>
              </a:lnSpc>
              <a:spcBef>
                <a:spcPts val="98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words,</a:t>
            </a:r>
            <a:r>
              <a:rPr sz="1400" spc="1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165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voltage</a:t>
            </a:r>
            <a:r>
              <a:rPr sz="1400" b="1" spc="1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divider</a:t>
            </a:r>
            <a:r>
              <a:rPr sz="1400" b="1" spc="170" dirty="0">
                <a:latin typeface="Times New Roman"/>
                <a:cs typeface="Times New Roman"/>
              </a:rPr>
              <a:t> </a:t>
            </a:r>
            <a:r>
              <a:rPr sz="1400" b="1" dirty="0">
                <a:latin typeface="Times New Roman"/>
                <a:cs typeface="Times New Roman"/>
              </a:rPr>
              <a:t>rule</a:t>
            </a:r>
            <a:r>
              <a:rPr sz="1400" b="1" spc="1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states</a:t>
            </a:r>
            <a:r>
              <a:rPr sz="1400" spc="1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that</a:t>
            </a:r>
            <a:r>
              <a:rPr sz="1400" spc="175" dirty="0"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the</a:t>
            </a:r>
            <a:r>
              <a:rPr sz="1400" i="1" spc="17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voltage</a:t>
            </a:r>
            <a:r>
              <a:rPr sz="1400" i="1" spc="15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across</a:t>
            </a:r>
            <a:r>
              <a:rPr sz="1400" i="1" spc="16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a</a:t>
            </a:r>
            <a:r>
              <a:rPr sz="1400" i="1" spc="17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resistor</a:t>
            </a:r>
            <a:r>
              <a:rPr sz="1400" i="1" spc="16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in</a:t>
            </a:r>
            <a:r>
              <a:rPr sz="1400" i="1" spc="16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spc="-50" dirty="0">
                <a:solidFill>
                  <a:srgbClr val="365F91"/>
                </a:solidFill>
                <a:latin typeface="Times New Roman"/>
                <a:cs typeface="Times New Roman"/>
              </a:rPr>
              <a:t>a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series</a:t>
            </a:r>
            <a:r>
              <a:rPr sz="1400" i="1" spc="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circuit</a:t>
            </a:r>
            <a:r>
              <a:rPr sz="1400" i="1" spc="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is</a:t>
            </a:r>
            <a:r>
              <a:rPr sz="1400" i="1" spc="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equal</a:t>
            </a:r>
            <a:r>
              <a:rPr sz="1400" i="1" spc="-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to</a:t>
            </a:r>
            <a:r>
              <a:rPr sz="1400" i="1" spc="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the value of</a:t>
            </a:r>
            <a:r>
              <a:rPr sz="1400" i="1" spc="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that</a:t>
            </a:r>
            <a:r>
              <a:rPr sz="1400" i="1" spc="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resistor</a:t>
            </a:r>
            <a:r>
              <a:rPr sz="1400" i="1" spc="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times</a:t>
            </a:r>
            <a:r>
              <a:rPr sz="1400" i="1" spc="-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the</a:t>
            </a:r>
            <a:r>
              <a:rPr sz="1400" i="1" spc="-1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total</a:t>
            </a:r>
            <a:r>
              <a:rPr sz="1400" i="1" spc="-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impressed</a:t>
            </a:r>
            <a:r>
              <a:rPr sz="1400" i="1" spc="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365F91"/>
                </a:solidFill>
                <a:latin typeface="Times New Roman"/>
                <a:cs typeface="Times New Roman"/>
              </a:rPr>
              <a:t>voltage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across</a:t>
            </a:r>
            <a:r>
              <a:rPr sz="1400" i="1" spc="-4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the</a:t>
            </a:r>
            <a:r>
              <a:rPr sz="1400" i="1" spc="-2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series</a:t>
            </a:r>
            <a:r>
              <a:rPr sz="1400" i="1" spc="-2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elements</a:t>
            </a:r>
            <a:r>
              <a:rPr sz="1400" i="1" spc="-2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divided</a:t>
            </a:r>
            <a:r>
              <a:rPr sz="1400" i="1" spc="-3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by</a:t>
            </a:r>
            <a:r>
              <a:rPr sz="1400" i="1" spc="-2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the</a:t>
            </a:r>
            <a:r>
              <a:rPr sz="1400" i="1" spc="-4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total</a:t>
            </a:r>
            <a:r>
              <a:rPr sz="1400" i="1" spc="-4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365F91"/>
                </a:solidFill>
                <a:latin typeface="Times New Roman"/>
                <a:cs typeface="Times New Roman"/>
              </a:rPr>
              <a:t>resistance</a:t>
            </a:r>
            <a:r>
              <a:rPr sz="1400" i="1" spc="-4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of</a:t>
            </a:r>
            <a:r>
              <a:rPr sz="1400" i="1" spc="-3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the</a:t>
            </a:r>
            <a:r>
              <a:rPr sz="1400" i="1" spc="-25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365F91"/>
                </a:solidFill>
                <a:latin typeface="Times New Roman"/>
                <a:cs typeface="Times New Roman"/>
              </a:rPr>
              <a:t>series</a:t>
            </a:r>
            <a:r>
              <a:rPr sz="1400" i="1" spc="-20" dirty="0">
                <a:solidFill>
                  <a:srgbClr val="365F91"/>
                </a:solidFill>
                <a:latin typeface="Times New Roman"/>
                <a:cs typeface="Times New Roman"/>
              </a:rPr>
              <a:t> </a:t>
            </a:r>
            <a:r>
              <a:rPr sz="1400" i="1" spc="-10" dirty="0">
                <a:solidFill>
                  <a:srgbClr val="365F91"/>
                </a:solidFill>
                <a:latin typeface="Times New Roman"/>
                <a:cs typeface="Times New Roman"/>
              </a:rPr>
              <a:t>elements.</a:t>
            </a:r>
            <a:endParaRPr sz="14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710"/>
              </a:spcBef>
            </a:pPr>
            <a:endParaRPr sz="1400" dirty="0">
              <a:latin typeface="Times New Roman"/>
              <a:cs typeface="Times New Roman"/>
            </a:endParaRPr>
          </a:p>
          <a:p>
            <a:pPr marL="50800">
              <a:lnSpc>
                <a:spcPts val="1660"/>
              </a:lnSpc>
            </a:pP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EXAMPLE</a:t>
            </a:r>
            <a:r>
              <a:rPr sz="1400" b="1" spc="-3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0E449A"/>
                </a:solidFill>
                <a:latin typeface="Times New Roman"/>
                <a:cs typeface="Times New Roman"/>
              </a:rPr>
              <a:t>7</a:t>
            </a:r>
            <a:r>
              <a:rPr sz="1400" b="1" spc="-20" dirty="0">
                <a:solidFill>
                  <a:srgbClr val="0E449A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Determine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voltage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V</a:t>
            </a:r>
            <a:r>
              <a:rPr sz="1350" baseline="-12345" dirty="0">
                <a:latin typeface="Times New Roman"/>
                <a:cs typeface="Times New Roman"/>
              </a:rPr>
              <a:t>1</a:t>
            </a:r>
            <a:r>
              <a:rPr sz="1350" spc="157" baseline="-1234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</a:t>
            </a:r>
            <a:r>
              <a:rPr sz="1400" spc="-3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</a:t>
            </a:r>
            <a:r>
              <a:rPr sz="1400" spc="-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of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</a:t>
            </a:r>
            <a:r>
              <a:rPr sz="1400" spc="-25" dirty="0">
                <a:latin typeface="Times New Roman"/>
                <a:cs typeface="Times New Roman"/>
              </a:rPr>
              <a:t> 21.</a:t>
            </a:r>
            <a:endParaRPr sz="1400" dirty="0">
              <a:latin typeface="Times New Roman"/>
              <a:cs typeface="Times New Roman"/>
            </a:endParaRPr>
          </a:p>
          <a:p>
            <a:pPr marL="50800">
              <a:lnSpc>
                <a:spcPts val="1660"/>
              </a:lnSpc>
            </a:pPr>
            <a:r>
              <a:rPr sz="1400" b="1" i="1" spc="-10" dirty="0">
                <a:solidFill>
                  <a:srgbClr val="0E449A"/>
                </a:solidFill>
                <a:latin typeface="Times New Roman"/>
                <a:cs typeface="Times New Roman"/>
              </a:rPr>
              <a:t>Solution:</a:t>
            </a:r>
            <a:endParaRPr sz="1400" dirty="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900173" y="6244209"/>
            <a:ext cx="10033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000" spc="-50" dirty="0">
                <a:latin typeface="Cambria Math"/>
                <a:cs typeface="Cambria Math"/>
              </a:rPr>
              <a:t>𝑥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1830070" y="6155816"/>
            <a:ext cx="363220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latin typeface="Cambria Math"/>
                <a:cs typeface="Cambria Math"/>
              </a:rPr>
              <a:t>𝑉</a:t>
            </a:r>
            <a:r>
              <a:rPr sz="1400" spc="420" dirty="0">
                <a:latin typeface="Cambria Math"/>
                <a:cs typeface="Cambria Math"/>
              </a:rPr>
              <a:t> </a:t>
            </a:r>
            <a:r>
              <a:rPr sz="1400" spc="-50" dirty="0">
                <a:latin typeface="Cambria Math"/>
                <a:cs typeface="Cambria Math"/>
              </a:rPr>
              <a:t>=</a:t>
            </a:r>
            <a:endParaRPr sz="14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2231389" y="6050660"/>
            <a:ext cx="242887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5"/>
              </a:spcBef>
            </a:pP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𝑅</a:t>
            </a:r>
            <a:r>
              <a:rPr sz="1200" u="sng" baseline="-1388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𝐸</a:t>
            </a:r>
            <a:r>
              <a:rPr sz="1000" spc="229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615" baseline="-33730" dirty="0">
                <a:latin typeface="Cambria Math"/>
                <a:cs typeface="Cambria Math"/>
              </a:rPr>
              <a:t> </a:t>
            </a:r>
            <a:r>
              <a:rPr sz="1000" u="sng" spc="4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𝑅</a:t>
            </a:r>
            <a:r>
              <a:rPr sz="1200" u="sng" baseline="-13888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1</a:t>
            </a:r>
            <a:r>
              <a:rPr sz="1000" u="sng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𝐸</a:t>
            </a:r>
            <a:r>
              <a:rPr sz="1000" u="sng" spc="165" dirty="0">
                <a:uFill>
                  <a:solidFill>
                    <a:srgbClr val="000000"/>
                  </a:solidFill>
                </a:uFill>
                <a:latin typeface="Cambria Math"/>
                <a:cs typeface="Cambria Math"/>
              </a:rPr>
              <a:t>  </a:t>
            </a:r>
            <a:r>
              <a:rPr sz="1000" spc="200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615" baseline="-33730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20</a:t>
            </a:r>
            <a:r>
              <a:rPr sz="1000" spc="15" dirty="0">
                <a:latin typeface="Cambria Math"/>
                <a:cs typeface="Cambria Math"/>
              </a:rPr>
              <a:t> </a:t>
            </a:r>
            <a:r>
              <a:rPr sz="1000" spc="80" dirty="0">
                <a:latin typeface="Cambria Math"/>
                <a:cs typeface="Cambria Math"/>
              </a:rPr>
              <a:t>Ω</a:t>
            </a:r>
            <a:r>
              <a:rPr sz="1000" spc="15" dirty="0">
                <a:latin typeface="Cambria Math"/>
                <a:cs typeface="Cambria Math"/>
              </a:rPr>
              <a:t> </a:t>
            </a:r>
            <a:r>
              <a:rPr sz="1000" dirty="0">
                <a:latin typeface="Cambria Math"/>
                <a:cs typeface="Cambria Math"/>
              </a:rPr>
              <a:t>×64𝑉</a:t>
            </a:r>
            <a:r>
              <a:rPr sz="1000" spc="235" dirty="0">
                <a:latin typeface="Cambria Math"/>
                <a:cs typeface="Cambria Math"/>
              </a:rPr>
              <a:t> </a:t>
            </a:r>
            <a:r>
              <a:rPr sz="2100" baseline="-33730" dirty="0">
                <a:latin typeface="Cambria Math"/>
                <a:cs typeface="Cambria Math"/>
              </a:rPr>
              <a:t>=</a:t>
            </a:r>
            <a:r>
              <a:rPr sz="2100" spc="127" baseline="-33730" dirty="0">
                <a:latin typeface="Cambria Math"/>
                <a:cs typeface="Cambria Math"/>
              </a:rPr>
              <a:t> </a:t>
            </a:r>
            <a:r>
              <a:rPr sz="2100" spc="-37" baseline="-33730" dirty="0">
                <a:latin typeface="Cambria Math"/>
                <a:cs typeface="Cambria Math"/>
              </a:rPr>
              <a:t>16𝑉</a:t>
            </a:r>
            <a:endParaRPr sz="2100" baseline="-3373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2269489" y="6297548"/>
            <a:ext cx="1826260" cy="1778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  <a:tabLst>
                <a:tab pos="502920" algn="l"/>
                <a:tab pos="1208405" algn="l"/>
              </a:tabLst>
            </a:pP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𝑇</a:t>
            </a:r>
            <a:r>
              <a:rPr sz="1200" baseline="-13888" dirty="0">
                <a:latin typeface="Cambria Math"/>
                <a:cs typeface="Cambria Math"/>
              </a:rPr>
              <a:t>	</a:t>
            </a:r>
            <a:r>
              <a:rPr sz="1000" dirty="0">
                <a:latin typeface="Cambria Math"/>
                <a:cs typeface="Cambria Math"/>
              </a:rPr>
              <a:t>𝑅</a:t>
            </a:r>
            <a:r>
              <a:rPr sz="1200" baseline="-13888" dirty="0">
                <a:latin typeface="Cambria Math"/>
                <a:cs typeface="Cambria Math"/>
              </a:rPr>
              <a:t>1</a:t>
            </a:r>
            <a:r>
              <a:rPr sz="1000" dirty="0">
                <a:latin typeface="Cambria Math"/>
                <a:cs typeface="Cambria Math"/>
              </a:rPr>
              <a:t>+</a:t>
            </a:r>
            <a:r>
              <a:rPr sz="1000" spc="35" dirty="0">
                <a:latin typeface="Cambria Math"/>
                <a:cs typeface="Cambria Math"/>
              </a:rPr>
              <a:t> </a:t>
            </a:r>
            <a:r>
              <a:rPr sz="1000" spc="-25" dirty="0">
                <a:latin typeface="Cambria Math"/>
                <a:cs typeface="Cambria Math"/>
              </a:rPr>
              <a:t>𝑅</a:t>
            </a:r>
            <a:r>
              <a:rPr sz="1200" spc="-37" baseline="-13888" dirty="0">
                <a:latin typeface="Cambria Math"/>
                <a:cs typeface="Cambria Math"/>
              </a:rPr>
              <a:t>2</a:t>
            </a:r>
            <a:r>
              <a:rPr sz="1200" baseline="-13888" dirty="0">
                <a:latin typeface="Cambria Math"/>
                <a:cs typeface="Cambria Math"/>
              </a:rPr>
              <a:t>	</a:t>
            </a:r>
            <a:r>
              <a:rPr sz="1000" spc="-10" dirty="0">
                <a:latin typeface="Cambria Math"/>
                <a:cs typeface="Cambria Math"/>
              </a:rPr>
              <a:t>20Ω+60Ω</a:t>
            </a:r>
            <a:endParaRPr sz="10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3457066" y="6290436"/>
            <a:ext cx="624205" cy="12700"/>
          </a:xfrm>
          <a:custGeom>
            <a:avLst/>
            <a:gdLst/>
            <a:ahLst/>
            <a:cxnLst/>
            <a:rect l="l" t="t" r="r" b="b"/>
            <a:pathLst>
              <a:path w="624204" h="12700">
                <a:moveTo>
                  <a:pt x="623620" y="0"/>
                </a:moveTo>
                <a:lnTo>
                  <a:pt x="0" y="0"/>
                </a:lnTo>
                <a:lnTo>
                  <a:pt x="0" y="12191"/>
                </a:lnTo>
                <a:lnTo>
                  <a:pt x="623620" y="12191"/>
                </a:lnTo>
                <a:lnTo>
                  <a:pt x="623620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object 30"/>
          <p:cNvSpPr txBox="1"/>
          <p:nvPr/>
        </p:nvSpPr>
        <p:spPr>
          <a:xfrm>
            <a:off x="902004" y="6645020"/>
            <a:ext cx="136334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b="1" dirty="0">
                <a:latin typeface="Times New Roman"/>
                <a:cs typeface="Times New Roman"/>
              </a:rPr>
              <a:t>Parallel</a:t>
            </a:r>
            <a:r>
              <a:rPr sz="1400" b="1" spc="-25" dirty="0">
                <a:latin typeface="Times New Roman"/>
                <a:cs typeface="Times New Roman"/>
              </a:rPr>
              <a:t> </a:t>
            </a:r>
            <a:r>
              <a:rPr sz="1400" b="1" spc="-10" dirty="0">
                <a:latin typeface="Times New Roman"/>
                <a:cs typeface="Times New Roman"/>
              </a:rPr>
              <a:t>Elements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902004" y="7004913"/>
            <a:ext cx="5969635" cy="109347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715">
              <a:lnSpc>
                <a:spcPct val="110200"/>
              </a:lnSpc>
              <a:spcBef>
                <a:spcPts val="95"/>
              </a:spcBef>
            </a:pP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elements,</a:t>
            </a:r>
            <a:r>
              <a:rPr sz="1400" spc="22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branches,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or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networks</a:t>
            </a:r>
            <a:r>
              <a:rPr sz="1400" spc="229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parallel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if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they</a:t>
            </a:r>
            <a:r>
              <a:rPr sz="1400" spc="2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21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two</a:t>
            </a:r>
            <a:r>
              <a:rPr sz="1400" spc="27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points</a:t>
            </a:r>
            <a:r>
              <a:rPr sz="1400" spc="220" dirty="0">
                <a:latin typeface="Times New Roman"/>
                <a:cs typeface="Times New Roman"/>
              </a:rPr>
              <a:t> </a:t>
            </a:r>
            <a:r>
              <a:rPr sz="1400" spc="-25" dirty="0">
                <a:latin typeface="Times New Roman"/>
                <a:cs typeface="Times New Roman"/>
              </a:rPr>
              <a:t>in </a:t>
            </a:r>
            <a:r>
              <a:rPr sz="1400" spc="-10" dirty="0">
                <a:latin typeface="Times New Roman"/>
                <a:cs typeface="Times New Roman"/>
              </a:rPr>
              <a:t>common.</a:t>
            </a:r>
            <a:endParaRPr sz="1400">
              <a:latin typeface="Times New Roman"/>
              <a:cs typeface="Times New Roman"/>
            </a:endParaRPr>
          </a:p>
          <a:p>
            <a:pPr marL="12700" marR="5080">
              <a:lnSpc>
                <a:spcPct val="110700"/>
              </a:lnSpc>
              <a:spcBef>
                <a:spcPts val="985"/>
              </a:spcBef>
            </a:pP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Fig.22,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for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example,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elements</a:t>
            </a:r>
            <a:r>
              <a:rPr sz="1400" spc="9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1</a:t>
            </a:r>
            <a:r>
              <a:rPr sz="1400" i="1" spc="7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i="1" dirty="0">
                <a:latin typeface="Times New Roman"/>
                <a:cs typeface="Times New Roman"/>
              </a:rPr>
              <a:t>2</a:t>
            </a:r>
            <a:r>
              <a:rPr sz="1400" i="1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have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terminals</a:t>
            </a:r>
            <a:r>
              <a:rPr sz="1400" spc="8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</a:t>
            </a:r>
            <a:r>
              <a:rPr sz="1400" spc="6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and</a:t>
            </a:r>
            <a:r>
              <a:rPr sz="1400" spc="5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b</a:t>
            </a:r>
            <a:r>
              <a:rPr sz="1400" spc="6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85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common;</a:t>
            </a:r>
            <a:r>
              <a:rPr sz="1400" spc="70" dirty="0">
                <a:latin typeface="Times New Roman"/>
                <a:cs typeface="Times New Roman"/>
              </a:rPr>
              <a:t> </a:t>
            </a:r>
            <a:r>
              <a:rPr sz="1400" spc="-20" dirty="0">
                <a:latin typeface="Times New Roman"/>
                <a:cs typeface="Times New Roman"/>
              </a:rPr>
              <a:t>they </a:t>
            </a:r>
            <a:r>
              <a:rPr sz="1400" dirty="0">
                <a:latin typeface="Times New Roman"/>
                <a:cs typeface="Times New Roman"/>
              </a:rPr>
              <a:t>are</a:t>
            </a:r>
            <a:r>
              <a:rPr sz="1400" spc="-1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therefore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dirty="0">
                <a:latin typeface="Times New Roman"/>
                <a:cs typeface="Times New Roman"/>
              </a:rPr>
              <a:t>in</a:t>
            </a:r>
            <a:r>
              <a:rPr sz="1400" spc="-20" dirty="0">
                <a:latin typeface="Times New Roman"/>
                <a:cs typeface="Times New Roman"/>
              </a:rPr>
              <a:t> </a:t>
            </a:r>
            <a:r>
              <a:rPr sz="1400" spc="-10" dirty="0">
                <a:latin typeface="Times New Roman"/>
                <a:cs typeface="Times New Roman"/>
              </a:rPr>
              <a:t>parallel.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2" name="object 3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5780404" y="5240782"/>
            <a:ext cx="1775460" cy="1205864"/>
          </a:xfrm>
          <a:prstGeom prst="rect">
            <a:avLst/>
          </a:prstGeom>
        </p:spPr>
      </p:pic>
      <p:sp>
        <p:nvSpPr>
          <p:cNvPr id="33" name="object 33"/>
          <p:cNvSpPr txBox="1"/>
          <p:nvPr/>
        </p:nvSpPr>
        <p:spPr>
          <a:xfrm>
            <a:off x="5987034" y="6513957"/>
            <a:ext cx="1511935" cy="23939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1400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dirty="0">
                <a:solidFill>
                  <a:srgbClr val="4F81BC"/>
                </a:solidFill>
                <a:latin typeface="Times New Roman"/>
                <a:cs typeface="Times New Roman"/>
              </a:rPr>
              <a:t>19</a:t>
            </a:r>
            <a:r>
              <a:rPr sz="1400" spc="-1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dirty="0">
                <a:solidFill>
                  <a:srgbClr val="4F81BC"/>
                </a:solidFill>
                <a:latin typeface="Times New Roman"/>
                <a:cs typeface="Times New Roman"/>
              </a:rPr>
              <a:t>Example</a:t>
            </a:r>
            <a:r>
              <a:rPr sz="1400" i="1" spc="-3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i="1" spc="-50" dirty="0">
                <a:solidFill>
                  <a:srgbClr val="4F81BC"/>
                </a:solidFill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</p:txBody>
      </p:sp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3447779" y="8025162"/>
            <a:ext cx="803751" cy="802920"/>
          </a:xfrm>
          <a:prstGeom prst="rect">
            <a:avLst/>
          </a:prstGeom>
        </p:spPr>
      </p:pic>
      <p:sp>
        <p:nvSpPr>
          <p:cNvPr id="35" name="object 35"/>
          <p:cNvSpPr txBox="1"/>
          <p:nvPr/>
        </p:nvSpPr>
        <p:spPr>
          <a:xfrm>
            <a:off x="3002407" y="9034983"/>
            <a:ext cx="2110105" cy="2393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Figure</a:t>
            </a:r>
            <a:r>
              <a:rPr sz="1400" b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dirty="0">
                <a:solidFill>
                  <a:srgbClr val="4F81BC"/>
                </a:solidFill>
                <a:latin typeface="Times New Roman"/>
                <a:cs typeface="Times New Roman"/>
              </a:rPr>
              <a:t>20</a:t>
            </a:r>
            <a:r>
              <a:rPr sz="1400" b="1" spc="-30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dirty="0">
                <a:solidFill>
                  <a:srgbClr val="4F81BC"/>
                </a:solidFill>
                <a:latin typeface="Times New Roman"/>
                <a:cs typeface="Times New Roman"/>
              </a:rPr>
              <a:t>Parallel</a:t>
            </a:r>
            <a:r>
              <a:rPr sz="1400" b="1" i="1" spc="-25" dirty="0">
                <a:solidFill>
                  <a:srgbClr val="4F81BC"/>
                </a:solidFill>
                <a:latin typeface="Times New Roman"/>
                <a:cs typeface="Times New Roman"/>
              </a:rPr>
              <a:t> </a:t>
            </a:r>
            <a:r>
              <a:rPr sz="1400" b="1" i="1" spc="-10" dirty="0">
                <a:solidFill>
                  <a:srgbClr val="4F81BC"/>
                </a:solidFill>
                <a:latin typeface="Times New Roman"/>
                <a:cs typeface="Times New Roman"/>
              </a:rPr>
              <a:t>elements.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36" name="object 3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30"/>
              </a:lnSpc>
            </a:pPr>
            <a:fld id="{81D60167-4931-47E6-BA6A-407CBD079E47}" type="slidenum">
              <a:rPr spc="-25" dirty="0"/>
              <a:t>5</a:t>
            </a:fld>
            <a:endParaRPr spc="-2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</TotalTime>
  <Words>1010</Words>
  <Application>Microsoft Office PowerPoint</Application>
  <PresentationFormat>Custom</PresentationFormat>
  <Paragraphs>93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Ibisam</dc:creator>
  <cp:lastModifiedBy>Ibtisam Yahya</cp:lastModifiedBy>
  <cp:revision>1</cp:revision>
  <dcterms:created xsi:type="dcterms:W3CDTF">2024-11-28T17:41:05Z</dcterms:created>
  <dcterms:modified xsi:type="dcterms:W3CDTF">2024-11-28T17:57:54Z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2024-11-28T00:00:00Z</vt:filetime>
  </property>
  <property fmtid="{D5CDD505-2E9C-101B-9397-08002B2CF9AE}" pid="3" name="Creator">
    <vt:lpwstr>Microsoft® Word 2010</vt:lpwstr>
  </property>
  <property fmtid="{D5CDD505-2E9C-101B-9397-08002B2CF9AE}" pid="4" name="LastSaved">
    <vt:filetime>2024-11-28T00:00:00Z</vt:filetime>
  </property>
  <property fmtid="{D5CDD505-2E9C-101B-9397-08002B2CF9AE}" pid="5" name="Producer">
    <vt:lpwstr>Microsoft® Word 2010</vt:lpwstr>
  </property>
</Properties>
</file>