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1" r:id="rId2"/>
    <p:sldId id="282" r:id="rId3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30325"/>
            <a:ext cx="6021705" cy="4340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Kirchhoff’s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Current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  <a:p>
            <a:pPr marL="50800" marR="17780" algn="just">
              <a:lnSpc>
                <a:spcPct val="110200"/>
              </a:lnSpc>
              <a:spcBef>
                <a:spcPts val="1140"/>
              </a:spcBef>
            </a:pP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provides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relationship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among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levels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network.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now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consider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 </a:t>
            </a:r>
            <a:r>
              <a:rPr sz="1400" dirty="0">
                <a:latin typeface="Times New Roman"/>
                <a:cs typeface="Times New Roman"/>
              </a:rPr>
              <a:t>(KCL),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provides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equally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relationship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among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junction.</a:t>
            </a:r>
            <a:endParaRPr sz="1400">
              <a:latin typeface="Times New Roman"/>
              <a:cs typeface="Times New Roman"/>
            </a:endParaRPr>
          </a:p>
          <a:p>
            <a:pPr marL="50800" marR="24130" algn="just">
              <a:lnSpc>
                <a:spcPct val="110000"/>
              </a:lnSpc>
              <a:spcBef>
                <a:spcPts val="1005"/>
              </a:spcBef>
            </a:pP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Kirchhoff’s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current</a:t>
            </a:r>
            <a:r>
              <a:rPr sz="1400" i="1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law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(KCL)</a:t>
            </a:r>
            <a:r>
              <a:rPr sz="1400" i="1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states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1400" i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algebraic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sum</a:t>
            </a:r>
            <a:r>
              <a:rPr sz="1400" i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currents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entering</a:t>
            </a:r>
            <a:r>
              <a:rPr sz="1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14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leaving</a:t>
            </a:r>
            <a:r>
              <a:rPr sz="14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1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area,</a:t>
            </a:r>
            <a:r>
              <a:rPr sz="1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system,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14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junction</a:t>
            </a:r>
            <a:r>
              <a:rPr sz="1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4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marL="50800" marR="21590" algn="just">
              <a:lnSpc>
                <a:spcPct val="110200"/>
              </a:lnSpc>
              <a:spcBef>
                <a:spcPts val="100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words,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junction.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18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  <a:p>
            <a:pPr marL="13335" algn="ctr">
              <a:lnSpc>
                <a:spcPct val="100000"/>
              </a:lnSpc>
              <a:spcBef>
                <a:spcPts val="1500"/>
              </a:spcBef>
            </a:pPr>
            <a:r>
              <a:rPr sz="2100" baseline="13888" dirty="0">
                <a:latin typeface="Cambria Math"/>
                <a:cs typeface="Cambria Math"/>
              </a:rPr>
              <a:t>∑</a:t>
            </a:r>
            <a:r>
              <a:rPr sz="2100" spc="-52" baseline="13888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𝐼</a:t>
            </a:r>
            <a:r>
              <a:rPr sz="1000" dirty="0">
                <a:latin typeface="Cambria Math"/>
                <a:cs typeface="Cambria Math"/>
              </a:rPr>
              <a:t>entering</a:t>
            </a:r>
            <a:r>
              <a:rPr sz="1000" spc="345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=</a:t>
            </a:r>
            <a:r>
              <a:rPr sz="2100" spc="157" baseline="11904" dirty="0">
                <a:latin typeface="Cambria Math"/>
                <a:cs typeface="Cambria Math"/>
              </a:rPr>
              <a:t>  </a:t>
            </a:r>
            <a:r>
              <a:rPr sz="2100" baseline="13888" dirty="0">
                <a:latin typeface="Cambria Math"/>
                <a:cs typeface="Cambria Math"/>
              </a:rPr>
              <a:t>∑</a:t>
            </a:r>
            <a:r>
              <a:rPr sz="2100" spc="-44" baseline="13888" dirty="0">
                <a:latin typeface="Cambria Math"/>
                <a:cs typeface="Cambria Math"/>
              </a:rPr>
              <a:t> </a:t>
            </a:r>
            <a:r>
              <a:rPr sz="2100" spc="-15" baseline="11904" dirty="0">
                <a:latin typeface="Cambria Math"/>
                <a:cs typeface="Cambria Math"/>
              </a:rPr>
              <a:t>𝐼</a:t>
            </a:r>
            <a:r>
              <a:rPr sz="1000" spc="-10" dirty="0">
                <a:latin typeface="Cambria Math"/>
                <a:cs typeface="Cambria Math"/>
              </a:rPr>
              <a:t>𝑙𝑒𝑎𝑣𝑖𝑛g</a:t>
            </a:r>
            <a:endParaRPr sz="1000">
              <a:latin typeface="Cambria Math"/>
              <a:cs typeface="Cambria Math"/>
            </a:endParaRPr>
          </a:p>
          <a:p>
            <a:pPr marL="50800" marR="1507490" algn="just">
              <a:lnSpc>
                <a:spcPct val="110200"/>
              </a:lnSpc>
              <a:spcBef>
                <a:spcPts val="894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30,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instance,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shaded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enclose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entire </a:t>
            </a:r>
            <a:r>
              <a:rPr sz="1400" dirty="0">
                <a:latin typeface="Times New Roman"/>
                <a:cs typeface="Times New Roman"/>
              </a:rPr>
              <a:t>system,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complex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simply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paths.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leaving,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witnessed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6359119"/>
            <a:ext cx="4650105" cy="2738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3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most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application 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 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junction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31.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students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difficult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initially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whether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approach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help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picture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yourself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standing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treating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arrows.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arrow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appears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be </a:t>
            </a:r>
            <a:r>
              <a:rPr sz="1400" dirty="0">
                <a:latin typeface="Times New Roman"/>
                <a:cs typeface="Times New Roman"/>
              </a:rPr>
              <a:t>heading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toward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you,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40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31,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you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tail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arrow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(from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junction)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 it travels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down its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 away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you,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 is</a:t>
            </a:r>
            <a:r>
              <a:rPr sz="1400" spc="-10" dirty="0">
                <a:latin typeface="Times New Roman"/>
                <a:cs typeface="Times New Roman"/>
              </a:rPr>
              <a:t> leaving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5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31.</a:t>
            </a:r>
            <a:endParaRPr sz="14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160"/>
              </a:spcBef>
            </a:pP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31: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4266" y="4112440"/>
            <a:ext cx="1547532" cy="174992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785865" y="5919596"/>
            <a:ext cx="155511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5880">
              <a:lnSpc>
                <a:spcPts val="1390"/>
              </a:lnSpc>
              <a:spcBef>
                <a:spcPts val="185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29</a:t>
            </a:r>
            <a:r>
              <a:rPr sz="12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Introducing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Kirchhoff’s</a:t>
            </a:r>
            <a:r>
              <a:rPr sz="1200" b="1" i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current</a:t>
            </a:r>
            <a:r>
              <a:rPr sz="12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law.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7496" y="5515415"/>
            <a:ext cx="1883881" cy="57060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5218" y="6584932"/>
            <a:ext cx="1922471" cy="131982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852921" y="8076438"/>
            <a:ext cx="1625600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47625" marR="5080" indent="-35560">
              <a:lnSpc>
                <a:spcPts val="1390"/>
              </a:lnSpc>
              <a:spcBef>
                <a:spcPts val="185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30</a:t>
            </a:r>
            <a:r>
              <a:rPr sz="12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Demonstrating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Kirchhoff’s</a:t>
            </a:r>
            <a:r>
              <a:rPr sz="1200" b="1" i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current</a:t>
            </a:r>
            <a:r>
              <a:rPr sz="12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law.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947673"/>
            <a:ext cx="6047105" cy="3982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</a:pPr>
            <a:r>
              <a:rPr sz="2100" spc="1297" baseline="11904" dirty="0">
                <a:latin typeface="Cambria Math"/>
                <a:cs typeface="Cambria Math"/>
              </a:rPr>
              <a:t>∑</a:t>
            </a:r>
            <a:r>
              <a:rPr sz="2100" spc="-52" baseline="11904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𝐼</a:t>
            </a:r>
            <a:r>
              <a:rPr sz="1000" dirty="0">
                <a:latin typeface="Cambria Math"/>
                <a:cs typeface="Cambria Math"/>
              </a:rPr>
              <a:t>𝑒𝑛𝑡𝑒𝑟𝑖𝑛g</a:t>
            </a:r>
            <a:r>
              <a:rPr sz="1000" spc="370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=</a:t>
            </a:r>
            <a:r>
              <a:rPr sz="2100" spc="847" baseline="11904" dirty="0">
                <a:latin typeface="Cambria Math"/>
                <a:cs typeface="Cambria Math"/>
              </a:rPr>
              <a:t> </a:t>
            </a:r>
            <a:r>
              <a:rPr sz="2100" spc="1297" baseline="11904" dirty="0">
                <a:latin typeface="Cambria Math"/>
                <a:cs typeface="Cambria Math"/>
              </a:rPr>
              <a:t>∑</a:t>
            </a:r>
            <a:r>
              <a:rPr sz="2100" spc="-52" baseline="11904" dirty="0">
                <a:latin typeface="Cambria Math"/>
                <a:cs typeface="Cambria Math"/>
              </a:rPr>
              <a:t> </a:t>
            </a:r>
            <a:r>
              <a:rPr sz="2100" spc="-15" baseline="11904" dirty="0">
                <a:latin typeface="Cambria Math"/>
                <a:cs typeface="Cambria Math"/>
              </a:rPr>
              <a:t>𝐼</a:t>
            </a:r>
            <a:r>
              <a:rPr sz="1000" spc="-10" dirty="0">
                <a:latin typeface="Cambria Math"/>
                <a:cs typeface="Cambria Math"/>
              </a:rPr>
              <a:t>𝑙𝑒𝑣𝑖𝑛g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75"/>
              </a:spcBef>
            </a:pP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mbria Math"/>
                <a:cs typeface="Cambria Math"/>
              </a:rPr>
              <a:t>6𝐴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2𝐴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4𝐴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210"/>
              </a:spcBef>
            </a:pPr>
            <a:r>
              <a:rPr sz="1400" dirty="0">
                <a:latin typeface="Cambria Math"/>
                <a:cs typeface="Cambria Math"/>
              </a:rPr>
              <a:t>6𝐴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6𝐴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(𝑐ℎ𝑒𝑐𝑘𝑠)</a:t>
            </a:r>
            <a:endParaRPr sz="1400">
              <a:latin typeface="Cambria Math"/>
              <a:cs typeface="Cambria Math"/>
            </a:endParaRPr>
          </a:p>
          <a:p>
            <a:pPr marL="50800" marR="43180" algn="just">
              <a:lnSpc>
                <a:spcPct val="110300"/>
              </a:lnSpc>
              <a:spcBef>
                <a:spcPts val="98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next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examples,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applying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law.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Simply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remember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place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left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 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junction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right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sign. The</a:t>
            </a:r>
            <a:r>
              <a:rPr sz="1400" spc="-10" dirty="0">
                <a:latin typeface="Times New Roman"/>
                <a:cs typeface="Times New Roman"/>
              </a:rPr>
              <a:t> water-in-the-</a:t>
            </a:r>
            <a:r>
              <a:rPr sz="1400" dirty="0">
                <a:latin typeface="Times New Roman"/>
                <a:cs typeface="Times New Roman"/>
              </a:rPr>
              <a:t>pipe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analogy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excellent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supporting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clarifying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preceding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Quite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obviously,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water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water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pipes.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  <a:spcBef>
                <a:spcPts val="99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technology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commonly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frequently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analyses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 </a:t>
            </a:r>
            <a:r>
              <a:rPr sz="1400" spc="-10" dirty="0">
                <a:latin typeface="Times New Roman"/>
                <a:cs typeface="Times New Roman"/>
              </a:rPr>
              <a:t>follow.</a:t>
            </a:r>
            <a:endParaRPr sz="1400">
              <a:latin typeface="Times New Roman"/>
              <a:cs typeface="Times New Roman"/>
            </a:endParaRPr>
          </a:p>
          <a:p>
            <a:pPr marL="50800" marR="2214245">
              <a:lnSpc>
                <a:spcPct val="110000"/>
              </a:lnSpc>
              <a:spcBef>
                <a:spcPts val="100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1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10</a:t>
            </a:r>
            <a:r>
              <a:rPr sz="1400" b="1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39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350" spc="412" baseline="-123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32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5671184"/>
            <a:ext cx="6047105" cy="1178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83515" algn="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31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35" dirty="0">
                <a:solidFill>
                  <a:srgbClr val="4F81BC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</a:pPr>
            <a:r>
              <a:rPr sz="1400" b="1" dirty="0">
                <a:latin typeface="Times New Roman"/>
                <a:cs typeface="Times New Roman"/>
              </a:rPr>
              <a:t>Solution:</a:t>
            </a:r>
            <a:r>
              <a:rPr sz="1400" b="1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work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junction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unknowns,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both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cannot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one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7712" y="4516056"/>
            <a:ext cx="2059383" cy="99853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0980" y="6960080"/>
            <a:ext cx="2885328" cy="222369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534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2024-11-28T18:00:57Z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