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3" r:id="rId3"/>
    <p:sldId id="284" r:id="rId4"/>
    <p:sldId id="285" r:id="rId5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1033018"/>
            <a:ext cx="3061335" cy="443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645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11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350" spc="-37" baseline="-12345" dirty="0">
                <a:latin typeface="Times New Roman"/>
                <a:cs typeface="Times New Roman"/>
              </a:rPr>
              <a:t>5</a:t>
            </a:r>
            <a:endParaRPr sz="1350" baseline="-12345">
              <a:latin typeface="Times New Roman"/>
              <a:cs typeface="Times New Roman"/>
            </a:endParaRPr>
          </a:p>
          <a:p>
            <a:pPr marL="38100">
              <a:lnSpc>
                <a:spcPts val="1645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204" y="6082664"/>
            <a:ext cx="6071870" cy="284924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3500" marR="5588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enclose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entire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5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net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far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right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5</a:t>
            </a:r>
            <a:r>
              <a:rPr sz="1350" i="1" spc="284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5</a:t>
            </a:r>
            <a:r>
              <a:rPr sz="1400" i="1" spc="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net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system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leaving.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95"/>
              </a:spcBef>
            </a:pPr>
            <a:endParaRPr sz="1400">
              <a:latin typeface="Times New Roman"/>
              <a:cs typeface="Times New Roman"/>
            </a:endParaRPr>
          </a:p>
          <a:p>
            <a:pPr marL="6350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Current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Divider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Rule</a:t>
            </a:r>
            <a:endParaRPr sz="1400">
              <a:latin typeface="Times New Roman"/>
              <a:cs typeface="Times New Roman"/>
            </a:endParaRPr>
          </a:p>
          <a:p>
            <a:pPr marL="63500" marR="57150">
              <a:lnSpc>
                <a:spcPts val="1610"/>
              </a:lnSpc>
              <a:spcBef>
                <a:spcPts val="1435"/>
              </a:spcBef>
            </a:pP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name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suggests,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current</a:t>
            </a:r>
            <a:r>
              <a:rPr sz="1400" b="1" spc="1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divider</a:t>
            </a:r>
            <a:r>
              <a:rPr sz="1400" b="1" spc="1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rule</a:t>
            </a:r>
            <a:r>
              <a:rPr sz="1400" b="1" spc="1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(CDR)</a:t>
            </a:r>
            <a:r>
              <a:rPr sz="1400" b="1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entering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split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565"/>
              </a:lnSpc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-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two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parallel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elements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equal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value,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will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divide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equally.</a:t>
            </a:r>
            <a:endParaRPr sz="1400">
              <a:latin typeface="Times New Roman"/>
              <a:cs typeface="Times New Roman"/>
            </a:endParaRPr>
          </a:p>
          <a:p>
            <a:pPr marL="63500" marR="59055">
              <a:lnSpc>
                <a:spcPts val="1620"/>
              </a:lnSpc>
              <a:spcBef>
                <a:spcPts val="70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parallel</a:t>
            </a:r>
            <a:r>
              <a:rPr sz="1400" b="1" i="1" spc="4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elements</a:t>
            </a:r>
            <a:r>
              <a:rPr sz="1400" b="1" i="1" spc="40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with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different</a:t>
            </a:r>
            <a:r>
              <a:rPr sz="1400" b="1" i="1" spc="4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values,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9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smaller</a:t>
            </a:r>
            <a:r>
              <a:rPr sz="1400" b="1" i="1" spc="4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40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resistance,</a:t>
            </a:r>
            <a:r>
              <a:rPr sz="1400" b="1" i="1" spc="40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the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greater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share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input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530"/>
              </a:lnSpc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For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parallel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elements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different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values,</a:t>
            </a:r>
            <a:r>
              <a:rPr sz="1400" b="1" i="1" spc="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will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split</a:t>
            </a:r>
            <a:r>
              <a:rPr sz="1400" b="1" i="1" spc="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with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ratio</a:t>
            </a:r>
            <a:r>
              <a:rPr sz="1400" b="1" i="1" spc="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equal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645"/>
              </a:lnSpc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to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inverse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their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resistor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values.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6498" y="1007615"/>
            <a:ext cx="3000131" cy="11435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18328" y="2160777"/>
            <a:ext cx="16732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32</a:t>
            </a:r>
            <a:r>
              <a:rPr sz="14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14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56614" y="1909698"/>
            <a:ext cx="4819015" cy="4187825"/>
            <a:chOff x="856614" y="1909698"/>
            <a:chExt cx="4819015" cy="418782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4761" y="3216170"/>
              <a:ext cx="4690817" cy="288096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6614" y="1909698"/>
              <a:ext cx="3801745" cy="2003425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28801"/>
            <a:ext cx="6022975" cy="167068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 marR="30480" algn="just">
              <a:lnSpc>
                <a:spcPct val="95800"/>
              </a:lnSpc>
              <a:spcBef>
                <a:spcPts val="175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twice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other,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larger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half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34,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3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1</a:t>
            </a:r>
            <a:r>
              <a:rPr sz="1350" i="1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six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41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</a:t>
            </a:r>
            <a:r>
              <a:rPr sz="1400" i="1" spc="1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</a:t>
            </a:r>
            <a:r>
              <a:rPr sz="1400" i="1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(without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making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other </a:t>
            </a:r>
            <a:r>
              <a:rPr sz="1400" dirty="0">
                <a:latin typeface="Times New Roman"/>
                <a:cs typeface="Times New Roman"/>
              </a:rPr>
              <a:t>calculations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including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actual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levels).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337" baseline="-123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</a:t>
            </a:r>
            <a:r>
              <a:rPr sz="1400" i="1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7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twice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9</a:t>
            </a:r>
            <a:r>
              <a:rPr sz="1400" i="1" spc="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knowing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able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configuration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knowing </a:t>
            </a:r>
            <a:r>
              <a:rPr sz="1400" dirty="0">
                <a:latin typeface="Times New Roman"/>
                <a:cs typeface="Times New Roman"/>
              </a:rPr>
              <a:t>anything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more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network.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438881"/>
            <a:ext cx="5970905" cy="109537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1019"/>
              </a:spcBef>
            </a:pPr>
            <a:r>
              <a:rPr sz="1400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spc="-4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F81BC"/>
                </a:solidFill>
                <a:latin typeface="Times New Roman"/>
                <a:cs typeface="Times New Roman"/>
              </a:rPr>
              <a:t>33</a:t>
            </a:r>
            <a:r>
              <a:rPr sz="1400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Demonstrating</a:t>
            </a:r>
            <a:r>
              <a:rPr sz="1400" i="1" spc="-4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how</a:t>
            </a:r>
            <a:r>
              <a:rPr sz="1400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current</a:t>
            </a:r>
            <a:r>
              <a:rPr sz="1400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will</a:t>
            </a:r>
            <a:r>
              <a:rPr sz="1400" i="1" spc="-4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divide</a:t>
            </a:r>
            <a:r>
              <a:rPr sz="1400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between</a:t>
            </a:r>
            <a:r>
              <a:rPr sz="1400" i="1" spc="-4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unequal</a:t>
            </a:r>
            <a:r>
              <a:rPr sz="1400" i="1" spc="-4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spcBef>
                <a:spcPts val="104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given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along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input </a:t>
            </a:r>
            <a:r>
              <a:rPr sz="1400" dirty="0">
                <a:latin typeface="Times New Roman"/>
                <a:cs typeface="Times New Roman"/>
              </a:rPr>
              <a:t>current,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rule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should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various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branch </a:t>
            </a:r>
            <a:r>
              <a:rPr sz="1400" dirty="0">
                <a:latin typeface="Times New Roman"/>
                <a:cs typeface="Times New Roman"/>
              </a:rPr>
              <a:t>currents.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derived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 </a:t>
            </a:r>
            <a:r>
              <a:rPr sz="1400" spc="-25" dirty="0">
                <a:latin typeface="Times New Roman"/>
                <a:cs typeface="Times New Roman"/>
              </a:rPr>
              <a:t>35.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5914111"/>
            <a:ext cx="6021705" cy="108966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34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Deriving</a:t>
            </a:r>
            <a:r>
              <a:rPr sz="1400" b="1" i="1" spc="-4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the</a:t>
            </a:r>
            <a:r>
              <a:rPr sz="14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current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divider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rule.</a:t>
            </a:r>
            <a:endParaRPr sz="1400">
              <a:latin typeface="Times New Roman"/>
              <a:cs typeface="Times New Roman"/>
            </a:endParaRPr>
          </a:p>
          <a:p>
            <a:pPr marL="38100" marR="30480" algn="just">
              <a:lnSpc>
                <a:spcPts val="1610"/>
              </a:lnSpc>
              <a:spcBef>
                <a:spcPts val="101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input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V/R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350" i="1" spc="60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parallel </a:t>
            </a:r>
            <a:r>
              <a:rPr sz="1400" dirty="0">
                <a:latin typeface="Times New Roman"/>
                <a:cs typeface="Times New Roman"/>
              </a:rPr>
              <a:t>branches.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Substituting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equation,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350" i="1" spc="13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716467"/>
            <a:ext cx="597090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general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rule.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 words,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through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product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total</a:t>
            </a:r>
            <a:r>
              <a:rPr sz="1400" i="1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parallel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196" y="2601182"/>
            <a:ext cx="2863417" cy="86335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0232" y="4602480"/>
            <a:ext cx="3090986" cy="130344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44795" y="7335784"/>
            <a:ext cx="3136102" cy="126692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28801"/>
            <a:ext cx="6016625" cy="6483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8100" marR="3048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branches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input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divided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through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determined.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350" spc="-37" baseline="-12345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109086"/>
            <a:ext cx="48514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particular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36,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3904" y="6638011"/>
            <a:ext cx="5842000" cy="1693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 marR="43180" algn="just">
              <a:lnSpc>
                <a:spcPct val="110400"/>
              </a:lnSpc>
              <a:spcBef>
                <a:spcPts val="9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either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product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input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 divided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sum </a:t>
            </a:r>
            <a:r>
              <a:rPr sz="1400" dirty="0">
                <a:latin typeface="Times New Roman"/>
                <a:cs typeface="Times New Roman"/>
              </a:rPr>
              <a:t>(not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-10" dirty="0">
                <a:latin typeface="Times New Roman"/>
                <a:cs typeface="Times New Roman"/>
              </a:rPr>
              <a:t> resistances.</a:t>
            </a:r>
            <a:endParaRPr sz="1400">
              <a:latin typeface="Times New Roman"/>
              <a:cs typeface="Times New Roman"/>
            </a:endParaRPr>
          </a:p>
          <a:p>
            <a:pPr marL="50800" marR="1766570">
              <a:lnSpc>
                <a:spcPct val="110000"/>
              </a:lnSpc>
              <a:spcBef>
                <a:spcPts val="100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12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5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network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37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-20" dirty="0">
                <a:latin typeface="Times New Roman"/>
                <a:cs typeface="Times New Roman"/>
              </a:rPr>
              <a:t> rule.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0"/>
              </a:spcBef>
            </a:pPr>
            <a:r>
              <a:rPr sz="1400" b="1" spc="-10" dirty="0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8309" y="1644653"/>
            <a:ext cx="2865131" cy="123720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75041" y="3584588"/>
            <a:ext cx="3281633" cy="286867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7356" y="8565703"/>
            <a:ext cx="3127322" cy="50374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27977" y="3387117"/>
            <a:ext cx="1372071" cy="116899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811773" y="4706238"/>
            <a:ext cx="1517015" cy="105854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65" marR="5080" indent="-1270" algn="ctr">
              <a:lnSpc>
                <a:spcPct val="95900"/>
              </a:lnSpc>
              <a:spcBef>
                <a:spcPts val="170"/>
              </a:spcBef>
            </a:pP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-25" dirty="0">
                <a:latin typeface="Times New Roman"/>
                <a:cs typeface="Times New Roman"/>
              </a:rPr>
              <a:t> 35 </a:t>
            </a:r>
            <a:r>
              <a:rPr sz="1400" i="1" dirty="0">
                <a:latin typeface="Times New Roman"/>
                <a:cs typeface="Times New Roman"/>
              </a:rPr>
              <a:t>Developing</a:t>
            </a:r>
            <a:r>
              <a:rPr sz="1400" i="1" spc="-7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an </a:t>
            </a:r>
            <a:r>
              <a:rPr sz="1400" i="1" dirty="0">
                <a:latin typeface="Times New Roman"/>
                <a:cs typeface="Times New Roman"/>
              </a:rPr>
              <a:t>equation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for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current </a:t>
            </a:r>
            <a:r>
              <a:rPr sz="1400" i="1" dirty="0">
                <a:latin typeface="Times New Roman"/>
                <a:cs typeface="Times New Roman"/>
              </a:rPr>
              <a:t>division</a:t>
            </a:r>
            <a:r>
              <a:rPr sz="1400" i="1" spc="-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between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two </a:t>
            </a:r>
            <a:r>
              <a:rPr sz="1400" i="1" dirty="0">
                <a:latin typeface="Times New Roman"/>
                <a:cs typeface="Times New Roman"/>
              </a:rPr>
              <a:t>parallel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40692" y="7610652"/>
            <a:ext cx="1493440" cy="128821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923026" y="8954211"/>
            <a:ext cx="10839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9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dirty="0">
                <a:solidFill>
                  <a:srgbClr val="4F81BC"/>
                </a:solidFill>
                <a:latin typeface="Times New Roman"/>
                <a:cs typeface="Times New Roman"/>
              </a:rPr>
              <a:t>36</a:t>
            </a:r>
            <a:r>
              <a:rPr sz="9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9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9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12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569</Words>
  <Application>Microsoft Office PowerPoint</Application>
  <PresentationFormat>Custom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