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94" r:id="rId3"/>
    <p:sldId id="295" r:id="rId4"/>
    <p:sldId id="296" r:id="rId5"/>
    <p:sldId id="297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104" y="-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58819" y="9550003"/>
            <a:ext cx="269239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3780" y="161925"/>
            <a:ext cx="1057275" cy="106552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914400" y="2357056"/>
            <a:ext cx="5829300" cy="64769"/>
            <a:chOff x="914400" y="2357056"/>
            <a:chExt cx="5829300" cy="64769"/>
          </a:xfrm>
        </p:grpSpPr>
        <p:sp>
          <p:nvSpPr>
            <p:cNvPr id="4" name="object 4"/>
            <p:cNvSpPr/>
            <p:nvPr/>
          </p:nvSpPr>
          <p:spPr>
            <a:xfrm>
              <a:off x="914400" y="2417816"/>
              <a:ext cx="5829300" cy="0"/>
            </a:xfrm>
            <a:custGeom>
              <a:avLst/>
              <a:gdLst/>
              <a:ahLst/>
              <a:cxnLst/>
              <a:rect l="l" t="t" r="r" b="b"/>
              <a:pathLst>
                <a:path w="5829300">
                  <a:moveTo>
                    <a:pt x="0" y="0"/>
                  </a:moveTo>
                  <a:lnTo>
                    <a:pt x="5829300" y="0"/>
                  </a:lnTo>
                </a:path>
              </a:pathLst>
            </a:custGeom>
            <a:ln w="69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14400" y="2385695"/>
              <a:ext cx="5829300" cy="0"/>
            </a:xfrm>
            <a:custGeom>
              <a:avLst/>
              <a:gdLst/>
              <a:ahLst/>
              <a:cxnLst/>
              <a:rect l="l" t="t" r="r" b="b"/>
              <a:pathLst>
                <a:path w="5829300">
                  <a:moveTo>
                    <a:pt x="0" y="0"/>
                  </a:moveTo>
                  <a:lnTo>
                    <a:pt x="5829300" y="0"/>
                  </a:lnTo>
                </a:path>
              </a:pathLst>
            </a:custGeom>
            <a:ln w="57277">
              <a:solidFill>
                <a:srgbClr val="375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02004" y="1150365"/>
            <a:ext cx="2120265" cy="1026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i="1" spc="-20" dirty="0">
                <a:solidFill>
                  <a:srgbClr val="1E4A90"/>
                </a:solidFill>
                <a:latin typeface="Times New Roman"/>
                <a:cs typeface="Times New Roman"/>
              </a:rPr>
              <a:t>Mosul</a:t>
            </a:r>
            <a:r>
              <a:rPr sz="2600" i="1" spc="-105" dirty="0">
                <a:solidFill>
                  <a:srgbClr val="1E4A90"/>
                </a:solidFill>
                <a:latin typeface="Times New Roman"/>
                <a:cs typeface="Times New Roman"/>
              </a:rPr>
              <a:t> </a:t>
            </a:r>
            <a:r>
              <a:rPr sz="2600" i="1" spc="-130" dirty="0">
                <a:solidFill>
                  <a:srgbClr val="1E4A90"/>
                </a:solidFill>
                <a:latin typeface="Times New Roman"/>
                <a:cs typeface="Times New Roman"/>
              </a:rPr>
              <a:t>University</a:t>
            </a:r>
            <a:endParaRPr sz="2600">
              <a:latin typeface="Times New Roman"/>
              <a:cs typeface="Times New Roman"/>
            </a:endParaRPr>
          </a:p>
          <a:p>
            <a:pPr marL="12700" marR="406400">
              <a:lnSpc>
                <a:spcPct val="102099"/>
              </a:lnSpc>
              <a:spcBef>
                <a:spcPts val="1325"/>
              </a:spcBef>
            </a:pP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College</a:t>
            </a:r>
            <a:r>
              <a:rPr sz="1400" spc="1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of</a:t>
            </a:r>
            <a:r>
              <a:rPr sz="1400" spc="1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1E4A90"/>
                </a:solidFill>
                <a:latin typeface="Verdana"/>
                <a:cs typeface="Verdana"/>
              </a:rPr>
              <a:t>science </a:t>
            </a:r>
            <a:r>
              <a:rPr sz="1400" spc="-60" dirty="0">
                <a:solidFill>
                  <a:srgbClr val="1E4A90"/>
                </a:solidFill>
                <a:latin typeface="Verdana"/>
                <a:cs typeface="Verdana"/>
              </a:rPr>
              <a:t>Energy</a:t>
            </a:r>
            <a:r>
              <a:rPr sz="1400" spc="-6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1E4A90"/>
                </a:solidFill>
                <a:latin typeface="Verdana"/>
                <a:cs typeface="Verdana"/>
              </a:rPr>
              <a:t>Department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87136" y="1718818"/>
            <a:ext cx="15957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New</a:t>
            </a:r>
            <a:r>
              <a:rPr sz="1400" spc="-4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&amp;</a:t>
            </a:r>
            <a:r>
              <a:rPr sz="1400" spc="-30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1E4A90"/>
                </a:solidFill>
                <a:latin typeface="Verdana"/>
                <a:cs typeface="Verdana"/>
              </a:rPr>
              <a:t>renewable</a:t>
            </a:r>
            <a:endParaRPr sz="1400">
              <a:latin typeface="Verdana"/>
              <a:cs typeface="Verdana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55640" y="193039"/>
            <a:ext cx="992505" cy="103822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05504" y="238125"/>
            <a:ext cx="990600" cy="99060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51660" y="3598164"/>
            <a:ext cx="4018788" cy="63550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89710" y="4549140"/>
            <a:ext cx="5528929" cy="379475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44416" y="5134355"/>
            <a:ext cx="1219701" cy="374903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276407" y="5862828"/>
            <a:ext cx="1169287" cy="27889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15083" y="6473952"/>
            <a:ext cx="4091940" cy="379475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124048" y="7927847"/>
            <a:ext cx="1452799" cy="283463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1085392" y="3439795"/>
            <a:ext cx="5541010" cy="3393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100"/>
              </a:spcBef>
              <a:tabLst>
                <a:tab pos="1849755" algn="l"/>
              </a:tabLst>
            </a:pPr>
            <a:r>
              <a:rPr sz="4800" spc="-10" dirty="0">
                <a:solidFill>
                  <a:srgbClr val="0E223C"/>
                </a:solidFill>
                <a:latin typeface="Times New Roman"/>
                <a:cs typeface="Times New Roman"/>
              </a:rPr>
              <a:t>Circuit</a:t>
            </a:r>
            <a:r>
              <a:rPr sz="4800" dirty="0">
                <a:solidFill>
                  <a:srgbClr val="0E223C"/>
                </a:solidFill>
                <a:latin typeface="Times New Roman"/>
                <a:cs typeface="Times New Roman"/>
              </a:rPr>
              <a:t>	</a:t>
            </a:r>
            <a:r>
              <a:rPr sz="4800" spc="-10" dirty="0">
                <a:solidFill>
                  <a:srgbClr val="0E223C"/>
                </a:solidFill>
                <a:latin typeface="Times New Roman"/>
                <a:cs typeface="Times New Roman"/>
              </a:rPr>
              <a:t>Analysis</a:t>
            </a:r>
            <a:endParaRPr sz="4800">
              <a:latin typeface="Times New Roman"/>
              <a:cs typeface="Times New Roman"/>
            </a:endParaRPr>
          </a:p>
          <a:p>
            <a:pPr marL="37465" marR="30480" algn="ctr">
              <a:lnSpc>
                <a:spcPct val="153300"/>
              </a:lnSpc>
              <a:spcBef>
                <a:spcPts val="450"/>
              </a:spcBef>
            </a:pP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New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&amp;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renewable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Energy</a:t>
            </a:r>
            <a:r>
              <a:rPr sz="2800" spc="-40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E223C"/>
                </a:solidFill>
                <a:latin typeface="Times New Roman"/>
                <a:cs typeface="Times New Roman"/>
              </a:rPr>
              <a:t>Department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2</a:t>
            </a:r>
            <a:r>
              <a:rPr sz="2700" baseline="38580" dirty="0">
                <a:solidFill>
                  <a:srgbClr val="0E223C"/>
                </a:solidFill>
                <a:latin typeface="Times New Roman"/>
                <a:cs typeface="Times New Roman"/>
              </a:rPr>
              <a:t>nd</a:t>
            </a:r>
            <a:r>
              <a:rPr sz="2700" spc="352" baseline="38580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E223C"/>
                </a:solidFill>
                <a:latin typeface="Times New Roman"/>
                <a:cs typeface="Times New Roman"/>
              </a:rPr>
              <a:t>class</a:t>
            </a:r>
            <a:endParaRPr sz="2800">
              <a:latin typeface="Times New Roman"/>
              <a:cs typeface="Times New Roman"/>
            </a:endParaRPr>
          </a:p>
          <a:p>
            <a:pPr marL="6985" algn="ctr">
              <a:lnSpc>
                <a:spcPct val="100000"/>
              </a:lnSpc>
              <a:spcBef>
                <a:spcPts val="1805"/>
              </a:spcBef>
            </a:pPr>
            <a:r>
              <a:rPr sz="2600" spc="-10" dirty="0">
                <a:solidFill>
                  <a:srgbClr val="0E223C"/>
                </a:solidFill>
                <a:latin typeface="Times New Roman"/>
                <a:cs typeface="Times New Roman"/>
              </a:rPr>
              <a:t>Lecturer</a:t>
            </a:r>
            <a:endParaRPr sz="2600">
              <a:latin typeface="Times New Roman"/>
              <a:cs typeface="Times New Roman"/>
            </a:endParaRPr>
          </a:p>
          <a:p>
            <a:pPr marL="5715" algn="ctr">
              <a:lnSpc>
                <a:spcPct val="100000"/>
              </a:lnSpc>
              <a:spcBef>
                <a:spcPts val="1720"/>
              </a:spcBef>
            </a:pP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Dr.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Ibtisam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Yahya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E223C"/>
                </a:solidFill>
                <a:latin typeface="Times New Roman"/>
                <a:cs typeface="Times New Roman"/>
              </a:rPr>
              <a:t>Abdullah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1</a:t>
            </a:fld>
            <a:endParaRPr spc="-25" dirty="0"/>
          </a:p>
        </p:txBody>
      </p:sp>
      <p:sp>
        <p:nvSpPr>
          <p:cNvPr id="17" name="object 17"/>
          <p:cNvSpPr txBox="1"/>
          <p:nvPr/>
        </p:nvSpPr>
        <p:spPr>
          <a:xfrm>
            <a:off x="3130423" y="7835645"/>
            <a:ext cx="145669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0" dirty="0">
                <a:solidFill>
                  <a:srgbClr val="0E223C"/>
                </a:solidFill>
                <a:latin typeface="Times New Roman"/>
                <a:cs typeface="Times New Roman"/>
              </a:rPr>
              <a:t>2024-</a:t>
            </a:r>
            <a:r>
              <a:rPr sz="2600" spc="-20" dirty="0">
                <a:solidFill>
                  <a:srgbClr val="0E223C"/>
                </a:solidFill>
                <a:latin typeface="Times New Roman"/>
                <a:cs typeface="Times New Roman"/>
              </a:rPr>
              <a:t>2025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30071"/>
            <a:ext cx="54476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21.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current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divider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rule,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unknown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currents for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networks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Fig.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59.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89858" y="4063110"/>
            <a:ext cx="13906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1200" b="1" spc="-3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4F81BC"/>
                </a:solidFill>
                <a:latin typeface="Times New Roman"/>
                <a:cs typeface="Times New Roman"/>
              </a:rPr>
              <a:t>58</a:t>
            </a:r>
            <a:r>
              <a:rPr sz="12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4F81BC"/>
                </a:solidFill>
                <a:latin typeface="Times New Roman"/>
                <a:cs typeface="Times New Roman"/>
              </a:rPr>
              <a:t>Problem</a:t>
            </a:r>
            <a:r>
              <a:rPr sz="1200" spc="-25" dirty="0">
                <a:solidFill>
                  <a:srgbClr val="4F81BC"/>
                </a:solidFill>
                <a:latin typeface="Times New Roman"/>
                <a:cs typeface="Times New Roman"/>
              </a:rPr>
              <a:t> 21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3904" y="4777866"/>
            <a:ext cx="6047740" cy="38919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Branch-</a:t>
            </a:r>
            <a:r>
              <a:rPr sz="1400" b="1" dirty="0">
                <a:latin typeface="Times New Roman"/>
                <a:cs typeface="Times New Roman"/>
              </a:rPr>
              <a:t>Current</a:t>
            </a:r>
            <a:r>
              <a:rPr sz="1400" b="1" spc="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Analysis</a:t>
            </a:r>
            <a:endParaRPr sz="1400">
              <a:latin typeface="Times New Roman"/>
              <a:cs typeface="Times New Roman"/>
            </a:endParaRPr>
          </a:p>
          <a:p>
            <a:pPr marL="227965" indent="-177165">
              <a:lnSpc>
                <a:spcPts val="1650"/>
              </a:lnSpc>
              <a:spcBef>
                <a:spcPts val="1345"/>
              </a:spcBef>
              <a:buAutoNum type="arabicPeriod"/>
              <a:tabLst>
                <a:tab pos="227965" algn="l"/>
              </a:tabLst>
            </a:pP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Assign</a:t>
            </a:r>
            <a:r>
              <a:rPr sz="1400" b="1" i="1" spc="-4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distinct</a:t>
            </a:r>
            <a:r>
              <a:rPr sz="1400" b="1" i="1" spc="-1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current</a:t>
            </a:r>
            <a:r>
              <a:rPr sz="1400" b="1" i="1" spc="-4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of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arbitrary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direction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to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each</a:t>
            </a:r>
            <a:r>
              <a:rPr sz="1400" b="1" i="1" spc="-4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branch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of the</a:t>
            </a:r>
            <a:r>
              <a:rPr sz="1400" b="1" i="1" spc="-3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network.</a:t>
            </a:r>
            <a:endParaRPr sz="1400">
              <a:latin typeface="Times New Roman"/>
              <a:cs typeface="Times New Roman"/>
            </a:endParaRPr>
          </a:p>
          <a:p>
            <a:pPr marL="222885" marR="45085" indent="-172720">
              <a:lnSpc>
                <a:spcPts val="1610"/>
              </a:lnSpc>
              <a:spcBef>
                <a:spcPts val="80"/>
              </a:spcBef>
              <a:buAutoNum type="arabicPeriod"/>
              <a:tabLst>
                <a:tab pos="222885" algn="l"/>
                <a:tab pos="236220" algn="l"/>
              </a:tabLst>
            </a:pP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	Indicate</a:t>
            </a:r>
            <a:r>
              <a:rPr sz="1400" b="1" i="1" spc="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3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polarities</a:t>
            </a:r>
            <a:r>
              <a:rPr sz="1400" b="1" i="1" spc="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for</a:t>
            </a:r>
            <a:r>
              <a:rPr sz="1400" b="1" i="1" spc="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each</a:t>
            </a:r>
            <a:r>
              <a:rPr sz="1400" b="1" i="1" spc="3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resistor</a:t>
            </a:r>
            <a:r>
              <a:rPr sz="1400" b="1" i="1" spc="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as</a:t>
            </a:r>
            <a:r>
              <a:rPr sz="1400" b="1" i="1" spc="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determined</a:t>
            </a:r>
            <a:r>
              <a:rPr sz="1400" b="1" i="1" spc="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by</a:t>
            </a:r>
            <a:r>
              <a:rPr sz="1400" b="1" i="1" spc="3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5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assumed</a:t>
            </a:r>
            <a:r>
              <a:rPr sz="1400" b="1" i="1" spc="3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current direction.</a:t>
            </a:r>
            <a:endParaRPr sz="1400">
              <a:latin typeface="Times New Roman"/>
              <a:cs typeface="Times New Roman"/>
            </a:endParaRPr>
          </a:p>
          <a:p>
            <a:pPr marL="255270" indent="-204470">
              <a:lnSpc>
                <a:spcPts val="1530"/>
              </a:lnSpc>
              <a:buAutoNum type="arabicPeriod"/>
              <a:tabLst>
                <a:tab pos="255270" algn="l"/>
              </a:tabLst>
            </a:pP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Apply</a:t>
            </a:r>
            <a:r>
              <a:rPr sz="1400" b="1" i="1" spc="18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Kirchhoff’s</a:t>
            </a:r>
            <a:r>
              <a:rPr sz="1400" b="1" i="1" spc="18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voltage</a:t>
            </a:r>
            <a:r>
              <a:rPr sz="1400" b="1" i="1" spc="18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law</a:t>
            </a:r>
            <a:r>
              <a:rPr sz="1400" b="1" i="1" spc="19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around</a:t>
            </a:r>
            <a:r>
              <a:rPr sz="1400" b="1" i="1" spc="17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each</a:t>
            </a:r>
            <a:r>
              <a:rPr sz="1400" b="1" i="1" spc="18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closed,</a:t>
            </a:r>
            <a:r>
              <a:rPr sz="1400" b="1" i="1" spc="16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independent</a:t>
            </a:r>
            <a:r>
              <a:rPr sz="1400" b="1" i="1" spc="21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loop</a:t>
            </a:r>
            <a:r>
              <a:rPr sz="1400" b="1" i="1" spc="17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of</a:t>
            </a:r>
            <a:r>
              <a:rPr sz="1400" b="1" i="1" spc="17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222885">
              <a:lnSpc>
                <a:spcPts val="1610"/>
              </a:lnSpc>
            </a:pP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network.</a:t>
            </a:r>
            <a:endParaRPr sz="1400">
              <a:latin typeface="Times New Roman"/>
              <a:cs typeface="Times New Roman"/>
            </a:endParaRPr>
          </a:p>
          <a:p>
            <a:pPr marL="222885" marR="45720" indent="-172720">
              <a:lnSpc>
                <a:spcPts val="1610"/>
              </a:lnSpc>
              <a:spcBef>
                <a:spcPts val="75"/>
              </a:spcBef>
              <a:buAutoNum type="arabicPeriod" startAt="4"/>
              <a:tabLst>
                <a:tab pos="222885" algn="l"/>
                <a:tab pos="262255" algn="l"/>
              </a:tabLst>
            </a:pP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	Apply</a:t>
            </a:r>
            <a:r>
              <a:rPr sz="1400" b="1" i="1" spc="24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Kirchhoff’s</a:t>
            </a:r>
            <a:r>
              <a:rPr sz="1400" b="1" i="1" spc="24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current</a:t>
            </a:r>
            <a:r>
              <a:rPr sz="1400" b="1" i="1" spc="25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law</a:t>
            </a:r>
            <a:r>
              <a:rPr sz="1400" b="1" i="1" spc="24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at</a:t>
            </a:r>
            <a:r>
              <a:rPr sz="1400" b="1" i="1" spc="25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2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minimum</a:t>
            </a:r>
            <a:r>
              <a:rPr sz="1400" b="1" i="1" spc="26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number</a:t>
            </a:r>
            <a:r>
              <a:rPr sz="1400" b="1" i="1" spc="2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of</a:t>
            </a:r>
            <a:r>
              <a:rPr sz="1400" b="1" i="1" spc="24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nodes</a:t>
            </a:r>
            <a:r>
              <a:rPr sz="1400" b="1" i="1" spc="29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that</a:t>
            </a:r>
            <a:r>
              <a:rPr sz="1400" b="1" i="1" spc="25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will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include</a:t>
            </a:r>
            <a:r>
              <a:rPr sz="1400" b="1" i="1" spc="-3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all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-1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branch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currents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of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-1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network.</a:t>
            </a:r>
            <a:endParaRPr sz="1400">
              <a:latin typeface="Times New Roman"/>
              <a:cs typeface="Times New Roman"/>
            </a:endParaRPr>
          </a:p>
          <a:p>
            <a:pPr marL="222885" marR="43180" indent="-172720">
              <a:lnSpc>
                <a:spcPts val="1610"/>
              </a:lnSpc>
              <a:spcBef>
                <a:spcPts val="10"/>
              </a:spcBef>
              <a:buAutoNum type="arabicPeriod" startAt="4"/>
              <a:tabLst>
                <a:tab pos="222885" algn="l"/>
                <a:tab pos="299085" algn="l"/>
              </a:tabLst>
            </a:pP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	Solve</a:t>
            </a:r>
            <a:r>
              <a:rPr sz="1400" b="1" i="1" spc="80" dirty="0">
                <a:solidFill>
                  <a:srgbClr val="0E449A"/>
                </a:solidFill>
                <a:latin typeface="Times New Roman"/>
                <a:cs typeface="Times New Roman"/>
              </a:rPr>
              <a:t> 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75" dirty="0">
                <a:solidFill>
                  <a:srgbClr val="0E449A"/>
                </a:solidFill>
                <a:latin typeface="Times New Roman"/>
                <a:cs typeface="Times New Roman"/>
              </a:rPr>
              <a:t> 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resulting</a:t>
            </a:r>
            <a:r>
              <a:rPr sz="1400" b="1" i="1" spc="80" dirty="0">
                <a:solidFill>
                  <a:srgbClr val="0E449A"/>
                </a:solidFill>
                <a:latin typeface="Times New Roman"/>
                <a:cs typeface="Times New Roman"/>
              </a:rPr>
              <a:t> 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simultaneous</a:t>
            </a:r>
            <a:r>
              <a:rPr sz="1400" b="1" i="1" spc="80" dirty="0">
                <a:solidFill>
                  <a:srgbClr val="0E449A"/>
                </a:solidFill>
                <a:latin typeface="Times New Roman"/>
                <a:cs typeface="Times New Roman"/>
              </a:rPr>
              <a:t> 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linear</a:t>
            </a:r>
            <a:r>
              <a:rPr sz="1400" b="1" i="1" spc="85" dirty="0">
                <a:solidFill>
                  <a:srgbClr val="0E449A"/>
                </a:solidFill>
                <a:latin typeface="Times New Roman"/>
                <a:cs typeface="Times New Roman"/>
              </a:rPr>
              <a:t> 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equations</a:t>
            </a:r>
            <a:r>
              <a:rPr sz="1400" b="1" i="1" spc="85" dirty="0">
                <a:solidFill>
                  <a:srgbClr val="0E449A"/>
                </a:solidFill>
                <a:latin typeface="Times New Roman"/>
                <a:cs typeface="Times New Roman"/>
              </a:rPr>
              <a:t> 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for</a:t>
            </a:r>
            <a:r>
              <a:rPr sz="1400" b="1" i="1" spc="80" dirty="0">
                <a:solidFill>
                  <a:srgbClr val="0E449A"/>
                </a:solidFill>
                <a:latin typeface="Times New Roman"/>
                <a:cs typeface="Times New Roman"/>
              </a:rPr>
              <a:t> 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assumed</a:t>
            </a:r>
            <a:r>
              <a:rPr sz="1400" b="1" i="1" spc="100" dirty="0">
                <a:solidFill>
                  <a:srgbClr val="0E449A"/>
                </a:solidFill>
                <a:latin typeface="Times New Roman"/>
                <a:cs typeface="Times New Roman"/>
              </a:rPr>
              <a:t>  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branch currents.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ts val="1505"/>
              </a:lnSpc>
            </a:pPr>
            <a:r>
              <a:rPr sz="1400" b="1" dirty="0">
                <a:latin typeface="Times New Roman"/>
                <a:cs typeface="Times New Roman"/>
              </a:rPr>
              <a:t>EXAMPLE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1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Apply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branch-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method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60.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ts val="1610"/>
              </a:lnSpc>
            </a:pPr>
            <a:r>
              <a:rPr sz="1400" b="1" dirty="0">
                <a:latin typeface="Times New Roman"/>
                <a:cs typeface="Times New Roman"/>
              </a:rPr>
              <a:t>Solution</a:t>
            </a:r>
            <a:r>
              <a:rPr sz="1400" b="1" spc="-25" dirty="0">
                <a:latin typeface="Times New Roman"/>
                <a:cs typeface="Times New Roman"/>
              </a:rPr>
              <a:t> 1:</a:t>
            </a:r>
            <a:endParaRPr sz="1400">
              <a:latin typeface="Times New Roman"/>
              <a:cs typeface="Times New Roman"/>
            </a:endParaRPr>
          </a:p>
          <a:p>
            <a:pPr marL="222885" marR="43180" indent="-172720" algn="just">
              <a:lnSpc>
                <a:spcPct val="96000"/>
              </a:lnSpc>
              <a:spcBef>
                <a:spcPts val="20"/>
              </a:spcBef>
            </a:pPr>
            <a:r>
              <a:rPr sz="1400" b="1" dirty="0">
                <a:latin typeface="Times New Roman"/>
                <a:cs typeface="Times New Roman"/>
              </a:rPr>
              <a:t>Step</a:t>
            </a:r>
            <a:r>
              <a:rPr sz="1400" b="1" spc="2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1:</a:t>
            </a:r>
            <a:r>
              <a:rPr sz="1400" b="1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Since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three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distinct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branches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(cda,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cba,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ca),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three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currents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of </a:t>
            </a:r>
            <a:r>
              <a:rPr sz="1400" dirty="0">
                <a:latin typeface="Times New Roman"/>
                <a:cs typeface="Times New Roman"/>
              </a:rPr>
              <a:t>arbitrary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directions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3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chosen,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indicated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60.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current </a:t>
            </a:r>
            <a:r>
              <a:rPr sz="1400" dirty="0">
                <a:latin typeface="Times New Roman"/>
                <a:cs typeface="Times New Roman"/>
              </a:rPr>
              <a:t>directions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350" i="1" spc="315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350" i="1" spc="315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were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chosen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match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“pressure”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applied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sources 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350" i="1" spc="172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Times New Roman"/>
                <a:cs typeface="Times New Roman"/>
              </a:rPr>
              <a:t> respectively.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Since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both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350" i="1" spc="172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350" i="1" spc="15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enter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node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3</a:t>
            </a:r>
            <a:r>
              <a:rPr sz="1350" i="1" spc="179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leaving.</a:t>
            </a:r>
            <a:endParaRPr sz="1400">
              <a:latin typeface="Times New Roman"/>
              <a:cs typeface="Times New Roman"/>
            </a:endParaRPr>
          </a:p>
          <a:p>
            <a:pPr marL="222885" marR="43815" indent="-172720" algn="just">
              <a:lnSpc>
                <a:spcPts val="1610"/>
              </a:lnSpc>
              <a:spcBef>
                <a:spcPts val="40"/>
              </a:spcBef>
            </a:pPr>
            <a:r>
              <a:rPr sz="1400" b="1" dirty="0">
                <a:latin typeface="Times New Roman"/>
                <a:cs typeface="Times New Roman"/>
              </a:rPr>
              <a:t>Step</a:t>
            </a:r>
            <a:r>
              <a:rPr sz="1400" b="1" spc="3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2:</a:t>
            </a:r>
            <a:r>
              <a:rPr sz="1400" b="1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Polarities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each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drawn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agree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with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assumed</a:t>
            </a:r>
            <a:r>
              <a:rPr sz="1400" spc="409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current </a:t>
            </a:r>
            <a:r>
              <a:rPr sz="1400" dirty="0">
                <a:latin typeface="Times New Roman"/>
                <a:cs typeface="Times New Roman"/>
              </a:rPr>
              <a:t>directions,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indicated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61.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1031" y="1175331"/>
            <a:ext cx="4494131" cy="284929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604" y="7872221"/>
            <a:ext cx="6022340" cy="85407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38100" marR="30480">
              <a:lnSpc>
                <a:spcPts val="1610"/>
              </a:lnSpc>
              <a:spcBef>
                <a:spcPts val="215"/>
              </a:spcBef>
            </a:pPr>
            <a:r>
              <a:rPr sz="1400" b="1" i="1" dirty="0">
                <a:latin typeface="Times New Roman"/>
                <a:cs typeface="Times New Roman"/>
              </a:rPr>
              <a:t>Step</a:t>
            </a:r>
            <a:r>
              <a:rPr sz="1400" b="1" i="1" spc="13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4:</a:t>
            </a:r>
            <a:r>
              <a:rPr sz="1400" b="1" i="1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Applying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node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(in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two-</a:t>
            </a:r>
            <a:r>
              <a:rPr sz="1400" dirty="0">
                <a:latin typeface="Times New Roman"/>
                <a:cs typeface="Times New Roman"/>
              </a:rPr>
              <a:t>node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network,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law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applied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node),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540"/>
              </a:lnSpc>
            </a:pP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350" spc="18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+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baseline="-12345" dirty="0">
                <a:latin typeface="Times New Roman"/>
                <a:cs typeface="Times New Roman"/>
              </a:rPr>
              <a:t>2</a:t>
            </a:r>
            <a:r>
              <a:rPr sz="1350" spc="195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 </a:t>
            </a:r>
            <a:r>
              <a:rPr sz="1400" i="1" spc="-25" dirty="0">
                <a:latin typeface="Times New Roman"/>
                <a:cs typeface="Times New Roman"/>
              </a:rPr>
              <a:t>I</a:t>
            </a:r>
            <a:r>
              <a:rPr sz="1350" spc="-37" baseline="-12345" dirty="0">
                <a:latin typeface="Times New Roman"/>
                <a:cs typeface="Times New Roman"/>
              </a:rPr>
              <a:t>3</a:t>
            </a:r>
            <a:endParaRPr sz="1350" baseline="-12345">
              <a:latin typeface="Times New Roman"/>
              <a:cs typeface="Times New Roman"/>
            </a:endParaRPr>
          </a:p>
          <a:p>
            <a:pPr marL="38100">
              <a:lnSpc>
                <a:spcPts val="1645"/>
              </a:lnSpc>
            </a:pPr>
            <a:r>
              <a:rPr sz="1400" b="1" i="1" dirty="0">
                <a:latin typeface="Times New Roman"/>
                <a:cs typeface="Times New Roman"/>
              </a:rPr>
              <a:t>Step</a:t>
            </a:r>
            <a:r>
              <a:rPr sz="1400" b="1" i="1" spc="-20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5:</a:t>
            </a:r>
            <a:r>
              <a:rPr sz="1400" b="1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three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equations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three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unknowns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(units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removed for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clarity):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9578" y="5021239"/>
            <a:ext cx="4370303" cy="261085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64668" y="1302925"/>
            <a:ext cx="2352838" cy="183551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902004" y="3112134"/>
            <a:ext cx="5897880" cy="165417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R="2698750" algn="ctr">
              <a:lnSpc>
                <a:spcPct val="100000"/>
              </a:lnSpc>
              <a:spcBef>
                <a:spcPts val="280"/>
              </a:spcBef>
            </a:pPr>
            <a:r>
              <a:rPr sz="1200" dirty="0">
                <a:solidFill>
                  <a:srgbClr val="006FC0"/>
                </a:solidFill>
                <a:latin typeface="Times New Roman"/>
                <a:cs typeface="Times New Roman"/>
              </a:rPr>
              <a:t>Figure</a:t>
            </a:r>
            <a:r>
              <a:rPr sz="1200" spc="-3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6FC0"/>
                </a:solidFill>
                <a:latin typeface="Times New Roman"/>
                <a:cs typeface="Times New Roman"/>
              </a:rPr>
              <a:t>59</a:t>
            </a:r>
            <a:r>
              <a:rPr sz="1200" spc="-2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i="1" dirty="0">
                <a:solidFill>
                  <a:srgbClr val="006FC0"/>
                </a:solidFill>
                <a:latin typeface="Times New Roman"/>
                <a:cs typeface="Times New Roman"/>
              </a:rPr>
              <a:t>Example</a:t>
            </a:r>
            <a:r>
              <a:rPr sz="1200" i="1" spc="-3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i="1" spc="-50" dirty="0">
                <a:solidFill>
                  <a:srgbClr val="006FC0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3101975" marR="26670" algn="ctr">
              <a:lnSpc>
                <a:spcPct val="96300"/>
              </a:lnSpc>
              <a:spcBef>
                <a:spcPts val="229"/>
              </a:spcBef>
            </a:pPr>
            <a:r>
              <a:rPr sz="1200" b="1" dirty="0">
                <a:solidFill>
                  <a:srgbClr val="006FC0"/>
                </a:solidFill>
                <a:latin typeface="Times New Roman"/>
                <a:cs typeface="Times New Roman"/>
              </a:rPr>
              <a:t>Figure</a:t>
            </a:r>
            <a:r>
              <a:rPr sz="1200" b="1" spc="-3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6FC0"/>
                </a:solidFill>
                <a:latin typeface="Times New Roman"/>
                <a:cs typeface="Times New Roman"/>
              </a:rPr>
              <a:t>60</a:t>
            </a:r>
            <a:r>
              <a:rPr sz="12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Inserting</a:t>
            </a:r>
            <a:r>
              <a:rPr sz="1200" b="1" i="1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the</a:t>
            </a:r>
            <a:r>
              <a:rPr sz="1200" b="1" i="1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polarities</a:t>
            </a:r>
            <a:r>
              <a:rPr sz="1200" b="1" i="1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across</a:t>
            </a:r>
            <a:r>
              <a:rPr sz="1200" b="1" i="1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i="1" spc="-25" dirty="0">
                <a:solidFill>
                  <a:srgbClr val="006FC0"/>
                </a:solidFill>
                <a:latin typeface="Times New Roman"/>
                <a:cs typeface="Times New Roman"/>
              </a:rPr>
              <a:t>the </a:t>
            </a:r>
            <a:r>
              <a:rPr sz="1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resistive</a:t>
            </a:r>
            <a:r>
              <a:rPr sz="1200" b="1" i="1" spc="-2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elements</a:t>
            </a:r>
            <a:r>
              <a:rPr sz="1200" b="1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as</a:t>
            </a:r>
            <a:r>
              <a:rPr sz="1200" b="1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defined</a:t>
            </a:r>
            <a:r>
              <a:rPr sz="1200" b="1" i="1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by</a:t>
            </a:r>
            <a:r>
              <a:rPr sz="1200" b="1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the</a:t>
            </a:r>
            <a:r>
              <a:rPr sz="1200" b="1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chosen </a:t>
            </a:r>
            <a:r>
              <a:rPr sz="1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branch</a:t>
            </a:r>
            <a:r>
              <a:rPr sz="1200" b="1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currents.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</a:pPr>
            <a:r>
              <a:rPr sz="1400" dirty="0">
                <a:latin typeface="Times New Roman"/>
                <a:cs typeface="Times New Roman"/>
              </a:rPr>
              <a:t>Step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3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applied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around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each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loop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1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clockwise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direction: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82846" y="1097024"/>
            <a:ext cx="3121220" cy="1923587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332857"/>
            <a:ext cx="5970905" cy="35864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Mesh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Analysis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&amp;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super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mesh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Analysis</a:t>
            </a:r>
            <a:endParaRPr sz="1400">
              <a:latin typeface="Times New Roman"/>
              <a:cs typeface="Times New Roman"/>
            </a:endParaRPr>
          </a:p>
          <a:p>
            <a:pPr marL="12700" marR="6350" indent="188595" algn="just">
              <a:lnSpc>
                <a:spcPct val="110400"/>
              </a:lnSpc>
              <a:spcBef>
                <a:spcPts val="1130"/>
              </a:spcBef>
              <a:buAutoNum type="arabicPeriod"/>
              <a:tabLst>
                <a:tab pos="201295" algn="l"/>
              </a:tabLst>
            </a:pP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Assign</a:t>
            </a:r>
            <a:r>
              <a:rPr sz="1400" i="1" spc="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</a:t>
            </a:r>
            <a:r>
              <a:rPr sz="1400" i="1" spc="4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distinct</a:t>
            </a:r>
            <a:r>
              <a:rPr sz="1400" i="1" spc="5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current</a:t>
            </a:r>
            <a:r>
              <a:rPr sz="1400" i="1" spc="4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in</a:t>
            </a:r>
            <a:r>
              <a:rPr sz="1400" i="1" spc="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5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clockwise</a:t>
            </a:r>
            <a:r>
              <a:rPr sz="1400" i="1" spc="3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direction</a:t>
            </a:r>
            <a:r>
              <a:rPr sz="1400" i="1" spc="4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to</a:t>
            </a:r>
            <a:r>
              <a:rPr sz="1400" i="1" spc="5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each</a:t>
            </a:r>
            <a:r>
              <a:rPr sz="1400" i="1" spc="9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independent,</a:t>
            </a:r>
            <a:r>
              <a:rPr sz="1400" i="1" spc="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closed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loop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of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network.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It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is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not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absolutely</a:t>
            </a:r>
            <a:r>
              <a:rPr sz="1400" i="1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necessary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to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choose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clockwise</a:t>
            </a:r>
            <a:r>
              <a:rPr sz="1400" i="1" spc="-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direction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for</a:t>
            </a:r>
            <a:r>
              <a:rPr sz="1400" i="1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each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loop</a:t>
            </a:r>
            <a:r>
              <a:rPr sz="1400" i="1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current.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200"/>
              </a:lnSpc>
              <a:spcBef>
                <a:spcPts val="995"/>
              </a:spcBef>
            </a:pP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In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fact,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any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direction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can</a:t>
            </a:r>
            <a:r>
              <a:rPr sz="1400" i="1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be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chosen</a:t>
            </a:r>
            <a:r>
              <a:rPr sz="1400" i="1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for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each</a:t>
            </a:r>
            <a:r>
              <a:rPr sz="1400" i="1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loop</a:t>
            </a:r>
            <a:r>
              <a:rPr sz="1400" i="1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current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with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no</a:t>
            </a:r>
            <a:r>
              <a:rPr sz="1400" i="1" spc="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loss</a:t>
            </a:r>
            <a:r>
              <a:rPr sz="1400" i="1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in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accuracy,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as</a:t>
            </a:r>
            <a:r>
              <a:rPr sz="1400" i="1" spc="114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long</a:t>
            </a:r>
            <a:r>
              <a:rPr sz="1400" i="1" spc="1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as</a:t>
            </a:r>
            <a:r>
              <a:rPr sz="1400" i="1" spc="1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114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remaining</a:t>
            </a:r>
            <a:r>
              <a:rPr sz="1400" i="1" spc="1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steps</a:t>
            </a:r>
            <a:r>
              <a:rPr sz="1400" i="1" spc="1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are</a:t>
            </a:r>
            <a:r>
              <a:rPr sz="1400" i="1" spc="1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followed</a:t>
            </a:r>
            <a:r>
              <a:rPr sz="1400" i="1" spc="16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properly.</a:t>
            </a:r>
            <a:r>
              <a:rPr sz="1400" i="1" spc="1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However,</a:t>
            </a:r>
            <a:r>
              <a:rPr sz="1400" i="1" spc="1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by</a:t>
            </a:r>
            <a:r>
              <a:rPr sz="1400" i="1" spc="1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choosing</a:t>
            </a:r>
            <a:r>
              <a:rPr sz="1400" i="1" spc="1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the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clockwise</a:t>
            </a:r>
            <a:r>
              <a:rPr sz="1400" i="1" spc="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direction</a:t>
            </a:r>
            <a:r>
              <a:rPr sz="1400" i="1" spc="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as</a:t>
            </a:r>
            <a:r>
              <a:rPr sz="1400" i="1" spc="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</a:t>
            </a:r>
            <a:r>
              <a:rPr sz="1400" i="1" spc="5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standard,</a:t>
            </a:r>
            <a:r>
              <a:rPr sz="1400" i="1" spc="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we</a:t>
            </a:r>
            <a:r>
              <a:rPr sz="1400" i="1" spc="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can</a:t>
            </a:r>
            <a:r>
              <a:rPr sz="1400" i="1" spc="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develop</a:t>
            </a:r>
            <a:r>
              <a:rPr sz="1400" i="1" spc="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</a:t>
            </a:r>
            <a:r>
              <a:rPr sz="1400" i="1" spc="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shorthand</a:t>
            </a:r>
            <a:r>
              <a:rPr sz="1400" i="1" spc="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method</a:t>
            </a:r>
            <a:r>
              <a:rPr sz="1400" i="1" spc="6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for</a:t>
            </a:r>
            <a:r>
              <a:rPr sz="1400" i="1" spc="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writing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24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required</a:t>
            </a:r>
            <a:r>
              <a:rPr sz="1400" i="1" spc="27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equations</a:t>
            </a:r>
            <a:r>
              <a:rPr sz="1400" i="1" spc="254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that</a:t>
            </a:r>
            <a:r>
              <a:rPr sz="1400" i="1" spc="27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will</a:t>
            </a:r>
            <a:r>
              <a:rPr sz="1400" i="1" spc="25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save</a:t>
            </a:r>
            <a:r>
              <a:rPr sz="1400" i="1" spc="254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time</a:t>
            </a:r>
            <a:r>
              <a:rPr sz="1400" i="1" spc="26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and</a:t>
            </a:r>
            <a:r>
              <a:rPr sz="1400" i="1" spc="27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possibly</a:t>
            </a:r>
            <a:r>
              <a:rPr sz="1400" i="1" spc="27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prevent</a:t>
            </a:r>
            <a:r>
              <a:rPr sz="1400" i="1" spc="27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some</a:t>
            </a:r>
            <a:r>
              <a:rPr sz="1400" i="1" spc="26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common errors.</a:t>
            </a:r>
            <a:endParaRPr sz="1400">
              <a:latin typeface="Times New Roman"/>
              <a:cs typeface="Times New Roman"/>
            </a:endParaRPr>
          </a:p>
          <a:p>
            <a:pPr marL="12700" marR="6350" indent="194945" algn="just">
              <a:lnSpc>
                <a:spcPct val="110000"/>
              </a:lnSpc>
              <a:spcBef>
                <a:spcPts val="1005"/>
              </a:spcBef>
              <a:buAutoNum type="arabicPeriod" startAt="2"/>
              <a:tabLst>
                <a:tab pos="207645" algn="l"/>
              </a:tabLst>
            </a:pP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Indicate</a:t>
            </a:r>
            <a:r>
              <a:rPr sz="1400" i="1" spc="9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9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polarities</a:t>
            </a:r>
            <a:r>
              <a:rPr sz="1400" i="1" spc="9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within</a:t>
            </a:r>
            <a:r>
              <a:rPr sz="1400" i="1" spc="10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each</a:t>
            </a:r>
            <a:r>
              <a:rPr sz="1400" i="1" spc="9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loop</a:t>
            </a:r>
            <a:r>
              <a:rPr sz="1400" i="1" spc="9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for</a:t>
            </a:r>
            <a:r>
              <a:rPr sz="1400" i="1" spc="9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each</a:t>
            </a:r>
            <a:r>
              <a:rPr sz="1400" i="1" spc="9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resistor</a:t>
            </a:r>
            <a:r>
              <a:rPr sz="1400" i="1" spc="8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as</a:t>
            </a:r>
            <a:r>
              <a:rPr sz="1400" i="1" spc="13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determined</a:t>
            </a:r>
            <a:r>
              <a:rPr sz="1400" i="1" spc="9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by</a:t>
            </a:r>
            <a:r>
              <a:rPr sz="1400" i="1" spc="8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the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assumed</a:t>
            </a:r>
            <a:r>
              <a:rPr sz="1400" i="1" spc="-4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direction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of</a:t>
            </a:r>
            <a:r>
              <a:rPr sz="1400" i="1" spc="-4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loop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current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for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that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loop.</a:t>
            </a:r>
            <a:endParaRPr sz="14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10000"/>
              </a:lnSpc>
              <a:spcBef>
                <a:spcPts val="1010"/>
              </a:spcBef>
            </a:pP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Note</a:t>
            </a:r>
            <a:r>
              <a:rPr sz="1400" i="1" spc="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requirement</a:t>
            </a:r>
            <a:r>
              <a:rPr sz="1400" i="1" spc="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that</a:t>
            </a:r>
            <a:r>
              <a:rPr sz="1400" i="1" spc="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polarities</a:t>
            </a:r>
            <a:r>
              <a:rPr sz="1400" i="1" spc="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be</a:t>
            </a:r>
            <a:r>
              <a:rPr sz="1400" i="1" spc="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placed</a:t>
            </a:r>
            <a:r>
              <a:rPr sz="1400" i="1" spc="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within</a:t>
            </a:r>
            <a:r>
              <a:rPr sz="1400" i="1" spc="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each</a:t>
            </a:r>
            <a:r>
              <a:rPr sz="1400" i="1" spc="6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loop.</a:t>
            </a:r>
            <a:r>
              <a:rPr sz="1400" i="1" spc="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This</a:t>
            </a:r>
            <a:r>
              <a:rPr sz="1400" i="1" spc="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requires,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as</a:t>
            </a:r>
            <a:r>
              <a:rPr sz="1400" i="1" spc="-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shown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in</a:t>
            </a:r>
            <a:r>
              <a:rPr sz="1400" i="1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Fig.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62,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that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-3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4Ω</a:t>
            </a:r>
            <a:r>
              <a:rPr sz="1400" i="1" spc="-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resistor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have</a:t>
            </a:r>
            <a:r>
              <a:rPr sz="1400" i="1" spc="-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two</a:t>
            </a:r>
            <a:r>
              <a:rPr sz="1400" i="1" spc="-3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sets</a:t>
            </a:r>
            <a:r>
              <a:rPr sz="1400" i="1" spc="-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of</a:t>
            </a:r>
            <a:r>
              <a:rPr sz="1400" i="1" spc="-3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polarities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across</a:t>
            </a:r>
            <a:r>
              <a:rPr sz="1400" i="1" spc="-3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it.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8911" y="902852"/>
            <a:ext cx="4199758" cy="396090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08074"/>
            <a:ext cx="5971540" cy="4738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6220" algn="just">
              <a:lnSpc>
                <a:spcPct val="110000"/>
              </a:lnSpc>
              <a:spcBef>
                <a:spcPts val="100"/>
              </a:spcBef>
              <a:buAutoNum type="arabicPeriod" startAt="3"/>
              <a:tabLst>
                <a:tab pos="248920" algn="l"/>
              </a:tabLst>
            </a:pP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Apply</a:t>
            </a:r>
            <a:r>
              <a:rPr sz="1400" i="1" spc="4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Kirchhoff’s</a:t>
            </a:r>
            <a:r>
              <a:rPr sz="1400" i="1" spc="434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voltage</a:t>
            </a:r>
            <a:r>
              <a:rPr sz="1400" i="1" spc="4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law</a:t>
            </a:r>
            <a:r>
              <a:rPr sz="1400" i="1" spc="4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around</a:t>
            </a:r>
            <a:r>
              <a:rPr sz="1400" i="1" spc="4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each</a:t>
            </a:r>
            <a:r>
              <a:rPr sz="1400" i="1" spc="4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closed</a:t>
            </a:r>
            <a:r>
              <a:rPr sz="1400" i="1" spc="4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loop</a:t>
            </a:r>
            <a:r>
              <a:rPr sz="1400" i="1" spc="434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in</a:t>
            </a:r>
            <a:r>
              <a:rPr sz="1400" i="1" spc="4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47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clockwise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direction.</a:t>
            </a:r>
            <a:r>
              <a:rPr sz="1400" i="1" spc="13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Again,</a:t>
            </a:r>
            <a:r>
              <a:rPr sz="1400" i="1" spc="1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13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clockwise</a:t>
            </a:r>
            <a:r>
              <a:rPr sz="1400" i="1" spc="1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direction</a:t>
            </a:r>
            <a:r>
              <a:rPr sz="1400" i="1" spc="1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was</a:t>
            </a:r>
            <a:r>
              <a:rPr sz="1400" i="1" spc="15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chosen</a:t>
            </a:r>
            <a:r>
              <a:rPr sz="1400" i="1" spc="13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to</a:t>
            </a:r>
            <a:r>
              <a:rPr sz="1400" i="1" spc="19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establish</a:t>
            </a:r>
            <a:r>
              <a:rPr sz="1400" i="1" spc="15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uniformity</a:t>
            </a:r>
            <a:r>
              <a:rPr sz="1400" i="1" spc="1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and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prepare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us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for</a:t>
            </a:r>
            <a:r>
              <a:rPr sz="1400" i="1" spc="-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method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to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be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introduced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in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-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next</a:t>
            </a:r>
            <a:r>
              <a:rPr sz="1400" i="1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section.</a:t>
            </a:r>
            <a:endParaRPr sz="1400">
              <a:latin typeface="Times New Roman"/>
              <a:cs typeface="Times New Roman"/>
            </a:endParaRPr>
          </a:p>
          <a:p>
            <a:pPr marL="12700" marR="5080" lvl="1" indent="208915" algn="just">
              <a:lnSpc>
                <a:spcPct val="110200"/>
              </a:lnSpc>
              <a:spcBef>
                <a:spcPts val="1000"/>
              </a:spcBef>
              <a:buAutoNum type="alphaLcPeriod"/>
              <a:tabLst>
                <a:tab pos="221615" algn="l"/>
              </a:tabLst>
            </a:pP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If</a:t>
            </a:r>
            <a:r>
              <a:rPr sz="1400" i="1" spc="2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</a:t>
            </a:r>
            <a:r>
              <a:rPr sz="1400" i="1" spc="2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resistor</a:t>
            </a:r>
            <a:r>
              <a:rPr sz="1400" i="1" spc="2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has</a:t>
            </a:r>
            <a:r>
              <a:rPr sz="1400" i="1" spc="2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two</a:t>
            </a:r>
            <a:r>
              <a:rPr sz="1400" i="1" spc="2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or</a:t>
            </a:r>
            <a:r>
              <a:rPr sz="1400" i="1" spc="2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more</a:t>
            </a:r>
            <a:r>
              <a:rPr sz="1400" i="1" spc="2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assumed</a:t>
            </a:r>
            <a:r>
              <a:rPr sz="1400" i="1" spc="2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currents</a:t>
            </a:r>
            <a:r>
              <a:rPr sz="1400" i="1" spc="2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through</a:t>
            </a:r>
            <a:r>
              <a:rPr sz="1400" i="1" spc="2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it,</a:t>
            </a:r>
            <a:r>
              <a:rPr sz="1400" i="1" spc="26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2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total</a:t>
            </a:r>
            <a:r>
              <a:rPr sz="1400" i="1" spc="2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current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through</a:t>
            </a:r>
            <a:r>
              <a:rPr sz="1400" i="1" spc="-4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resistor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is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assumed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current</a:t>
            </a:r>
            <a:r>
              <a:rPr sz="1400" i="1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of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loop</a:t>
            </a:r>
            <a:r>
              <a:rPr sz="1400" i="1" spc="-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in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which</a:t>
            </a:r>
            <a:r>
              <a:rPr sz="1400" i="1" spc="-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Kirchhoff’s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voltage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law is</a:t>
            </a:r>
            <a:r>
              <a:rPr sz="1400" i="1" spc="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being</a:t>
            </a:r>
            <a:r>
              <a:rPr sz="1400" i="1" spc="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applied,</a:t>
            </a:r>
            <a:r>
              <a:rPr sz="1400" i="1" spc="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plus</a:t>
            </a:r>
            <a:r>
              <a:rPr sz="1400" i="1" spc="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assumed</a:t>
            </a:r>
            <a:r>
              <a:rPr sz="1400" i="1" spc="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currents</a:t>
            </a:r>
            <a:r>
              <a:rPr sz="1400" i="1" spc="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of</a:t>
            </a:r>
            <a:r>
              <a:rPr sz="1400" i="1" spc="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 other</a:t>
            </a:r>
            <a:r>
              <a:rPr sz="1400" i="1" spc="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loops</a:t>
            </a:r>
            <a:r>
              <a:rPr sz="1400" i="1" spc="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passing</a:t>
            </a:r>
            <a:r>
              <a:rPr sz="1400" i="1" spc="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through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in</a:t>
            </a:r>
            <a:r>
              <a:rPr sz="1400" i="1" spc="44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44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same</a:t>
            </a:r>
            <a:r>
              <a:rPr sz="1400" i="1" spc="4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direction,</a:t>
            </a:r>
            <a:r>
              <a:rPr sz="1400" i="1" spc="45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minus</a:t>
            </a:r>
            <a:r>
              <a:rPr sz="1400" i="1" spc="44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44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assumed</a:t>
            </a:r>
            <a:r>
              <a:rPr sz="1400" i="1" spc="459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currents</a:t>
            </a:r>
            <a:r>
              <a:rPr sz="1400" i="1" spc="44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through</a:t>
            </a:r>
            <a:r>
              <a:rPr sz="1400" i="1" spc="45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in</a:t>
            </a:r>
            <a:r>
              <a:rPr sz="1400" i="1" spc="49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44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opposite direction.</a:t>
            </a:r>
            <a:endParaRPr sz="1400">
              <a:latin typeface="Times New Roman"/>
              <a:cs typeface="Times New Roman"/>
            </a:endParaRPr>
          </a:p>
          <a:p>
            <a:pPr marL="12700" marR="5715" lvl="1" indent="196215" algn="just">
              <a:lnSpc>
                <a:spcPct val="110700"/>
              </a:lnSpc>
              <a:spcBef>
                <a:spcPts val="990"/>
              </a:spcBef>
              <a:buAutoNum type="alphaLcPeriod"/>
              <a:tabLst>
                <a:tab pos="208915" algn="l"/>
              </a:tabLst>
            </a:pP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1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polarity</a:t>
            </a:r>
            <a:r>
              <a:rPr sz="1400" i="1" spc="114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of</a:t>
            </a:r>
            <a:r>
              <a:rPr sz="1400" i="1" spc="114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</a:t>
            </a:r>
            <a:r>
              <a:rPr sz="1400" i="1" spc="114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voltage</a:t>
            </a:r>
            <a:r>
              <a:rPr sz="1400" i="1" spc="1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source</a:t>
            </a:r>
            <a:r>
              <a:rPr sz="1400" i="1" spc="1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is</a:t>
            </a:r>
            <a:r>
              <a:rPr sz="1400" i="1" spc="114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unaffected</a:t>
            </a:r>
            <a:r>
              <a:rPr sz="1400" i="1" spc="114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by</a:t>
            </a:r>
            <a:r>
              <a:rPr sz="1400" i="1" spc="114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1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direction</a:t>
            </a:r>
            <a:r>
              <a:rPr sz="1400" i="1" spc="114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of</a:t>
            </a:r>
            <a:r>
              <a:rPr sz="1400" i="1" spc="18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114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assigned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loop</a:t>
            </a:r>
            <a:r>
              <a:rPr sz="1400" i="1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currents.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165"/>
              </a:spcBef>
            </a:pP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4.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Solve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resulting</a:t>
            </a:r>
            <a:r>
              <a:rPr sz="1400" i="1" spc="-3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simultaneous</a:t>
            </a:r>
            <a:r>
              <a:rPr sz="1400" i="1" spc="-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linear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equations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for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-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assumed</a:t>
            </a:r>
            <a:r>
              <a:rPr sz="1400" i="1" spc="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loop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currents.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400" b="1" dirty="0">
                <a:latin typeface="Times New Roman"/>
                <a:cs typeface="Times New Roman"/>
              </a:rPr>
              <a:t>EXAMPLE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2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Find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through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each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62.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5"/>
              </a:lnSpc>
              <a:spcBef>
                <a:spcPts val="1210"/>
              </a:spcBef>
            </a:pP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Solution:</a:t>
            </a:r>
            <a:endParaRPr sz="1400">
              <a:latin typeface="Times New Roman"/>
              <a:cs typeface="Times New Roman"/>
            </a:endParaRPr>
          </a:p>
          <a:p>
            <a:pPr marL="12700" marR="2119630" algn="just">
              <a:lnSpc>
                <a:spcPts val="1610"/>
              </a:lnSpc>
              <a:spcBef>
                <a:spcPts val="60"/>
              </a:spcBef>
            </a:pPr>
            <a:r>
              <a:rPr sz="1400" i="1" dirty="0">
                <a:latin typeface="Times New Roman"/>
                <a:cs typeface="Times New Roman"/>
              </a:rPr>
              <a:t>Steps 1 and 2</a:t>
            </a:r>
            <a:r>
              <a:rPr sz="1400" i="1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 as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indicated in the circuit.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that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polarities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6Ω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different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each </a:t>
            </a:r>
            <a:r>
              <a:rPr sz="1400" dirty="0">
                <a:latin typeface="Times New Roman"/>
                <a:cs typeface="Times New Roman"/>
              </a:rPr>
              <a:t>loop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current.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530"/>
              </a:lnSpc>
            </a:pPr>
            <a:r>
              <a:rPr sz="1400" i="1" dirty="0">
                <a:latin typeface="Times New Roman"/>
                <a:cs typeface="Times New Roman"/>
              </a:rPr>
              <a:t>Step</a:t>
            </a:r>
            <a:r>
              <a:rPr sz="1400" i="1" spc="3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3:</a:t>
            </a:r>
            <a:r>
              <a:rPr sz="1400" i="1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applied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around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latin typeface="Times New Roman"/>
                <a:cs typeface="Times New Roman"/>
              </a:rPr>
              <a:t>each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loop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clockwise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direction: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8678" y="5809729"/>
            <a:ext cx="3301600" cy="294961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43847" y="4355478"/>
            <a:ext cx="2661183" cy="196466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648325" y="6416421"/>
            <a:ext cx="10261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900" b="1" spc="-3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900" b="1" dirty="0">
                <a:solidFill>
                  <a:srgbClr val="4F81BC"/>
                </a:solidFill>
                <a:latin typeface="Times New Roman"/>
                <a:cs typeface="Times New Roman"/>
              </a:rPr>
              <a:t>61</a:t>
            </a:r>
            <a:r>
              <a:rPr sz="9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900" b="1" i="1" dirty="0">
                <a:solidFill>
                  <a:srgbClr val="4F81BC"/>
                </a:solidFill>
                <a:latin typeface="Times New Roman"/>
                <a:cs typeface="Times New Roman"/>
              </a:rPr>
              <a:t>Example</a:t>
            </a:r>
            <a:r>
              <a:rPr sz="900" b="1" i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900" b="1" i="1" spc="-50" dirty="0">
                <a:solidFill>
                  <a:srgbClr val="4F81BC"/>
                </a:solidFill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494</Words>
  <Application>Microsoft Office PowerPoint</Application>
  <PresentationFormat>Custom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Ibisam</dc:creator>
  <cp:lastModifiedBy>Ibtisam Yahya</cp:lastModifiedBy>
  <cp:revision>2</cp:revision>
  <dcterms:created xsi:type="dcterms:W3CDTF">2024-11-28T17:41:05Z</dcterms:created>
  <dcterms:modified xsi:type="dcterms:W3CDTF">2024-11-28T18:07:18Z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2024-11-28T00:00:00Z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2024-11-28T00:00:00Z</vt:filetime>
  </property>
  <property fmtid="{D5CDD505-2E9C-101B-9397-08002B2CF9AE}" pid="5" name="Producer">
    <vt:lpwstr>Microsoft® Word 2010</vt:lpwstr>
  </property>
</Properties>
</file>