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notesMasterIdLst>
    <p:notesMasterId r:id="rId64"/>
  </p:notesMasterIdLst>
  <p:sldIdLst>
    <p:sldId id="257" r:id="rId14"/>
    <p:sldId id="258" r:id="rId15"/>
    <p:sldId id="259" r:id="rId16"/>
    <p:sldId id="260" r:id="rId17"/>
    <p:sldId id="262" r:id="rId18"/>
    <p:sldId id="263" r:id="rId19"/>
    <p:sldId id="264" r:id="rId20"/>
    <p:sldId id="267" r:id="rId21"/>
    <p:sldId id="324" r:id="rId22"/>
    <p:sldId id="269" r:id="rId23"/>
    <p:sldId id="271" r:id="rId24"/>
    <p:sldId id="272" r:id="rId25"/>
    <p:sldId id="273" r:id="rId26"/>
    <p:sldId id="274" r:id="rId27"/>
    <p:sldId id="325" r:id="rId28"/>
    <p:sldId id="276" r:id="rId29"/>
    <p:sldId id="277" r:id="rId30"/>
    <p:sldId id="278" r:id="rId31"/>
    <p:sldId id="280" r:id="rId32"/>
    <p:sldId id="281" r:id="rId33"/>
    <p:sldId id="282" r:id="rId34"/>
    <p:sldId id="283" r:id="rId35"/>
    <p:sldId id="285" r:id="rId36"/>
    <p:sldId id="286" r:id="rId37"/>
    <p:sldId id="287" r:id="rId38"/>
    <p:sldId id="288" r:id="rId39"/>
    <p:sldId id="289" r:id="rId40"/>
    <p:sldId id="291" r:id="rId41"/>
    <p:sldId id="292" r:id="rId42"/>
    <p:sldId id="293" r:id="rId43"/>
    <p:sldId id="294" r:id="rId44"/>
    <p:sldId id="297" r:id="rId45"/>
    <p:sldId id="298" r:id="rId46"/>
    <p:sldId id="299" r:id="rId47"/>
    <p:sldId id="300" r:id="rId48"/>
    <p:sldId id="301" r:id="rId49"/>
    <p:sldId id="302" r:id="rId50"/>
    <p:sldId id="303" r:id="rId51"/>
    <p:sldId id="306" r:id="rId52"/>
    <p:sldId id="326" r:id="rId53"/>
    <p:sldId id="309" r:id="rId54"/>
    <p:sldId id="310" r:id="rId55"/>
    <p:sldId id="311" r:id="rId56"/>
    <p:sldId id="312" r:id="rId57"/>
    <p:sldId id="313" r:id="rId58"/>
    <p:sldId id="314" r:id="rId59"/>
    <p:sldId id="317" r:id="rId60"/>
    <p:sldId id="319" r:id="rId61"/>
    <p:sldId id="320" r:id="rId62"/>
    <p:sldId id="32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476" y="-4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D2E56-B950-4A79-8FFE-821D0113066B}" type="datetimeFigureOut">
              <a:rPr lang="en-US" smtClean="0"/>
              <a:t>12/24/2023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7EBBE-9473-407C-94B2-204ED3157074}" type="slidenum">
              <a:rPr lang="en-US" smtClean="0"/>
              <a:t>‹#›</a:t>
            </a:fld>
            <a:endParaRPr lang="en-US"/>
          </a:p>
        </p:txBody>
      </p:sp>
    </p:spTree>
    <p:extLst>
      <p:ext uri="{BB962C8B-B14F-4D97-AF65-F5344CB8AC3E}">
        <p14:creationId xmlns:p14="http://schemas.microsoft.com/office/powerpoint/2010/main" val="236375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D03B9B9-3037-4EA2-BB6D-933194763C8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2472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178571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20521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82486071"/>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1098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1408872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53890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2646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76449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713464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0598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305655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14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45616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93798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59508495"/>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25926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37691088"/>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4843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25833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794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2764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760598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3263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76460598"/>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124098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717786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97240709"/>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44063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57546441"/>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06823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942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42187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182167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7559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82272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9792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430445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002036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2238520"/>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635724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22416782"/>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2183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13884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02333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582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3074026"/>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108799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749084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925428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840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5872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9651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318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616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30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86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7964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95551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4128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2695114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4651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5274950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609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0819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5690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99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378879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4977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0652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0371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4243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2363622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2168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1216321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5020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72618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359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0206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99100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2759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87071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706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405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3788369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73808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6753083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73641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76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05595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7036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59932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74432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83472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1796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16382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475240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6433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0059207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793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79360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1717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66543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34949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48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03448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3356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3243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39088260"/>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4165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330228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8517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08838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39891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10188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0009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70207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415766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2132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7473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97762254"/>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869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39166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2928088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6924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01537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044334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81702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95666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00176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18319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8253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4030355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75115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09337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DBF5F9">
                    <a:shade val="90000"/>
                  </a:srgbClr>
                </a:solidFill>
              </a:rPr>
              <a:pPr/>
              <a:t>12/24/2023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89742405"/>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1744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0254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749307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464595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96633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630987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0018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1841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9991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704889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686715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820421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197790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58222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2318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4021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97633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692938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439673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981898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AE7ABF-B4E7-42D8-99E5-F6226151DDEB}" type="datetimeFigureOut">
              <a:rPr lang="en-US" smtClean="0">
                <a:solidFill>
                  <a:srgbClr val="04617B">
                    <a:shade val="90000"/>
                  </a:srgbClr>
                </a:solidFill>
              </a:rPr>
              <a:pPr/>
              <a:t>12/24/2023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9777DD-C496-4CA0-B290-FCA7A92108C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26056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371600"/>
          </a:xfrm>
        </p:spPr>
        <p:txBody>
          <a:bodyPr>
            <a:noAutofit/>
          </a:bodyPr>
          <a:lstStyle/>
          <a:p>
            <a:pPr algn="ctr"/>
            <a:r>
              <a:rPr lang="en-US" sz="2800" b="1" i="1" dirty="0">
                <a:solidFill>
                  <a:srgbClr val="B1410F"/>
                </a:solidFill>
                <a:latin typeface="Times New Roman" pitchFamily="18" charset="0"/>
                <a:cs typeface="Times New Roman" pitchFamily="18" charset="0"/>
              </a:rPr>
              <a:t>The reality of the change in global energy consumption and the change in the type of sources supplied to it:</a:t>
            </a:r>
            <a:br>
              <a:rPr lang="en-US" sz="2800" b="1" i="1" dirty="0">
                <a:solidFill>
                  <a:srgbClr val="B1410F"/>
                </a:solidFill>
                <a:latin typeface="Times New Roman" pitchFamily="18" charset="0"/>
                <a:cs typeface="Times New Roman" pitchFamily="18" charset="0"/>
              </a:rPr>
            </a:br>
            <a:endParaRPr lang="en-US" sz="2800" b="1" i="1" dirty="0">
              <a:solidFill>
                <a:srgbClr val="B1410F"/>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fontScale="85000" lnSpcReduction="20000"/>
          </a:bodyPr>
          <a:lstStyle/>
          <a:p>
            <a:pPr marL="0" algn="just">
              <a:lnSpc>
                <a:spcPct val="150000"/>
              </a:lnSpc>
              <a:spcBef>
                <a:spcPts val="0"/>
              </a:spcBef>
              <a:spcAft>
                <a:spcPts val="1000"/>
              </a:spcAft>
            </a:pPr>
            <a:r>
              <a:rPr lang="en-US" dirty="0">
                <a:latin typeface="Times New Roman"/>
                <a:ea typeface="Calibri"/>
                <a:cs typeface="Arial"/>
              </a:rPr>
              <a:t>The history of global energy consumption has long been characterized by the dominance of one fuel, wood first, coal and oil. The invention of the internal combustion engine made the oil strategically important.</a:t>
            </a:r>
            <a:endParaRPr lang="en-US" sz="2400" dirty="0">
              <a:ea typeface="Calibri"/>
              <a:cs typeface="Arial"/>
            </a:endParaRPr>
          </a:p>
          <a:p>
            <a:pPr marL="0" algn="just">
              <a:lnSpc>
                <a:spcPct val="150000"/>
              </a:lnSpc>
              <a:spcBef>
                <a:spcPts val="0"/>
              </a:spcBef>
              <a:spcAft>
                <a:spcPts val="1000"/>
              </a:spcAft>
            </a:pPr>
            <a:r>
              <a:rPr lang="en-US" dirty="0">
                <a:latin typeface="Times New Roman"/>
                <a:ea typeface="Calibri"/>
                <a:cs typeface="Arial"/>
              </a:rPr>
              <a:t>          The world has revived by plenty and cheap supplies of oil, but the crisis of oil in 1973 has warned the consumer countries about the risks of relying upon Unisource of energy and out of its control. also the increasing of oil prices has motivated to seek for alternative materials.</a:t>
            </a:r>
            <a:endParaRPr lang="en-US" sz="2400" dirty="0">
              <a:ea typeface="Calibri"/>
              <a:cs typeface="Arial"/>
            </a:endParaRPr>
          </a:p>
          <a:p>
            <a:endParaRPr lang="en-US" dirty="0"/>
          </a:p>
        </p:txBody>
      </p:sp>
    </p:spTree>
    <p:extLst>
      <p:ext uri="{BB962C8B-B14F-4D97-AF65-F5344CB8AC3E}">
        <p14:creationId xmlns:p14="http://schemas.microsoft.com/office/powerpoint/2010/main" val="137213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620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age result for tar san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324600"/>
          </a:xfrm>
          <a:prstGeom prst="rect">
            <a:avLst/>
          </a:prstGeom>
          <a:noFill/>
          <a:ln>
            <a:noFill/>
          </a:ln>
        </p:spPr>
      </p:pic>
    </p:spTree>
    <p:extLst>
      <p:ext uri="{BB962C8B-B14F-4D97-AF65-F5344CB8AC3E}">
        <p14:creationId xmlns:p14="http://schemas.microsoft.com/office/powerpoint/2010/main" val="5328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19201"/>
            <a:ext cx="6705599" cy="387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69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Extraction:</a:t>
            </a:r>
            <a:endParaRPr lang="en-US" dirty="0"/>
          </a:p>
        </p:txBody>
      </p:sp>
      <p:sp>
        <p:nvSpPr>
          <p:cNvPr id="3" name="عنصر نائب للمحتوى 2"/>
          <p:cNvSpPr>
            <a:spLocks noGrp="1"/>
          </p:cNvSpPr>
          <p:nvPr>
            <p:ph idx="1"/>
          </p:nvPr>
        </p:nvSpPr>
        <p:spPr>
          <a:xfrm>
            <a:off x="457200" y="1935480"/>
            <a:ext cx="8229600" cy="4922520"/>
          </a:xfrm>
        </p:spPr>
        <p:txBody>
          <a:bodyPr/>
          <a:lstStyle/>
          <a:p>
            <a:r>
              <a:rPr lang="en-US" dirty="0" smtClean="0"/>
              <a:t>Treatment with hot water to recover bitumen and this is high viscosity, so it is being upgrading.</a:t>
            </a:r>
          </a:p>
          <a:p>
            <a:pPr marL="0" indent="0">
              <a:buNone/>
            </a:pPr>
            <a:r>
              <a:rPr lang="en-US" b="1" dirty="0" smtClean="0">
                <a:solidFill>
                  <a:srgbClr val="C00000"/>
                </a:solidFill>
              </a:rPr>
              <a:t>Upgrading:</a:t>
            </a:r>
          </a:p>
          <a:p>
            <a:r>
              <a:rPr lang="en-US" u="sng" dirty="0" smtClean="0"/>
              <a:t>Cracking</a:t>
            </a:r>
            <a:r>
              <a:rPr lang="en-US" dirty="0" smtClean="0"/>
              <a:t> the materials into lighter compounds for easy processing.</a:t>
            </a:r>
          </a:p>
          <a:p>
            <a:r>
              <a:rPr lang="en-US" u="sng" dirty="0" smtClean="0"/>
              <a:t>Hydrogenation</a:t>
            </a:r>
            <a:r>
              <a:rPr lang="en-US" dirty="0" smtClean="0"/>
              <a:t> of the resulting compounds, then removed S,N (hydro desulfurization).</a:t>
            </a:r>
          </a:p>
          <a:p>
            <a:r>
              <a:rPr lang="en-US" dirty="0" smtClean="0"/>
              <a:t>R</a:t>
            </a:r>
            <a:r>
              <a:rPr lang="en-US" u="sng" dirty="0" smtClean="0"/>
              <a:t>efining</a:t>
            </a:r>
            <a:r>
              <a:rPr lang="en-US" dirty="0" smtClean="0"/>
              <a:t> to primary derivatives and production low sulfur oil.</a:t>
            </a:r>
          </a:p>
          <a:p>
            <a:pPr marL="0" indent="0">
              <a:buNone/>
            </a:pPr>
            <a:r>
              <a:rPr lang="en-US" dirty="0" smtClean="0"/>
              <a:t>H2S           red.                            </a:t>
            </a:r>
            <a:r>
              <a:rPr lang="en-US" sz="2800" b="1" dirty="0" smtClean="0"/>
              <a:t>S</a:t>
            </a:r>
            <a:r>
              <a:rPr lang="en-US" dirty="0" smtClean="0"/>
              <a:t> </a:t>
            </a:r>
            <a:r>
              <a:rPr lang="en-US" sz="1800" dirty="0" smtClean="0"/>
              <a:t>(by product)</a:t>
            </a:r>
            <a:endParaRPr lang="en-US" sz="1800" dirty="0"/>
          </a:p>
          <a:p>
            <a:endParaRPr lang="en-US" dirty="0"/>
          </a:p>
        </p:txBody>
      </p:sp>
      <p:sp>
        <p:nvSpPr>
          <p:cNvPr id="4" name="سهم إلى اليمين 3"/>
          <p:cNvSpPr/>
          <p:nvPr/>
        </p:nvSpPr>
        <p:spPr>
          <a:xfrm>
            <a:off x="1769533" y="6324600"/>
            <a:ext cx="205457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621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sz="4000" b="1" dirty="0">
                <a:latin typeface="Times New Roman" pitchFamily="18" charset="0"/>
                <a:cs typeface="Times New Roman" pitchFamily="18" charset="0"/>
              </a:rPr>
              <a:t>Oil </a:t>
            </a:r>
            <a:r>
              <a:rPr lang="en-US" sz="4000" b="1" dirty="0" smtClean="0">
                <a:latin typeface="Times New Roman" pitchFamily="18" charset="0"/>
                <a:cs typeface="Times New Roman" pitchFamily="18" charset="0"/>
              </a:rPr>
              <a:t>Shale's</a:t>
            </a:r>
            <a:r>
              <a:rPr lang="en-US" dirty="0"/>
              <a:t/>
            </a:r>
            <a:br>
              <a:rPr lang="en-US" dirty="0"/>
            </a:br>
            <a:endParaRPr lang="en-US" dirty="0"/>
          </a:p>
        </p:txBody>
      </p:sp>
      <p:sp>
        <p:nvSpPr>
          <p:cNvPr id="3" name="عنصر نائب للمحتوى 2"/>
          <p:cNvSpPr>
            <a:spLocks noGrp="1"/>
          </p:cNvSpPr>
          <p:nvPr>
            <p:ph idx="1"/>
          </p:nvPr>
        </p:nvSpPr>
        <p:spPr/>
        <p:txBody>
          <a:bodyPr>
            <a:normAutofit fontScale="92500"/>
          </a:bodyPr>
          <a:lstStyle/>
          <a:p>
            <a:pPr marL="0" indent="457200" algn="just">
              <a:lnSpc>
                <a:spcPct val="150000"/>
              </a:lnSpc>
              <a:spcBef>
                <a:spcPts val="0"/>
              </a:spcBef>
              <a:spcAft>
                <a:spcPts val="1000"/>
              </a:spcAft>
            </a:pPr>
            <a:r>
              <a:rPr lang="en-US" dirty="0">
                <a:latin typeface="Times New Roman"/>
                <a:ea typeface="Calibri"/>
                <a:cs typeface="Arial"/>
              </a:rPr>
              <a:t>Its sediments spread in many parts of the world. These inorganic deposits contain varying proportions (4-8%) of a waxy organic matter called </a:t>
            </a:r>
            <a:r>
              <a:rPr lang="en-US" b="1" dirty="0" err="1">
                <a:latin typeface="Times New Roman"/>
                <a:ea typeface="Calibri"/>
                <a:cs typeface="Arial"/>
              </a:rPr>
              <a:t>kerogen</a:t>
            </a:r>
            <a:r>
              <a:rPr lang="en-US" dirty="0">
                <a:latin typeface="Times New Roman"/>
                <a:ea typeface="Calibri"/>
                <a:cs typeface="Arial"/>
              </a:rPr>
              <a:t>. This material is of a degree of complexity in its chemical composition, it cannot be dissolved in any solvent that dissolves conventional crude oil; </a:t>
            </a:r>
            <a:r>
              <a:rPr lang="en-US" u="sng" dirty="0">
                <a:latin typeface="Times New Roman"/>
                <a:ea typeface="Calibri"/>
                <a:cs typeface="Arial"/>
              </a:rPr>
              <a:t>therefore the only method used to recover oil from the </a:t>
            </a:r>
            <a:r>
              <a:rPr lang="en-US" u="sng" dirty="0" err="1">
                <a:latin typeface="Times New Roman"/>
                <a:ea typeface="Calibri"/>
                <a:cs typeface="Arial"/>
              </a:rPr>
              <a:t>shales</a:t>
            </a:r>
            <a:r>
              <a:rPr lang="en-US" u="sng" dirty="0">
                <a:latin typeface="Times New Roman"/>
                <a:ea typeface="Calibri"/>
                <a:cs typeface="Arial"/>
              </a:rPr>
              <a:t> is the </a:t>
            </a:r>
            <a:r>
              <a:rPr lang="en-US" b="1" u="sng" dirty="0">
                <a:solidFill>
                  <a:srgbClr val="C00000"/>
                </a:solidFill>
                <a:latin typeface="Times New Roman"/>
                <a:ea typeface="Calibri"/>
                <a:cs typeface="Arial"/>
              </a:rPr>
              <a:t>pyrolysis process</a:t>
            </a:r>
            <a:r>
              <a:rPr lang="en-US" b="1" dirty="0">
                <a:latin typeface="Times New Roman"/>
                <a:ea typeface="Calibri"/>
                <a:cs typeface="Arial"/>
              </a:rPr>
              <a:t> </a:t>
            </a:r>
            <a:r>
              <a:rPr lang="en-US" dirty="0">
                <a:latin typeface="Times New Roman"/>
                <a:ea typeface="Calibri"/>
                <a:cs typeface="Arial"/>
              </a:rPr>
              <a:t>to reduce viscosity and simplify chemical composition.</a:t>
            </a:r>
            <a:endParaRPr lang="en-US" sz="2400" dirty="0">
              <a:ea typeface="Calibri"/>
              <a:cs typeface="Arial"/>
            </a:endParaRPr>
          </a:p>
          <a:p>
            <a:endParaRPr lang="en-US" dirty="0"/>
          </a:p>
        </p:txBody>
      </p:sp>
    </p:spTree>
    <p:extLst>
      <p:ext uri="{BB962C8B-B14F-4D97-AF65-F5344CB8AC3E}">
        <p14:creationId xmlns:p14="http://schemas.microsoft.com/office/powerpoint/2010/main" val="3366295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533400"/>
          </a:xfrm>
        </p:spPr>
        <p:txBody>
          <a:bodyPr>
            <a:normAutofit/>
          </a:bodyPr>
          <a:lstStyle/>
          <a:p>
            <a:r>
              <a:rPr lang="en-US" sz="2800" b="1" dirty="0">
                <a:solidFill>
                  <a:srgbClr val="C00000"/>
                </a:solidFill>
                <a:latin typeface="Constantia"/>
                <a:ea typeface="+mn-ea"/>
                <a:cs typeface="+mn-cs"/>
              </a:rPr>
              <a:t>oil </a:t>
            </a:r>
            <a:r>
              <a:rPr lang="en-US" sz="2800" b="1" dirty="0" smtClean="0">
                <a:solidFill>
                  <a:srgbClr val="C00000"/>
                </a:solidFill>
                <a:latin typeface="Constantia"/>
                <a:ea typeface="+mn-ea"/>
                <a:cs typeface="+mn-cs"/>
              </a:rPr>
              <a:t>shale extraction</a:t>
            </a:r>
            <a:endParaRPr lang="en-US" sz="5400" b="1" dirty="0">
              <a:solidFill>
                <a:srgbClr val="C00000"/>
              </a:solidFill>
            </a:endParaRPr>
          </a:p>
        </p:txBody>
      </p:sp>
      <p:sp>
        <p:nvSpPr>
          <p:cNvPr id="3" name="عنصر نائب للمحتوى 2"/>
          <p:cNvSpPr>
            <a:spLocks noGrp="1"/>
          </p:cNvSpPr>
          <p:nvPr>
            <p:ph idx="1"/>
          </p:nvPr>
        </p:nvSpPr>
        <p:spPr>
          <a:xfrm>
            <a:off x="457200" y="1066800"/>
            <a:ext cx="8229600" cy="5257800"/>
          </a:xfrm>
        </p:spPr>
        <p:txBody>
          <a:bodyPr/>
          <a:lstStyle/>
          <a:p>
            <a:r>
              <a:rPr lang="en-US" dirty="0"/>
              <a:t>oil shale is first extracted from the earth by surface or underground </a:t>
            </a:r>
            <a:r>
              <a:rPr lang="en-US" dirty="0" smtClean="0"/>
              <a:t>mining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39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683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000" b="1" dirty="0" smtClean="0">
                <a:solidFill>
                  <a:srgbClr val="C00000"/>
                </a:solidFill>
                <a:latin typeface="Times New Roman" pitchFamily="18" charset="0"/>
                <a:cs typeface="Times New Roman" pitchFamily="18" charset="0"/>
              </a:rPr>
              <a:t>Environmental Effect</a:t>
            </a:r>
            <a:endParaRPr lang="en-US" sz="40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dirty="0" smtClean="0"/>
              <a:t>Global Warming</a:t>
            </a:r>
          </a:p>
          <a:p>
            <a:r>
              <a:rPr lang="en-US" dirty="0" smtClean="0"/>
              <a:t>Greenhouse gas emission</a:t>
            </a:r>
          </a:p>
          <a:p>
            <a:r>
              <a:rPr lang="en-US" dirty="0" smtClean="0"/>
              <a:t>Mined land disturbance</a:t>
            </a:r>
          </a:p>
          <a:p>
            <a:r>
              <a:rPr lang="en-US" dirty="0" smtClean="0"/>
              <a:t>Effect on air and water quality</a:t>
            </a:r>
          </a:p>
          <a:p>
            <a:r>
              <a:rPr lang="en-US" dirty="0" smtClean="0"/>
              <a:t>Cost is relatively high</a:t>
            </a:r>
          </a:p>
          <a:p>
            <a:pPr marL="0" indent="0">
              <a:buNone/>
            </a:pPr>
            <a:endParaRPr lang="en-US" dirty="0"/>
          </a:p>
        </p:txBody>
      </p:sp>
    </p:spTree>
    <p:extLst>
      <p:ext uri="{BB962C8B-B14F-4D97-AF65-F5344CB8AC3E}">
        <p14:creationId xmlns:p14="http://schemas.microsoft.com/office/powerpoint/2010/main" val="803558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7543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9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838200"/>
            <a:ext cx="7086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219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15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668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066800"/>
            <a:ext cx="7543800" cy="685800"/>
          </a:xfrm>
        </p:spPr>
        <p:txBody>
          <a:bodyPr>
            <a:normAutofit fontScale="90000"/>
          </a:bodyPr>
          <a:lstStyle/>
          <a:p>
            <a:r>
              <a:rPr lang="en-US" sz="4400" i="1" dirty="0">
                <a:solidFill>
                  <a:srgbClr val="0070C0"/>
                </a:solidFill>
                <a:latin typeface="Times New Roman"/>
                <a:ea typeface="Calibri"/>
                <a:cs typeface="Arial"/>
              </a:rPr>
              <a:t>Challenges facing the future of oil:</a:t>
            </a:r>
            <a:r>
              <a:rPr lang="en-US" sz="4000" dirty="0">
                <a:ea typeface="Calibri"/>
                <a:cs typeface="Arial"/>
              </a:rPr>
              <a:t/>
            </a:r>
            <a:br>
              <a:rPr lang="en-US" sz="4000" dirty="0">
                <a:ea typeface="Calibri"/>
                <a:cs typeface="Arial"/>
              </a:rPr>
            </a:br>
            <a:endParaRPr lang="en-US" dirty="0"/>
          </a:p>
        </p:txBody>
      </p:sp>
      <p:sp>
        <p:nvSpPr>
          <p:cNvPr id="3" name="عنصر نائب للمحتوى 2"/>
          <p:cNvSpPr>
            <a:spLocks noGrp="1"/>
          </p:cNvSpPr>
          <p:nvPr>
            <p:ph idx="1"/>
          </p:nvPr>
        </p:nvSpPr>
        <p:spPr>
          <a:xfrm>
            <a:off x="533400" y="2209800"/>
            <a:ext cx="8229600" cy="4389120"/>
          </a:xfrm>
        </p:spPr>
        <p:txBody>
          <a:bodyPr>
            <a:normAutofit fontScale="85000" lnSpcReduction="10000"/>
          </a:bodyPr>
          <a:lstStyle/>
          <a:p>
            <a:pPr lvl="0" algn="just">
              <a:lnSpc>
                <a:spcPct val="150000"/>
              </a:lnSpc>
              <a:spcBef>
                <a:spcPts val="0"/>
              </a:spcBef>
              <a:spcAft>
                <a:spcPts val="1000"/>
              </a:spcAft>
              <a:buFont typeface="+mj-lt"/>
              <a:buAutoNum type="arabicPeriod"/>
            </a:pPr>
            <a:r>
              <a:rPr lang="en-US" dirty="0" smtClean="0">
                <a:latin typeface="Times New Roman"/>
                <a:ea typeface="Calibri"/>
                <a:cs typeface="Arial"/>
              </a:rPr>
              <a:t>Wealth </a:t>
            </a:r>
            <a:r>
              <a:rPr lang="en-US" dirty="0">
                <a:latin typeface="Times New Roman"/>
                <a:ea typeface="Calibri"/>
                <a:cs typeface="Arial"/>
              </a:rPr>
              <a:t>is fleeting and diminishing overtime.</a:t>
            </a:r>
            <a:endParaRPr lang="en-US" sz="2400" dirty="0">
              <a:ea typeface="Calibri"/>
              <a:cs typeface="Arial"/>
            </a:endParaRPr>
          </a:p>
          <a:p>
            <a:pPr lvl="0" algn="just">
              <a:lnSpc>
                <a:spcPct val="150000"/>
              </a:lnSpc>
              <a:spcBef>
                <a:spcPts val="0"/>
              </a:spcBef>
              <a:spcAft>
                <a:spcPts val="1000"/>
              </a:spcAft>
              <a:buFont typeface="+mj-lt"/>
              <a:buAutoNum type="arabicPeriod"/>
            </a:pPr>
            <a:r>
              <a:rPr lang="en-US" dirty="0">
                <a:latin typeface="Times New Roman"/>
                <a:ea typeface="Calibri"/>
                <a:cs typeface="Arial"/>
              </a:rPr>
              <a:t>Oil prices fluctuate.</a:t>
            </a:r>
            <a:endParaRPr lang="en-US" sz="2400" dirty="0">
              <a:ea typeface="Calibri"/>
              <a:cs typeface="Arial"/>
            </a:endParaRPr>
          </a:p>
          <a:p>
            <a:pPr lvl="0" algn="just">
              <a:lnSpc>
                <a:spcPct val="150000"/>
              </a:lnSpc>
              <a:spcBef>
                <a:spcPts val="0"/>
              </a:spcBef>
              <a:spcAft>
                <a:spcPts val="1000"/>
              </a:spcAft>
              <a:buFont typeface="+mj-lt"/>
              <a:buAutoNum type="arabicPeriod"/>
            </a:pPr>
            <a:r>
              <a:rPr lang="en-US" dirty="0">
                <a:latin typeface="Times New Roman"/>
                <a:ea typeface="Calibri"/>
                <a:cs typeface="Arial"/>
              </a:rPr>
              <a:t>The German experience in the field of renewable energy its success.</a:t>
            </a:r>
            <a:endParaRPr lang="en-US" sz="2400" dirty="0">
              <a:ea typeface="Calibri"/>
              <a:cs typeface="Arial"/>
            </a:endParaRPr>
          </a:p>
          <a:p>
            <a:pPr lvl="0" algn="just">
              <a:lnSpc>
                <a:spcPct val="150000"/>
              </a:lnSpc>
              <a:spcBef>
                <a:spcPts val="0"/>
              </a:spcBef>
              <a:spcAft>
                <a:spcPts val="1000"/>
              </a:spcAft>
              <a:buFont typeface="+mj-lt"/>
              <a:buAutoNum type="arabicPeriod"/>
            </a:pPr>
            <a:r>
              <a:rPr lang="en-US" dirty="0">
                <a:latin typeface="Times New Roman"/>
                <a:ea typeface="Calibri"/>
                <a:cs typeface="Arial"/>
              </a:rPr>
              <a:t>Concern over global warming and signs of climatic change.</a:t>
            </a:r>
            <a:endParaRPr lang="en-US" sz="2400" dirty="0">
              <a:ea typeface="Calibri"/>
              <a:cs typeface="Arial"/>
            </a:endParaRPr>
          </a:p>
          <a:p>
            <a:pPr marL="0" indent="228600" algn="just">
              <a:lnSpc>
                <a:spcPct val="150000"/>
              </a:lnSpc>
              <a:spcBef>
                <a:spcPts val="0"/>
              </a:spcBef>
              <a:spcAft>
                <a:spcPts val="1000"/>
              </a:spcAft>
            </a:pPr>
            <a:r>
              <a:rPr lang="en-US" dirty="0">
                <a:latin typeface="Times New Roman"/>
                <a:ea typeface="Calibri"/>
                <a:cs typeface="Arial"/>
              </a:rPr>
              <a:t>Today, the world fuel is more divers than before. Therefore, the world has turned towards more diversified, abundant and less expensive energy.</a:t>
            </a:r>
            <a:endParaRPr lang="en-US" sz="2400" dirty="0">
              <a:ea typeface="Calibri"/>
              <a:cs typeface="Arial"/>
            </a:endParaRPr>
          </a:p>
          <a:p>
            <a:endParaRPr lang="en-US" dirty="0"/>
          </a:p>
        </p:txBody>
      </p:sp>
    </p:spTree>
    <p:extLst>
      <p:ext uri="{BB962C8B-B14F-4D97-AF65-F5344CB8AC3E}">
        <p14:creationId xmlns:p14="http://schemas.microsoft.com/office/powerpoint/2010/main" val="201495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914400"/>
            <a:ext cx="8229600" cy="457200"/>
          </a:xfrm>
        </p:spPr>
        <p:txBody>
          <a:bodyPr>
            <a:normAutofit fontScale="90000"/>
          </a:bodyPr>
          <a:lstStyle/>
          <a:p>
            <a:pPr algn="ctr"/>
            <a:r>
              <a:rPr lang="en-US" b="1" dirty="0" smtClean="0">
                <a:solidFill>
                  <a:srgbClr val="C00000"/>
                </a:solidFill>
                <a:latin typeface="Times New Roman" pitchFamily="18" charset="0"/>
                <a:cs typeface="Times New Roman" pitchFamily="18" charset="0"/>
              </a:rPr>
              <a:t>Heavy </a:t>
            </a:r>
            <a:r>
              <a:rPr lang="en-US" b="1" dirty="0">
                <a:solidFill>
                  <a:srgbClr val="C00000"/>
                </a:solidFill>
                <a:latin typeface="Times New Roman" pitchFamily="18" charset="0"/>
                <a:cs typeface="Times New Roman" pitchFamily="18" charset="0"/>
              </a:rPr>
              <a:t>Oils: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990600"/>
            <a:ext cx="8229600" cy="5334000"/>
          </a:xfrm>
        </p:spPr>
        <p:txBody>
          <a:bodyPr>
            <a:noAutofit/>
          </a:bodyPr>
          <a:lstStyle/>
          <a:p>
            <a:r>
              <a:rPr lang="en-US" sz="3200" dirty="0">
                <a:latin typeface="Times New Roman" pitchFamily="18" charset="0"/>
                <a:cs typeface="Times New Roman" pitchFamily="18" charset="0"/>
              </a:rPr>
              <a:t>Its highly viscous oil that can’t easily flow to production wells under normal reservoir condition .</a:t>
            </a:r>
          </a:p>
          <a:p>
            <a:pPr marL="0" indent="0">
              <a:buNone/>
            </a:pPr>
            <a:r>
              <a:rPr lang="ar-IQ"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It </a:t>
            </a:r>
            <a:r>
              <a:rPr lang="en-US" sz="3200" dirty="0">
                <a:latin typeface="Times New Roman" pitchFamily="18" charset="0"/>
                <a:cs typeface="Times New Roman" pitchFamily="18" charset="0"/>
              </a:rPr>
              <a:t>is referred to as heavy because its : </a:t>
            </a:r>
          </a:p>
          <a:p>
            <a:r>
              <a:rPr lang="en-US" sz="3200" dirty="0">
                <a:latin typeface="Times New Roman" pitchFamily="18" charset="0"/>
                <a:cs typeface="Times New Roman" pitchFamily="18" charset="0"/>
              </a:rPr>
              <a:t>Low value of API</a:t>
            </a:r>
          </a:p>
          <a:p>
            <a:r>
              <a:rPr lang="en-US" sz="3200" dirty="0">
                <a:latin typeface="Times New Roman" pitchFamily="18" charset="0"/>
                <a:cs typeface="Times New Roman" pitchFamily="18" charset="0"/>
              </a:rPr>
              <a:t>High percent of carbon content </a:t>
            </a:r>
          </a:p>
          <a:p>
            <a:r>
              <a:rPr lang="en-US" sz="3200" dirty="0">
                <a:latin typeface="Times New Roman" pitchFamily="18" charset="0"/>
                <a:cs typeface="Times New Roman" pitchFamily="18" charset="0"/>
              </a:rPr>
              <a:t>High content of  N, S, </a:t>
            </a:r>
            <a:r>
              <a:rPr lang="en-US" sz="3200" dirty="0" err="1">
                <a:latin typeface="Times New Roman" pitchFamily="18" charset="0"/>
                <a:cs typeface="Times New Roman" pitchFamily="18" charset="0"/>
              </a:rPr>
              <a:t>Asphaltene</a:t>
            </a:r>
            <a:r>
              <a:rPr lang="en-US" sz="3200" dirty="0">
                <a:latin typeface="Times New Roman" pitchFamily="18" charset="0"/>
                <a:cs typeface="Times New Roman" pitchFamily="18" charset="0"/>
              </a:rPr>
              <a:t> and Metals.</a:t>
            </a:r>
          </a:p>
          <a:p>
            <a:r>
              <a:rPr lang="en-US" sz="3200" dirty="0">
                <a:latin typeface="Times New Roman" pitchFamily="18" charset="0"/>
                <a:cs typeface="Times New Roman" pitchFamily="18" charset="0"/>
              </a:rPr>
              <a:t>High Molecular weight and high viscosity</a:t>
            </a:r>
          </a:p>
          <a:p>
            <a:r>
              <a:rPr lang="en-US" sz="3200" dirty="0">
                <a:latin typeface="Times New Roman" pitchFamily="18" charset="0"/>
                <a:cs typeface="Times New Roman" pitchFamily="18" charset="0"/>
              </a:rPr>
              <a:t>Low hydrogen content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1536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81000"/>
            <a:ext cx="8229600" cy="1143000"/>
          </a:xfrm>
        </p:spPr>
        <p:txBody>
          <a:bodyPr>
            <a:normAutofit fontScale="90000"/>
          </a:bodyPr>
          <a:lstStyle/>
          <a:p>
            <a:r>
              <a:rPr lang="en-US" b="1" dirty="0">
                <a:solidFill>
                  <a:srgbClr val="C00000"/>
                </a:solidFill>
                <a:latin typeface="Times New Roman" pitchFamily="18" charset="0"/>
                <a:cs typeface="Times New Roman" pitchFamily="18" charset="0"/>
              </a:rPr>
              <a:t>Liquefied Petroleum Gas (LPG):</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990600"/>
            <a:ext cx="8229600" cy="5334000"/>
          </a:xfrm>
        </p:spPr>
        <p:txBody>
          <a:bodyPr>
            <a:normAutofit fontScale="85000" lnSpcReduction="10000"/>
          </a:bodyPr>
          <a:lstStyle/>
          <a:p>
            <a:r>
              <a:rPr lang="en-US" sz="3900" dirty="0">
                <a:latin typeface="Times New Roman" pitchFamily="18" charset="0"/>
                <a:cs typeface="Times New Roman" pitchFamily="18" charset="0"/>
              </a:rPr>
              <a:t>The light hydrocarbons fraction of the paraffin series, derived from refinery processes, which exist in the gaseous state under atmospheric ambient condition but can be converted to the liquid state under condition of moderate pressure and ambient temperature such as propane, butane, or some mixture of them. and lesser extend propylene or butylene result from cracking other hydrocarbons in  petroleum refinery .</a:t>
            </a:r>
          </a:p>
          <a:p>
            <a:pPr marL="0" indent="0" algn="ctr">
              <a:buNone/>
            </a:pPr>
            <a:r>
              <a:rPr lang="en-US" sz="39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109998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324600"/>
          </a:xfrm>
        </p:spPr>
        <p:txBody>
          <a:bodyPr>
            <a:normAutofit fontScale="25000" lnSpcReduction="20000"/>
          </a:bodyPr>
          <a:lstStyle/>
          <a:p>
            <a:pPr marL="0" algn="just">
              <a:lnSpc>
                <a:spcPct val="150000"/>
              </a:lnSpc>
              <a:spcBef>
                <a:spcPts val="0"/>
              </a:spcBef>
              <a:spcAft>
                <a:spcPts val="1000"/>
              </a:spcAft>
            </a:pPr>
            <a:r>
              <a:rPr lang="en-US" sz="11200" b="1" i="1" dirty="0" smtClean="0">
                <a:solidFill>
                  <a:srgbClr val="0070C0"/>
                </a:solidFill>
                <a:latin typeface="Times New Roman"/>
                <a:ea typeface="Calibri"/>
                <a:cs typeface="Arial"/>
              </a:rPr>
              <a:t>        Gas hydrates:</a:t>
            </a:r>
          </a:p>
          <a:p>
            <a:pPr marL="0" algn="just">
              <a:lnSpc>
                <a:spcPct val="150000"/>
              </a:lnSpc>
              <a:spcBef>
                <a:spcPts val="0"/>
              </a:spcBef>
              <a:spcAft>
                <a:spcPts val="1000"/>
              </a:spcAft>
            </a:pPr>
            <a:endParaRPr lang="en-US" sz="5600" i="1" dirty="0" smtClean="0">
              <a:solidFill>
                <a:srgbClr val="0070C0"/>
              </a:solidFill>
              <a:ea typeface="Calibri"/>
              <a:cs typeface="Arial"/>
            </a:endParaRPr>
          </a:p>
          <a:p>
            <a:pPr lvl="0" algn="just">
              <a:lnSpc>
                <a:spcPct val="150000"/>
              </a:lnSpc>
              <a:spcBef>
                <a:spcPts val="0"/>
              </a:spcBef>
              <a:spcAft>
                <a:spcPts val="1000"/>
              </a:spcAft>
              <a:buBlip>
                <a:blip r:embed="rId2"/>
              </a:buBlip>
            </a:pPr>
            <a:r>
              <a:rPr lang="en-US" dirty="0" smtClean="0">
                <a:latin typeface="Times New Roman"/>
                <a:ea typeface="Calibri"/>
                <a:cs typeface="Arial"/>
              </a:rPr>
              <a:t>   </a:t>
            </a:r>
            <a:r>
              <a:rPr lang="en-US" sz="9600" dirty="0" smtClean="0">
                <a:latin typeface="Times New Roman" pitchFamily="18" charset="0"/>
                <a:ea typeface="Calibri"/>
                <a:cs typeface="Times New Roman" pitchFamily="18" charset="0"/>
              </a:rPr>
              <a:t>Gas hydrates are naturally occurring, crystalline, ice-like substances composed of gas molecules (methane, ethane, propane, etc...) held in a cage-like structure.</a:t>
            </a:r>
          </a:p>
          <a:p>
            <a:pPr lvl="0" algn="just">
              <a:lnSpc>
                <a:spcPct val="150000"/>
              </a:lnSpc>
              <a:spcBef>
                <a:spcPts val="0"/>
              </a:spcBef>
              <a:spcAft>
                <a:spcPts val="1000"/>
              </a:spcAft>
              <a:buBlip>
                <a:blip r:embed="rId2"/>
              </a:buBlip>
            </a:pPr>
            <a:endParaRPr lang="en-US" sz="9600" dirty="0" smtClean="0">
              <a:latin typeface="Times New Roman" pitchFamily="18" charset="0"/>
              <a:ea typeface="Calibri"/>
              <a:cs typeface="Times New Roman" pitchFamily="18" charset="0"/>
            </a:endParaRPr>
          </a:p>
          <a:p>
            <a:pPr algn="just">
              <a:lnSpc>
                <a:spcPct val="150000"/>
              </a:lnSpc>
              <a:spcBef>
                <a:spcPts val="0"/>
              </a:spcBef>
              <a:spcAft>
                <a:spcPts val="1000"/>
              </a:spcAft>
              <a:buBlip>
                <a:blip r:embed="rId2"/>
              </a:buBlip>
            </a:pPr>
            <a:r>
              <a:rPr lang="en-US" sz="9600" dirty="0">
                <a:latin typeface="Times New Roman" pitchFamily="18" charset="0"/>
                <a:ea typeface="Calibri"/>
                <a:cs typeface="Times New Roman" pitchFamily="18" charset="0"/>
              </a:rPr>
              <a:t>The formation and stability in the subsurface (less than2000m. depth) of these structures are constrained by a relatively narrow range of high pressure and low </a:t>
            </a:r>
            <a:r>
              <a:rPr lang="en-US" sz="9600" dirty="0" smtClean="0">
                <a:latin typeface="Times New Roman" pitchFamily="18" charset="0"/>
                <a:ea typeface="Calibri"/>
                <a:cs typeface="Times New Roman" pitchFamily="18" charset="0"/>
              </a:rPr>
              <a:t>temperature.</a:t>
            </a:r>
          </a:p>
          <a:p>
            <a:pPr lvl="0" algn="just">
              <a:lnSpc>
                <a:spcPct val="150000"/>
              </a:lnSpc>
              <a:spcBef>
                <a:spcPts val="0"/>
              </a:spcBef>
              <a:spcAft>
                <a:spcPts val="1000"/>
              </a:spcAft>
              <a:buBlip>
                <a:blip r:embed="rId2"/>
              </a:buBlip>
            </a:pPr>
            <a:r>
              <a:rPr lang="en-US" sz="9600" dirty="0">
                <a:latin typeface="Times New Roman" pitchFamily="18" charset="0"/>
                <a:ea typeface="Calibri"/>
                <a:cs typeface="Times New Roman" pitchFamily="18" charset="0"/>
              </a:rPr>
              <a:t>Hydrates are concentrated form of natural gas. It is estimated that a significant part of the earth's fossil fuel is stored as gas hydrates.</a:t>
            </a:r>
          </a:p>
          <a:p>
            <a:pPr algn="just">
              <a:lnSpc>
                <a:spcPct val="150000"/>
              </a:lnSpc>
              <a:spcBef>
                <a:spcPts val="0"/>
              </a:spcBef>
              <a:spcAft>
                <a:spcPts val="1000"/>
              </a:spcAft>
              <a:buBlip>
                <a:blip r:embed="rId2"/>
              </a:buBlip>
            </a:pPr>
            <a:endParaRPr lang="en-US" sz="9600" dirty="0">
              <a:latin typeface="Times New Roman" pitchFamily="18" charset="0"/>
              <a:ea typeface="Calibri"/>
              <a:cs typeface="Times New Roman" pitchFamily="18" charset="0"/>
            </a:endParaRPr>
          </a:p>
          <a:p>
            <a:pPr lvl="0" algn="just">
              <a:lnSpc>
                <a:spcPct val="150000"/>
              </a:lnSpc>
              <a:spcBef>
                <a:spcPts val="0"/>
              </a:spcBef>
              <a:spcAft>
                <a:spcPts val="1000"/>
              </a:spcAft>
              <a:buBlip>
                <a:blip r:embed="rId2"/>
              </a:buBlip>
            </a:pPr>
            <a:endParaRPr lang="en-US" sz="9600" dirty="0" smtClean="0">
              <a:latin typeface="Times New Roman" pitchFamily="18" charset="0"/>
              <a:ea typeface="Calibri"/>
              <a:cs typeface="Times New Roman" pitchFamily="18" charset="0"/>
            </a:endParaRPr>
          </a:p>
          <a:p>
            <a:pPr marL="0" algn="just">
              <a:lnSpc>
                <a:spcPct val="150000"/>
              </a:lnSpc>
              <a:spcBef>
                <a:spcPts val="0"/>
              </a:spcBef>
              <a:spcAft>
                <a:spcPts val="1000"/>
              </a:spcAft>
            </a:pPr>
            <a:r>
              <a:rPr lang="en-US" dirty="0">
                <a:latin typeface="Times New Roman"/>
                <a:ea typeface="Calibri"/>
                <a:cs typeface="Arial"/>
              </a:rPr>
              <a:t> </a:t>
            </a:r>
            <a:endParaRPr lang="en-US" sz="2400" dirty="0">
              <a:ea typeface="Calibri"/>
              <a:cs typeface="Arial"/>
            </a:endParaRPr>
          </a:p>
          <a:p>
            <a:endParaRPr lang="en-US" dirty="0"/>
          </a:p>
        </p:txBody>
      </p:sp>
    </p:spTree>
    <p:extLst>
      <p:ext uri="{BB962C8B-B14F-4D97-AF65-F5344CB8AC3E}">
        <p14:creationId xmlns:p14="http://schemas.microsoft.com/office/powerpoint/2010/main" val="560845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6172200"/>
          </a:xfrm>
        </p:spPr>
        <p:txBody>
          <a:bodyPr>
            <a:normAutofit fontScale="77500" lnSpcReduction="20000"/>
          </a:bodyPr>
          <a:lstStyle/>
          <a:p>
            <a:pPr marL="0" algn="just">
              <a:lnSpc>
                <a:spcPct val="150000"/>
              </a:lnSpc>
              <a:spcBef>
                <a:spcPts val="0"/>
              </a:spcBef>
              <a:spcAft>
                <a:spcPts val="1000"/>
              </a:spcAft>
            </a:pPr>
            <a:r>
              <a:rPr lang="en-US" sz="3600" b="1" dirty="0">
                <a:latin typeface="Times New Roman"/>
                <a:ea typeface="Calibri"/>
                <a:cs typeface="Arial"/>
              </a:rPr>
              <a:t>Gas hydrates formation:</a:t>
            </a:r>
            <a:endParaRPr lang="en-US" sz="2400" dirty="0">
              <a:ea typeface="Calibri"/>
              <a:cs typeface="Arial"/>
            </a:endParaRPr>
          </a:p>
          <a:p>
            <a:pPr lvl="0" algn="just">
              <a:lnSpc>
                <a:spcPct val="150000"/>
              </a:lnSpc>
              <a:spcBef>
                <a:spcPts val="0"/>
              </a:spcBef>
              <a:spcAft>
                <a:spcPts val="1000"/>
              </a:spcAft>
              <a:buBlip>
                <a:blip r:embed="rId2"/>
              </a:buBlip>
            </a:pPr>
            <a:r>
              <a:rPr lang="en-US" dirty="0">
                <a:latin typeface="Times New Roman"/>
                <a:ea typeface="Calibri"/>
                <a:cs typeface="Arial"/>
              </a:rPr>
              <a:t>These compounds contain clusters of gas-trapping polyhedral formed by pentagonal and hexagonal </a:t>
            </a:r>
            <a:r>
              <a:rPr lang="en-US" u="sng" dirty="0">
                <a:latin typeface="Times New Roman"/>
                <a:ea typeface="Calibri"/>
                <a:cs typeface="Arial"/>
              </a:rPr>
              <a:t>arranged hydrogen-bonded water molecules</a:t>
            </a:r>
            <a:r>
              <a:rPr lang="en-US" dirty="0">
                <a:latin typeface="Times New Roman"/>
                <a:ea typeface="Calibri"/>
                <a:cs typeface="Arial"/>
              </a:rPr>
              <a:t>.</a:t>
            </a:r>
            <a:endParaRPr lang="en-US" sz="2400" dirty="0">
              <a:ea typeface="Calibri"/>
              <a:cs typeface="Arial"/>
            </a:endParaRPr>
          </a:p>
          <a:p>
            <a:pPr lvl="0" algn="just">
              <a:lnSpc>
                <a:spcPct val="150000"/>
              </a:lnSpc>
              <a:spcBef>
                <a:spcPts val="0"/>
              </a:spcBef>
              <a:spcAft>
                <a:spcPts val="1000"/>
              </a:spcAft>
              <a:buBlip>
                <a:blip r:embed="rId2"/>
              </a:buBlip>
            </a:pPr>
            <a:r>
              <a:rPr lang="en-US" u="sng" dirty="0">
                <a:latin typeface="Times New Roman"/>
                <a:ea typeface="Calibri"/>
                <a:cs typeface="Arial"/>
              </a:rPr>
              <a:t>Vander walls interactions between the trapped </a:t>
            </a:r>
            <a:r>
              <a:rPr lang="en-US" dirty="0">
                <a:latin typeface="Times New Roman"/>
                <a:ea typeface="Calibri"/>
                <a:cs typeface="Arial"/>
              </a:rPr>
              <a:t>"guest" molecules and the surrounding water cage walls stabilize and support the individual polyhedral.</a:t>
            </a:r>
            <a:endParaRPr lang="en-US" sz="2400" dirty="0">
              <a:ea typeface="Calibri"/>
              <a:cs typeface="Arial"/>
            </a:endParaRPr>
          </a:p>
          <a:p>
            <a:pPr lvl="0" algn="just">
              <a:lnSpc>
                <a:spcPct val="150000"/>
              </a:lnSpc>
              <a:spcBef>
                <a:spcPts val="0"/>
              </a:spcBef>
              <a:spcAft>
                <a:spcPts val="1000"/>
              </a:spcAft>
              <a:buBlip>
                <a:blip r:embed="rId2"/>
              </a:buBlip>
            </a:pPr>
            <a:r>
              <a:rPr lang="en-US" dirty="0">
                <a:latin typeface="Times New Roman"/>
                <a:ea typeface="Calibri"/>
                <a:cs typeface="Arial"/>
              </a:rPr>
              <a:t>The origin of the methane concentrated in naturally occurring hydrates is either:</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Micro genic.</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err="1">
                <a:latin typeface="Times New Roman"/>
                <a:ea typeface="Calibri"/>
                <a:cs typeface="Arial"/>
              </a:rPr>
              <a:t>Thermogenic</a:t>
            </a:r>
            <a:r>
              <a:rPr lang="en-US" dirty="0">
                <a:latin typeface="Times New Roman"/>
                <a:ea typeface="Calibri"/>
                <a:cs typeface="Arial"/>
              </a:rPr>
              <a:t>.</a:t>
            </a:r>
            <a:endParaRPr lang="en-US" sz="2400" dirty="0">
              <a:ea typeface="Calibri"/>
              <a:cs typeface="Arial"/>
            </a:endParaRPr>
          </a:p>
          <a:p>
            <a:pPr lvl="0" algn="just">
              <a:lnSpc>
                <a:spcPct val="150000"/>
              </a:lnSpc>
              <a:spcBef>
                <a:spcPts val="0"/>
              </a:spcBef>
              <a:spcAft>
                <a:spcPts val="1000"/>
              </a:spcAft>
              <a:buBlip>
                <a:blip r:embed="rId2"/>
              </a:buBlip>
            </a:pPr>
            <a:r>
              <a:rPr lang="en-US" u="sng" dirty="0">
                <a:latin typeface="Times New Roman"/>
                <a:ea typeface="Calibri"/>
                <a:cs typeface="Arial"/>
              </a:rPr>
              <a:t>When hydrated are heated or depressurized, they become unstable and dissociate into water and natural gas.</a:t>
            </a:r>
            <a:endParaRPr lang="en-US" sz="2400" u="sng" dirty="0">
              <a:ea typeface="Calibri"/>
              <a:cs typeface="Arial"/>
            </a:endParaRPr>
          </a:p>
          <a:p>
            <a:endParaRPr lang="en-US" dirty="0"/>
          </a:p>
        </p:txBody>
      </p:sp>
    </p:spTree>
    <p:extLst>
      <p:ext uri="{BB962C8B-B14F-4D97-AF65-F5344CB8AC3E}">
        <p14:creationId xmlns:p14="http://schemas.microsoft.com/office/powerpoint/2010/main" val="4066575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324600"/>
          </a:xfrm>
        </p:spPr>
        <p:txBody>
          <a:bodyPr>
            <a:normAutofit/>
          </a:bodyPr>
          <a:lstStyle/>
          <a:p>
            <a:pPr marL="0" algn="just">
              <a:lnSpc>
                <a:spcPct val="150000"/>
              </a:lnSpc>
              <a:spcBef>
                <a:spcPts val="0"/>
              </a:spcBef>
              <a:spcAft>
                <a:spcPts val="1000"/>
              </a:spcAft>
            </a:pPr>
            <a:r>
              <a:rPr lang="en-US" sz="3600" b="1" dirty="0">
                <a:latin typeface="Times New Roman"/>
                <a:ea typeface="Calibri"/>
                <a:cs typeface="Arial"/>
              </a:rPr>
              <a:t>Advantages</a:t>
            </a:r>
            <a:r>
              <a:rPr lang="en-US" b="1" dirty="0">
                <a:latin typeface="Times New Roman"/>
                <a:ea typeface="Calibri"/>
                <a:cs typeface="Arial"/>
              </a:rPr>
              <a:t>:</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Found in greater </a:t>
            </a:r>
            <a:r>
              <a:rPr lang="en-US" dirty="0" smtClean="0">
                <a:latin typeface="Times New Roman"/>
                <a:ea typeface="Calibri"/>
                <a:cs typeface="Arial"/>
              </a:rPr>
              <a:t>abundance </a:t>
            </a:r>
            <a:r>
              <a:rPr lang="en-US" dirty="0">
                <a:latin typeface="Times New Roman"/>
                <a:ea typeface="Calibri"/>
                <a:cs typeface="Arial"/>
              </a:rPr>
              <a:t>than N.G.</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Easy to release the gas.</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Gas hydrates(  </a:t>
            </a:r>
            <a:r>
              <a:rPr lang="en-US" sz="2000" b="1" u="sng" dirty="0">
                <a:latin typeface="Times New Roman"/>
                <a:ea typeface="Calibri"/>
                <a:cs typeface="Arial"/>
              </a:rPr>
              <a:t>high temp. + low P</a:t>
            </a:r>
            <a:r>
              <a:rPr lang="en-US" sz="2800" dirty="0">
                <a:latin typeface="Times New Roman"/>
                <a:ea typeface="Calibri"/>
                <a:cs typeface="Arial"/>
              </a:rPr>
              <a:t>.)                  </a:t>
            </a:r>
            <a:r>
              <a:rPr lang="en-US" dirty="0">
                <a:latin typeface="Times New Roman"/>
                <a:ea typeface="Calibri"/>
                <a:cs typeface="Arial"/>
              </a:rPr>
              <a:t>water + gas</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It also does not produce harmful by-product (water).</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Contains more energy than oil, coal and gas put together.</a:t>
            </a:r>
            <a:endParaRPr lang="en-US" sz="2400" dirty="0">
              <a:ea typeface="Calibri"/>
              <a:cs typeface="Arial"/>
            </a:endParaRPr>
          </a:p>
          <a:p>
            <a:pPr lvl="0" algn="just">
              <a:lnSpc>
                <a:spcPct val="150000"/>
              </a:lnSpc>
              <a:spcBef>
                <a:spcPts val="0"/>
              </a:spcBef>
              <a:spcAft>
                <a:spcPts val="1000"/>
              </a:spcAft>
              <a:buFont typeface="Times New Roman"/>
              <a:buChar char="-"/>
            </a:pPr>
            <a:r>
              <a:rPr lang="en-US" u="sng" dirty="0">
                <a:latin typeface="Times New Roman"/>
                <a:ea typeface="Calibri"/>
                <a:cs typeface="Arial"/>
              </a:rPr>
              <a:t>Releases about 170 m</a:t>
            </a:r>
            <a:r>
              <a:rPr lang="en-US" u="sng" baseline="30000" dirty="0">
                <a:latin typeface="Times New Roman"/>
                <a:ea typeface="Calibri"/>
                <a:cs typeface="Arial"/>
              </a:rPr>
              <a:t>3</a:t>
            </a:r>
            <a:r>
              <a:rPr lang="en-US" u="sng" dirty="0">
                <a:latin typeface="Times New Roman"/>
                <a:ea typeface="Calibri"/>
                <a:cs typeface="Arial"/>
              </a:rPr>
              <a:t> of methane when only 1 m</a:t>
            </a:r>
            <a:r>
              <a:rPr lang="en-US" u="sng" baseline="30000" dirty="0">
                <a:latin typeface="Times New Roman"/>
                <a:ea typeface="Calibri"/>
                <a:cs typeface="Arial"/>
              </a:rPr>
              <a:t>3</a:t>
            </a:r>
            <a:r>
              <a:rPr lang="en-US" u="sng" dirty="0">
                <a:latin typeface="Times New Roman"/>
                <a:ea typeface="Calibri"/>
                <a:cs typeface="Arial"/>
              </a:rPr>
              <a:t> hydrate is broken down.</a:t>
            </a:r>
            <a:endParaRPr lang="en-US" sz="2400" u="sng" dirty="0">
              <a:ea typeface="Calibri"/>
              <a:cs typeface="Arial"/>
            </a:endParaRPr>
          </a:p>
          <a:p>
            <a:endParaRPr lang="en-US" u="sng" dirty="0"/>
          </a:p>
        </p:txBody>
      </p:sp>
      <p:sp>
        <p:nvSpPr>
          <p:cNvPr id="2" name="سهم إلى اليمين 1"/>
          <p:cNvSpPr/>
          <p:nvPr/>
        </p:nvSpPr>
        <p:spPr>
          <a:xfrm>
            <a:off x="5105400" y="2819400"/>
            <a:ext cx="685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77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76200"/>
            <a:ext cx="8991600" cy="6629400"/>
          </a:xfrm>
        </p:spPr>
        <p:txBody>
          <a:bodyPr>
            <a:normAutofit fontScale="32500" lnSpcReduction="20000"/>
          </a:bodyPr>
          <a:lstStyle/>
          <a:p>
            <a:pPr marL="0" algn="just">
              <a:lnSpc>
                <a:spcPct val="150000"/>
              </a:lnSpc>
              <a:spcBef>
                <a:spcPts val="0"/>
              </a:spcBef>
              <a:spcAft>
                <a:spcPts val="1000"/>
              </a:spcAft>
            </a:pPr>
            <a:r>
              <a:rPr lang="en-US" sz="7200" b="1" dirty="0">
                <a:latin typeface="Times New Roman"/>
                <a:ea typeface="Calibri"/>
                <a:cs typeface="Arial"/>
              </a:rPr>
              <a:t>Disadvantages:</a:t>
            </a:r>
            <a:endParaRPr lang="en-US" sz="7200" dirty="0">
              <a:ea typeface="Calibri"/>
              <a:cs typeface="Arial"/>
            </a:endParaRPr>
          </a:p>
          <a:p>
            <a:pPr lvl="0" algn="just">
              <a:lnSpc>
                <a:spcPct val="150000"/>
              </a:lnSpc>
              <a:spcBef>
                <a:spcPts val="0"/>
              </a:spcBef>
              <a:spcAft>
                <a:spcPts val="1000"/>
              </a:spcAft>
              <a:buFont typeface="Times New Roman"/>
              <a:buChar char="-"/>
            </a:pPr>
            <a:r>
              <a:rPr lang="en-US" sz="7200" dirty="0">
                <a:latin typeface="Times New Roman"/>
                <a:ea typeface="Calibri"/>
                <a:cs typeface="Arial"/>
              </a:rPr>
              <a:t>Hostile environment such as deep oceans, making it hard to extract.</a:t>
            </a:r>
            <a:endParaRPr lang="en-US" sz="7200" dirty="0">
              <a:ea typeface="Calibri"/>
              <a:cs typeface="Arial"/>
            </a:endParaRPr>
          </a:p>
          <a:p>
            <a:pPr lvl="0" algn="just">
              <a:lnSpc>
                <a:spcPct val="150000"/>
              </a:lnSpc>
              <a:spcBef>
                <a:spcPts val="0"/>
              </a:spcBef>
              <a:spcAft>
                <a:spcPts val="1000"/>
              </a:spcAft>
              <a:buFont typeface="Times New Roman"/>
              <a:buChar char="-"/>
            </a:pPr>
            <a:r>
              <a:rPr lang="en-US" sz="7200" dirty="0">
                <a:latin typeface="Times New Roman"/>
                <a:ea typeface="Calibri"/>
                <a:cs typeface="Arial"/>
              </a:rPr>
              <a:t>Little knowledge of the formation and concentration.</a:t>
            </a:r>
            <a:endParaRPr lang="en-US" sz="7200" dirty="0">
              <a:ea typeface="Calibri"/>
              <a:cs typeface="Arial"/>
            </a:endParaRPr>
          </a:p>
          <a:p>
            <a:pPr lvl="0" algn="just">
              <a:lnSpc>
                <a:spcPct val="150000"/>
              </a:lnSpc>
              <a:spcBef>
                <a:spcPts val="0"/>
              </a:spcBef>
              <a:spcAft>
                <a:spcPts val="1000"/>
              </a:spcAft>
              <a:buFont typeface="Times New Roman"/>
              <a:buChar char="-"/>
            </a:pPr>
            <a:r>
              <a:rPr lang="en-US" sz="7200" dirty="0">
                <a:latin typeface="Times New Roman"/>
                <a:ea typeface="Calibri"/>
                <a:cs typeface="Arial"/>
              </a:rPr>
              <a:t>Non renewable energy sources.</a:t>
            </a:r>
            <a:endParaRPr lang="en-US" sz="7200" dirty="0">
              <a:ea typeface="Calibri"/>
              <a:cs typeface="Arial"/>
            </a:endParaRPr>
          </a:p>
          <a:p>
            <a:pPr marL="0" indent="0" algn="just">
              <a:lnSpc>
                <a:spcPct val="150000"/>
              </a:lnSpc>
              <a:spcBef>
                <a:spcPts val="0"/>
              </a:spcBef>
              <a:spcAft>
                <a:spcPts val="1000"/>
              </a:spcAft>
              <a:buNone/>
            </a:pPr>
            <a:r>
              <a:rPr lang="en-US" sz="7200" dirty="0">
                <a:latin typeface="Times New Roman"/>
                <a:ea typeface="Calibri"/>
                <a:cs typeface="Arial"/>
              </a:rPr>
              <a:t> </a:t>
            </a:r>
            <a:endParaRPr lang="en-US" sz="7200" dirty="0">
              <a:ea typeface="Calibri"/>
              <a:cs typeface="Arial"/>
            </a:endParaRPr>
          </a:p>
          <a:p>
            <a:pPr marL="0" algn="just">
              <a:lnSpc>
                <a:spcPct val="150000"/>
              </a:lnSpc>
              <a:spcBef>
                <a:spcPts val="0"/>
              </a:spcBef>
              <a:spcAft>
                <a:spcPts val="1000"/>
              </a:spcAft>
            </a:pPr>
            <a:r>
              <a:rPr lang="en-US" sz="7200" b="1" dirty="0">
                <a:latin typeface="Times New Roman"/>
                <a:ea typeface="Calibri"/>
                <a:cs typeface="Arial"/>
              </a:rPr>
              <a:t>Uses:</a:t>
            </a:r>
            <a:endParaRPr lang="en-US" sz="7200" dirty="0">
              <a:ea typeface="Calibri"/>
              <a:cs typeface="Arial"/>
            </a:endParaRPr>
          </a:p>
          <a:p>
            <a:pPr marL="0" algn="just">
              <a:lnSpc>
                <a:spcPct val="150000"/>
              </a:lnSpc>
              <a:spcBef>
                <a:spcPts val="0"/>
              </a:spcBef>
              <a:spcAft>
                <a:spcPts val="1000"/>
              </a:spcAft>
            </a:pPr>
            <a:r>
              <a:rPr lang="en-US" sz="7200" dirty="0">
                <a:latin typeface="Times New Roman"/>
                <a:ea typeface="Calibri"/>
                <a:cs typeface="Arial"/>
              </a:rPr>
              <a:t>Natural gas production:</a:t>
            </a:r>
            <a:endParaRPr lang="en-US" sz="7200" dirty="0">
              <a:ea typeface="Calibri"/>
              <a:cs typeface="Arial"/>
            </a:endParaRPr>
          </a:p>
          <a:p>
            <a:pPr lvl="0" algn="just">
              <a:lnSpc>
                <a:spcPct val="150000"/>
              </a:lnSpc>
              <a:spcBef>
                <a:spcPts val="0"/>
              </a:spcBef>
              <a:spcAft>
                <a:spcPts val="1000"/>
              </a:spcAft>
              <a:buFont typeface="Times New Roman"/>
              <a:buChar char="-"/>
            </a:pPr>
            <a:r>
              <a:rPr lang="en-US" sz="7200" dirty="0">
                <a:latin typeface="Times New Roman"/>
                <a:ea typeface="Calibri"/>
                <a:cs typeface="Arial"/>
              </a:rPr>
              <a:t>Methane extracted can be used for industrial purposes.</a:t>
            </a:r>
            <a:endParaRPr lang="en-US" sz="7200" dirty="0">
              <a:ea typeface="Calibri"/>
              <a:cs typeface="Arial"/>
            </a:endParaRPr>
          </a:p>
          <a:p>
            <a:pPr lvl="0" algn="just">
              <a:lnSpc>
                <a:spcPct val="150000"/>
              </a:lnSpc>
              <a:spcBef>
                <a:spcPts val="0"/>
              </a:spcBef>
              <a:spcAft>
                <a:spcPts val="1000"/>
              </a:spcAft>
              <a:buFont typeface="Times New Roman"/>
              <a:buChar char="-"/>
            </a:pPr>
            <a:r>
              <a:rPr lang="en-US" sz="7200" dirty="0">
                <a:latin typeface="Times New Roman"/>
                <a:ea typeface="Calibri"/>
                <a:cs typeface="Arial"/>
              </a:rPr>
              <a:t>Useful in storing natural gas for transportation.</a:t>
            </a:r>
            <a:endParaRPr lang="en-US" sz="7200" dirty="0">
              <a:ea typeface="Calibri"/>
              <a:cs typeface="Arial"/>
            </a:endParaRPr>
          </a:p>
          <a:p>
            <a:pPr marL="0" algn="just">
              <a:lnSpc>
                <a:spcPct val="150000"/>
              </a:lnSpc>
              <a:spcBef>
                <a:spcPts val="0"/>
              </a:spcBef>
              <a:spcAft>
                <a:spcPts val="1000"/>
              </a:spcAft>
            </a:pPr>
            <a:r>
              <a:rPr lang="en-US" dirty="0">
                <a:latin typeface="Times New Roman"/>
                <a:ea typeface="Calibri"/>
                <a:cs typeface="Arial"/>
              </a:rPr>
              <a:t> </a:t>
            </a:r>
            <a:endParaRPr lang="en-US" sz="2400" dirty="0">
              <a:ea typeface="Calibri"/>
              <a:cs typeface="Arial"/>
            </a:endParaRPr>
          </a:p>
          <a:p>
            <a:endParaRPr lang="en-US" dirty="0"/>
          </a:p>
        </p:txBody>
      </p:sp>
    </p:spTree>
    <p:extLst>
      <p:ext uri="{BB962C8B-B14F-4D97-AF65-F5344CB8AC3E}">
        <p14:creationId xmlns:p14="http://schemas.microsoft.com/office/powerpoint/2010/main" val="3397507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477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72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467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720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36" y="381000"/>
            <a:ext cx="4638964"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92629"/>
            <a:ext cx="510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47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72400" cy="515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79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799"/>
            <a:ext cx="8229600"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303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905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066800" y="5943599"/>
            <a:ext cx="7924800" cy="925749"/>
          </a:xfrm>
        </p:spPr>
        <p:txBody>
          <a:bodyPr/>
          <a:lstStyle/>
          <a:p>
            <a:r>
              <a:rPr lang="en-US" b="1" dirty="0" smtClean="0">
                <a:solidFill>
                  <a:srgbClr val="002060"/>
                </a:solidFill>
              </a:rPr>
              <a:t>Produce Clean Energy from Gas Hydrate</a:t>
            </a:r>
            <a:endParaRPr lang="en-US"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482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936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990600"/>
          </a:xfrm>
        </p:spPr>
        <p:txBody>
          <a:bodyPr>
            <a:normAutofit fontScale="90000"/>
          </a:bodyPr>
          <a:lstStyle/>
          <a:p>
            <a:pPr algn="ctr"/>
            <a:r>
              <a:rPr lang="en-US" b="1" dirty="0">
                <a:solidFill>
                  <a:srgbClr val="C00000"/>
                </a:solidFill>
              </a:rPr>
              <a:t>Coal as a fuel:</a:t>
            </a:r>
            <a:br>
              <a:rPr lang="en-US" b="1" dirty="0">
                <a:solidFill>
                  <a:srgbClr val="C00000"/>
                </a:solidFill>
              </a:rPr>
            </a:br>
            <a:endParaRPr lang="en-US" b="1" dirty="0">
              <a:solidFill>
                <a:srgbClr val="C00000"/>
              </a:solidFill>
              <a:latin typeface="+mn-lt"/>
            </a:endParaRPr>
          </a:p>
        </p:txBody>
      </p:sp>
      <p:sp>
        <p:nvSpPr>
          <p:cNvPr id="3" name="عنصر نائب للمحتوى 2"/>
          <p:cNvSpPr>
            <a:spLocks noGrp="1"/>
          </p:cNvSpPr>
          <p:nvPr>
            <p:ph idx="1"/>
          </p:nvPr>
        </p:nvSpPr>
        <p:spPr/>
        <p:txBody>
          <a:bodyPr/>
          <a:lstStyle/>
          <a:p>
            <a:r>
              <a:rPr lang="en-US" sz="3600" dirty="0">
                <a:latin typeface="Times New Roman" pitchFamily="18" charset="0"/>
                <a:cs typeface="Times New Roman" pitchFamily="18" charset="0"/>
              </a:rPr>
              <a:t>Coal can be used as it is as a solid fuel for the production of electricity in the generation stations. However, coal can be converted into gaseous and liquid fuels by gasification and liquefaction, respectively.</a:t>
            </a:r>
          </a:p>
          <a:p>
            <a:endParaRPr lang="en-US" dirty="0"/>
          </a:p>
        </p:txBody>
      </p:sp>
    </p:spTree>
    <p:extLst>
      <p:ext uri="{BB962C8B-B14F-4D97-AF65-F5344CB8AC3E}">
        <p14:creationId xmlns:p14="http://schemas.microsoft.com/office/powerpoint/2010/main" val="1797210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524000"/>
          </a:xfrm>
        </p:spPr>
        <p:txBody>
          <a:bodyPr>
            <a:normAutofit fontScale="90000"/>
          </a:bodyPr>
          <a:lstStyle/>
          <a:p>
            <a:pPr algn="ctr"/>
            <a:r>
              <a:rPr lang="en-US" b="1" dirty="0">
                <a:solidFill>
                  <a:srgbClr val="C00000"/>
                </a:solidFill>
              </a:rPr>
              <a:t>Gasification:</a:t>
            </a:r>
            <a:r>
              <a:rPr lang="en-US" dirty="0">
                <a:solidFill>
                  <a:srgbClr val="C00000"/>
                </a:solidFill>
              </a:rPr>
              <a:t/>
            </a:r>
            <a:br>
              <a:rPr lang="en-US" dirty="0">
                <a:solidFill>
                  <a:srgbClr val="C00000"/>
                </a:solidFill>
              </a:rPr>
            </a:br>
            <a:endParaRPr lang="en-US"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497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85000" lnSpcReduction="10000"/>
          </a:bodyPr>
          <a:lstStyle/>
          <a:p>
            <a:pPr marL="0" indent="457200" algn="just">
              <a:lnSpc>
                <a:spcPct val="150000"/>
              </a:lnSpc>
              <a:spcBef>
                <a:spcPts val="0"/>
              </a:spcBef>
              <a:spcAft>
                <a:spcPts val="1000"/>
              </a:spcAft>
            </a:pPr>
            <a:r>
              <a:rPr lang="en-US" sz="3900" dirty="0">
                <a:latin typeface="Times New Roman" pitchFamily="18" charset="0"/>
                <a:ea typeface="Calibri"/>
                <a:cs typeface="Times New Roman" pitchFamily="18" charset="0"/>
              </a:rPr>
              <a:t>The synthesis gas was converted to different transportation fuels, such as gasoline and diesel via reaction called </a:t>
            </a:r>
            <a:r>
              <a:rPr lang="en-US" sz="3900" b="1" dirty="0">
                <a:latin typeface="Times New Roman" pitchFamily="18" charset="0"/>
                <a:ea typeface="Calibri"/>
                <a:cs typeface="Times New Roman" pitchFamily="18" charset="0"/>
              </a:rPr>
              <a:t>Fisher-</a:t>
            </a:r>
            <a:r>
              <a:rPr lang="en-US" sz="3900" b="1" dirty="0" err="1">
                <a:latin typeface="Times New Roman" pitchFamily="18" charset="0"/>
                <a:ea typeface="Calibri"/>
                <a:cs typeface="Times New Roman" pitchFamily="18" charset="0"/>
              </a:rPr>
              <a:t>Tropsch</a:t>
            </a:r>
            <a:r>
              <a:rPr lang="en-US" sz="3900" b="1" dirty="0">
                <a:latin typeface="Times New Roman" pitchFamily="18" charset="0"/>
                <a:ea typeface="Calibri"/>
                <a:cs typeface="Times New Roman" pitchFamily="18" charset="0"/>
              </a:rPr>
              <a:t> reaction</a:t>
            </a:r>
            <a:r>
              <a:rPr lang="en-US" sz="3900" dirty="0">
                <a:latin typeface="Times New Roman" pitchFamily="18" charset="0"/>
                <a:ea typeface="Calibri"/>
                <a:cs typeface="Times New Roman" pitchFamily="18" charset="0"/>
              </a:rPr>
              <a:t>, the latter represent an indirect method to convert coal into liquid fuels.</a:t>
            </a:r>
            <a:endParaRPr lang="en-US" sz="30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1419864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810512"/>
          </a:xfrm>
        </p:spPr>
        <p:txBody>
          <a:bodyPr>
            <a:normAutofit fontScale="90000"/>
          </a:bodyPr>
          <a:lstStyle/>
          <a:p>
            <a:pPr algn="just">
              <a:lnSpc>
                <a:spcPct val="150000"/>
              </a:lnSpc>
              <a:spcBef>
                <a:spcPts val="0"/>
              </a:spcBef>
              <a:spcAft>
                <a:spcPts val="1000"/>
              </a:spcAft>
            </a:pPr>
            <a:r>
              <a:rPr lang="en-US" sz="5400" b="1" dirty="0">
                <a:solidFill>
                  <a:srgbClr val="C00000"/>
                </a:solidFill>
                <a:latin typeface="Times New Roman"/>
                <a:ea typeface="Calibri"/>
                <a:cs typeface="Arial"/>
              </a:rPr>
              <a:t>Liquefaction:</a:t>
            </a:r>
            <a:r>
              <a:rPr lang="en-US" sz="4000" dirty="0">
                <a:solidFill>
                  <a:srgbClr val="C00000"/>
                </a:solidFill>
                <a:ea typeface="Calibri"/>
                <a:cs typeface="Arial"/>
              </a:rPr>
              <a:t/>
            </a:r>
            <a:br>
              <a:rPr lang="en-US" sz="4000" dirty="0">
                <a:solidFill>
                  <a:srgbClr val="C00000"/>
                </a:solidFill>
                <a:ea typeface="Calibri"/>
                <a:cs typeface="Arial"/>
              </a:rPr>
            </a:br>
            <a:endParaRPr lang="en-US" dirty="0">
              <a:solidFill>
                <a:srgbClr val="C00000"/>
              </a:solidFill>
            </a:endParaRPr>
          </a:p>
        </p:txBody>
      </p:sp>
      <p:sp>
        <p:nvSpPr>
          <p:cNvPr id="3" name="عنصر نائب للمحتوى 2"/>
          <p:cNvSpPr>
            <a:spLocks noGrp="1"/>
          </p:cNvSpPr>
          <p:nvPr>
            <p:ph idx="1"/>
          </p:nvPr>
        </p:nvSpPr>
        <p:spPr/>
        <p:txBody>
          <a:bodyPr/>
          <a:lstStyle/>
          <a:p>
            <a:pPr marL="0" algn="just">
              <a:lnSpc>
                <a:spcPct val="150000"/>
              </a:lnSpc>
              <a:spcBef>
                <a:spcPts val="0"/>
              </a:spcBef>
              <a:spcAft>
                <a:spcPts val="1000"/>
              </a:spcAft>
            </a:pPr>
            <a:r>
              <a:rPr lang="en-US" sz="3200" dirty="0">
                <a:latin typeface="Times New Roman" pitchFamily="18" charset="0"/>
                <a:ea typeface="Calibri"/>
                <a:cs typeface="Times New Roman" pitchFamily="18" charset="0"/>
              </a:rPr>
              <a:t>Coal can be converted into different liquids, which can be used as a source of chemicals and transportation fuels. Two pathways are used to convert coal into liquid fuels, as follow:</a:t>
            </a:r>
            <a:endParaRPr lang="en-US" sz="24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3330555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752600"/>
          </a:xfrm>
        </p:spPr>
        <p:txBody>
          <a:bodyPr>
            <a:normAutofit/>
          </a:bodyPr>
          <a:lstStyle/>
          <a:p>
            <a:pPr algn="ctr"/>
            <a:r>
              <a:rPr lang="en-US" b="1" dirty="0">
                <a:solidFill>
                  <a:srgbClr val="C00000"/>
                </a:solidFill>
                <a:latin typeface="Times New Roman" pitchFamily="18" charset="0"/>
                <a:cs typeface="Times New Roman" pitchFamily="18" charset="0"/>
              </a:rPr>
              <a:t>Direct liquefaction:</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458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373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marL="0" indent="457200" algn="just">
              <a:lnSpc>
                <a:spcPct val="150000"/>
              </a:lnSpc>
              <a:spcBef>
                <a:spcPts val="0"/>
              </a:spcBef>
              <a:spcAft>
                <a:spcPts val="1000"/>
              </a:spcAft>
            </a:pPr>
            <a:r>
              <a:rPr lang="en-US" sz="3600" dirty="0">
                <a:latin typeface="Times New Roman" pitchFamily="18" charset="0"/>
                <a:ea typeface="Calibri"/>
                <a:cs typeface="Times New Roman" pitchFamily="18" charset="0"/>
              </a:rPr>
              <a:t>The difference between the oil produced by pathway (1) from that produced via pathway (2) is that the oil produced via hydrocracking (pathway 2) is lighter than that produced via (pathway 1) due to it's higher hydrogen content.</a:t>
            </a:r>
            <a:endParaRPr lang="en-US" sz="28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731596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a:solidFill>
                  <a:srgbClr val="C00000"/>
                </a:solidFill>
                <a:latin typeface="Times New Roman" pitchFamily="18" charset="0"/>
                <a:cs typeface="Times New Roman" pitchFamily="18" charset="0"/>
              </a:rPr>
              <a:t>Indirect liquefaction of coal:</a:t>
            </a:r>
            <a:r>
              <a:rPr lang="en-US" dirty="0">
                <a:solidFill>
                  <a:srgbClr val="C00000"/>
                </a:solidFill>
                <a:latin typeface="Times New Roman" pitchFamily="18" charset="0"/>
                <a:cs typeface="Times New Roman" pitchFamily="18" charset="0"/>
              </a:rPr>
              <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371600"/>
            <a:ext cx="9144000" cy="5638800"/>
          </a:xfrm>
        </p:spPr>
        <p:txBody>
          <a:bodyPr>
            <a:normAutofit/>
          </a:bodyPr>
          <a:lstStyle/>
          <a:p>
            <a:pPr marL="0" indent="0">
              <a:buNone/>
            </a:pPr>
            <a:r>
              <a:rPr lang="en-US" dirty="0"/>
              <a:t>Different routes were applied to convert coal indirectly to liquids, as follows:</a:t>
            </a:r>
          </a:p>
          <a:p>
            <a:pPr marL="0" indent="0">
              <a:buNone/>
            </a:pPr>
            <a:r>
              <a:rPr lang="en-US" sz="4400" dirty="0" smtClean="0"/>
              <a:t>1. </a:t>
            </a:r>
            <a:r>
              <a:rPr lang="en-US" dirty="0" smtClean="0"/>
              <a:t>Crushing </a:t>
            </a:r>
            <a:r>
              <a:rPr lang="en-US" dirty="0"/>
              <a:t>of coal into powder form and mixing it with oil produced by the pyrolysis of coal itself to form “slurry". Then, the </a:t>
            </a:r>
            <a:r>
              <a:rPr lang="en-US" u="sng" dirty="0"/>
              <a:t>slurry is mixed with a proton-donor solvent </a:t>
            </a:r>
            <a:r>
              <a:rPr lang="en-US" dirty="0"/>
              <a:t>in a suitable reactor, so as to increase the hydrogen content of the coal.</a:t>
            </a:r>
          </a:p>
          <a:p>
            <a:pPr marL="0" lvl="0" indent="0">
              <a:buNone/>
            </a:pPr>
            <a:r>
              <a:rPr lang="en-US" sz="4000" dirty="0" smtClean="0"/>
              <a:t>2. </a:t>
            </a:r>
            <a:r>
              <a:rPr lang="en-US" dirty="0" smtClean="0"/>
              <a:t>The </a:t>
            </a:r>
            <a:r>
              <a:rPr lang="en-US" dirty="0"/>
              <a:t>coal slurry (coal powder + oil) is </a:t>
            </a:r>
            <a:r>
              <a:rPr lang="en-US" u="sng" dirty="0"/>
              <a:t>pyrolysis at high temperature in the presence of high pressure of hydrogen gas</a:t>
            </a:r>
            <a:r>
              <a:rPr lang="en-US" dirty="0"/>
              <a:t>.</a:t>
            </a:r>
          </a:p>
          <a:p>
            <a:pPr marL="0" lvl="0" indent="0">
              <a:buNone/>
            </a:pPr>
            <a:r>
              <a:rPr lang="en-US" sz="2800" b="1" dirty="0" smtClean="0"/>
              <a:t>3. </a:t>
            </a:r>
            <a:r>
              <a:rPr lang="en-US" dirty="0" smtClean="0"/>
              <a:t>Gasification </a:t>
            </a:r>
            <a:r>
              <a:rPr lang="en-US" dirty="0"/>
              <a:t>of coal into synthesis gas and then the conversion of (CO + H</a:t>
            </a:r>
            <a:r>
              <a:rPr lang="en-US" baseline="-25000" dirty="0"/>
              <a:t>2</a:t>
            </a:r>
            <a:r>
              <a:rPr lang="en-US" dirty="0"/>
              <a:t>) mixture to liquid hydrocarbons.  through Fisher-</a:t>
            </a:r>
            <a:r>
              <a:rPr lang="en-US" dirty="0" err="1"/>
              <a:t>Tropsch</a:t>
            </a:r>
            <a:r>
              <a:rPr lang="en-US" dirty="0"/>
              <a:t> route.</a:t>
            </a:r>
          </a:p>
          <a:p>
            <a:endParaRPr lang="en-US" dirty="0"/>
          </a:p>
        </p:txBody>
      </p:sp>
    </p:spTree>
    <p:extLst>
      <p:ext uri="{BB962C8B-B14F-4D97-AF65-F5344CB8AC3E}">
        <p14:creationId xmlns:p14="http://schemas.microsoft.com/office/powerpoint/2010/main" val="43223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051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descr="C:\Users\intel\Desktop\photo_2023-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1" t="856" b="2508"/>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65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600"/>
            <a:ext cx="8229600" cy="1371600"/>
          </a:xfrm>
        </p:spPr>
        <p:txBody>
          <a:bodyPr>
            <a:noAutofit/>
          </a:bodyPr>
          <a:lstStyle/>
          <a:p>
            <a:pPr algn="ctr"/>
            <a:r>
              <a:rPr lang="en-US" sz="4400" dirty="0">
                <a:solidFill>
                  <a:srgbClr val="C00000"/>
                </a:solidFill>
                <a:latin typeface="Times New Roman" pitchFamily="18" charset="0"/>
                <a:cs typeface="Times New Roman" pitchFamily="18" charset="0"/>
              </a:rPr>
              <a:t>New methods to promote oil extraction from the depleted fields:</a:t>
            </a:r>
            <a:br>
              <a:rPr lang="en-US" sz="4400" dirty="0">
                <a:solidFill>
                  <a:srgbClr val="C00000"/>
                </a:solidFill>
                <a:latin typeface="Times New Roman" pitchFamily="18" charset="0"/>
                <a:cs typeface="Times New Roman" pitchFamily="18" charset="0"/>
              </a:rPr>
            </a:br>
            <a:endParaRPr lang="en-US" sz="4400"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935480"/>
            <a:ext cx="9067800" cy="5303520"/>
          </a:xfrm>
        </p:spPr>
        <p:txBody>
          <a:bodyPr/>
          <a:lstStyle/>
          <a:p>
            <a:r>
              <a:rPr lang="en-US" sz="2800" dirty="0">
                <a:latin typeface="Times New Roman" pitchFamily="18" charset="0"/>
                <a:cs typeface="Times New Roman" pitchFamily="18" charset="0"/>
              </a:rPr>
              <a:t>Despite the progress made in the exploration and extraction of crude oil from          the ground. A large part of this wealth remains without extraction because of the high viscosity and adhesion to rocks</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50% of the amount of oil discovered remains in oil wells, and cannot be extracted by conventional methods, therefor developed several enhanced oil recovery techniques.</a:t>
            </a:r>
          </a:p>
          <a:p>
            <a:endParaRPr lang="en-US" dirty="0"/>
          </a:p>
        </p:txBody>
      </p:sp>
    </p:spTree>
    <p:extLst>
      <p:ext uri="{BB962C8B-B14F-4D97-AF65-F5344CB8AC3E}">
        <p14:creationId xmlns:p14="http://schemas.microsoft.com/office/powerpoint/2010/main" val="2336898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762000"/>
            <a:ext cx="8229600" cy="1447800"/>
          </a:xfrm>
        </p:spPr>
        <p:txBody>
          <a:bodyPr>
            <a:noAutofit/>
          </a:bodyPr>
          <a:lstStyle/>
          <a:p>
            <a:pPr lvl="0" algn="ctr"/>
            <a:r>
              <a:rPr lang="en-US" sz="4400" dirty="0">
                <a:solidFill>
                  <a:srgbClr val="C00000"/>
                </a:solidFill>
                <a:latin typeface="Times New Roman" pitchFamily="18" charset="0"/>
                <a:cs typeface="Times New Roman" pitchFamily="18" charset="0"/>
              </a:rPr>
              <a:t>Thermal processing:</a:t>
            </a:r>
            <a:br>
              <a:rPr lang="en-US" sz="4400" dirty="0">
                <a:solidFill>
                  <a:srgbClr val="C00000"/>
                </a:solidFill>
                <a:latin typeface="Times New Roman" pitchFamily="18" charset="0"/>
                <a:cs typeface="Times New Roman" pitchFamily="18" charset="0"/>
              </a:rPr>
            </a:br>
            <a:endParaRPr lang="en-US" sz="4400" dirty="0">
              <a:solidFill>
                <a:srgbClr val="C000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173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b="1" dirty="0">
                <a:solidFill>
                  <a:srgbClr val="C00000"/>
                </a:solidFill>
                <a:latin typeface="Times New Roman" pitchFamily="18" charset="0"/>
                <a:cs typeface="Times New Roman" pitchFamily="18" charset="0"/>
              </a:rPr>
              <a:t>Pumping of CO2 gas: </a:t>
            </a:r>
          </a:p>
        </p:txBody>
      </p:sp>
      <p:sp>
        <p:nvSpPr>
          <p:cNvPr id="3" name="عنصر نائب للمحتوى 2"/>
          <p:cNvSpPr>
            <a:spLocks noGrp="1"/>
          </p:cNvSpPr>
          <p:nvPr>
            <p:ph idx="1"/>
          </p:nvPr>
        </p:nvSpPr>
        <p:spPr/>
        <p:txBody>
          <a:bodyPr/>
          <a:lstStyle/>
          <a:p>
            <a:pPr lvl="0"/>
            <a:r>
              <a:rPr lang="en-US" sz="2800" dirty="0">
                <a:latin typeface="Times New Roman" pitchFamily="18" charset="0"/>
                <a:cs typeface="Times New Roman" pitchFamily="18" charset="0"/>
              </a:rPr>
              <a:t>to maintain the pressure inside the reservoir (it is pumped at very high pressure).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44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167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85800"/>
            <a:ext cx="8229600" cy="5638800"/>
          </a:xfrm>
        </p:spPr>
        <p:txBody>
          <a:bodyPr/>
          <a:lstStyle/>
          <a:p>
            <a:pPr marL="0" lvl="0" indent="0">
              <a:buNone/>
            </a:pPr>
            <a:r>
              <a:rPr lang="en-US" sz="3200" b="1" dirty="0">
                <a:solidFill>
                  <a:srgbClr val="C00000"/>
                </a:solidFill>
                <a:latin typeface="Times New Roman" pitchFamily="18" charset="0"/>
                <a:cs typeface="Times New Roman" pitchFamily="18" charset="0"/>
              </a:rPr>
              <a:t>Chemical injection</a:t>
            </a:r>
            <a:r>
              <a:rPr lang="en-US" sz="3200" dirty="0">
                <a:solidFill>
                  <a:srgbClr val="C00000"/>
                </a:solidFill>
                <a:latin typeface="Times New Roman" pitchFamily="18" charset="0"/>
                <a:cs typeface="Times New Roman" pitchFamily="18" charset="0"/>
              </a:rPr>
              <a:t> </a:t>
            </a:r>
            <a:r>
              <a:rPr lang="en-US" sz="3200" dirty="0">
                <a:latin typeface="Times New Roman" pitchFamily="18" charset="0"/>
                <a:cs typeface="Times New Roman" pitchFamily="18" charset="0"/>
              </a:rPr>
              <a:t>: (add some chemicals).</a:t>
            </a:r>
          </a:p>
          <a:p>
            <a:pPr marL="0" lvl="0" indent="0">
              <a:buNone/>
            </a:pPr>
            <a:r>
              <a:rPr lang="en-US" sz="3200" b="1" dirty="0">
                <a:solidFill>
                  <a:srgbClr val="C00000"/>
                </a:solidFill>
                <a:latin typeface="Times New Roman" pitchFamily="18" charset="0"/>
                <a:cs typeface="Times New Roman" pitchFamily="18" charset="0"/>
              </a:rPr>
              <a:t>Drilling the wells horizontally</a:t>
            </a:r>
            <a:r>
              <a:rPr lang="en-US" sz="3200" dirty="0">
                <a:solidFill>
                  <a:srgbClr val="C00000"/>
                </a:solidFill>
                <a:latin typeface="Times New Roman" pitchFamily="18" charset="0"/>
                <a:cs typeface="Times New Roman" pitchFamily="18" charset="0"/>
              </a:rPr>
              <a:t> </a:t>
            </a:r>
            <a:r>
              <a:rPr lang="en-US" sz="3200" dirty="0">
                <a:latin typeface="Times New Roman" pitchFamily="18" charset="0"/>
                <a:cs typeface="Times New Roman" pitchFamily="18" charset="0"/>
              </a:rPr>
              <a:t>:  (producing quantities exceeding the method of drilling vertical).</a:t>
            </a:r>
          </a:p>
          <a:p>
            <a:pPr marL="0" indent="0">
              <a:buNone/>
            </a:pPr>
            <a:r>
              <a:rPr lang="en-US" sz="3200" dirty="0">
                <a:latin typeface="Times New Roman" pitchFamily="18" charset="0"/>
                <a:cs typeface="Times New Roman" pitchFamily="18" charset="0"/>
              </a:rPr>
              <a:t>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44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624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r>
              <a:rPr lang="en-US" dirty="0" smtClean="0"/>
              <a:t>.</a:t>
            </a:r>
            <a:r>
              <a:rPr lang="en-US" dirty="0"/>
              <a:t/>
            </a:r>
            <a:br>
              <a:rPr lang="en-US" dirty="0"/>
            </a:br>
            <a:r>
              <a:rPr lang="en-US" sz="4900" b="1" dirty="0">
                <a:solidFill>
                  <a:srgbClr val="C00000"/>
                </a:solidFill>
                <a:latin typeface="Times New Roman" pitchFamily="18" charset="0"/>
                <a:cs typeface="Times New Roman" pitchFamily="18" charset="0"/>
              </a:rPr>
              <a:t>Developing 3D imaging of </a:t>
            </a:r>
            <a:r>
              <a:rPr lang="en-US" sz="4900" b="1" dirty="0" smtClean="0">
                <a:solidFill>
                  <a:srgbClr val="C00000"/>
                </a:solidFill>
                <a:latin typeface="Times New Roman" pitchFamily="18" charset="0"/>
                <a:cs typeface="Times New Roman" pitchFamily="18" charset="0"/>
              </a:rPr>
              <a:t>subsoil</a:t>
            </a:r>
            <a:r>
              <a:rPr lang="en-US" sz="4900" dirty="0" smtClean="0">
                <a:solidFill>
                  <a:srgbClr val="C00000"/>
                </a:solidFill>
                <a:latin typeface="Times New Roman" pitchFamily="18" charset="0"/>
                <a:cs typeface="Times New Roman" pitchFamily="18" charset="0"/>
              </a:rPr>
              <a:t>:</a:t>
            </a:r>
            <a:endParaRPr lang="en-US" sz="4900"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a:bodyPr>
          <a:lstStyle/>
          <a:p>
            <a:r>
              <a:rPr lang="en-US" sz="3200" dirty="0">
                <a:latin typeface="Times New Roman" pitchFamily="18" charset="0"/>
                <a:cs typeface="Times New Roman" pitchFamily="18" charset="0"/>
              </a:rPr>
              <a:t>as it accurately shows the interior structure of the field and the best drilling locations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8839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90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8229600" cy="1371600"/>
          </a:xfrm>
        </p:spPr>
        <p:txBody>
          <a:bodyPr>
            <a:normAutofit fontScale="90000"/>
          </a:bodyPr>
          <a:lstStyle/>
          <a:p>
            <a:pPr lvl="0"/>
            <a:r>
              <a:rPr lang="en-US" sz="4000" dirty="0">
                <a:solidFill>
                  <a:srgbClr val="C00000"/>
                </a:solidFill>
                <a:latin typeface="Times New Roman" pitchFamily="18" charset="0"/>
                <a:cs typeface="Times New Roman" pitchFamily="18" charset="0"/>
              </a:rPr>
              <a:t>Microbiological </a:t>
            </a:r>
            <a:r>
              <a:rPr lang="en-US" sz="4000" dirty="0" smtClean="0">
                <a:solidFill>
                  <a:srgbClr val="C00000"/>
                </a:solidFill>
                <a:latin typeface="Times New Roman" pitchFamily="18" charset="0"/>
                <a:cs typeface="Times New Roman" pitchFamily="18" charset="0"/>
              </a:rPr>
              <a:t>technology</a:t>
            </a:r>
            <a:r>
              <a:rPr lang="en-US" dirty="0">
                <a:solidFill>
                  <a:srgbClr val="C00000"/>
                </a:solidFill>
                <a:latin typeface="Times New Roman" pitchFamily="18" charset="0"/>
                <a:cs typeface="Times New Roman" pitchFamily="18" charset="0"/>
              </a:rPr>
              <a:t/>
            </a:r>
            <a:br>
              <a:rPr lang="en-US" dirty="0">
                <a:solidFill>
                  <a:srgbClr val="C00000"/>
                </a:solidFill>
                <a:latin typeface="Times New Roman" pitchFamily="18" charset="0"/>
                <a:cs typeface="Times New Roman" pitchFamily="18" charset="0"/>
              </a:rPr>
            </a:br>
            <a:endParaRPr lang="en-US"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76200" y="914400"/>
            <a:ext cx="9067800" cy="5943600"/>
          </a:xfrm>
        </p:spPr>
        <p:txBody>
          <a:bodyPr>
            <a:noAutofit/>
          </a:bodyPr>
          <a:lstStyle/>
          <a:p>
            <a:pPr marL="342900" lvl="0" indent="-342900" algn="just">
              <a:lnSpc>
                <a:spcPct val="150000"/>
              </a:lnSpc>
              <a:spcBef>
                <a:spcPts val="0"/>
              </a:spcBef>
              <a:spcAft>
                <a:spcPts val="1000"/>
              </a:spcAft>
              <a:buBlip>
                <a:blip r:embed="rId2"/>
              </a:buBlip>
            </a:pPr>
            <a:r>
              <a:rPr lang="en-US" sz="2400" dirty="0">
                <a:latin typeface="Times New Roman" pitchFamily="18" charset="0"/>
                <a:ea typeface="Calibri"/>
                <a:cs typeface="Times New Roman" pitchFamily="18" charset="0"/>
              </a:rPr>
              <a:t>The use of some types of bacteria that have been isolated from the oil sludge deposited in the wells.</a:t>
            </a:r>
            <a:endParaRPr lang="en-US" sz="1600" dirty="0">
              <a:latin typeface="Times New Roman" pitchFamily="18" charset="0"/>
              <a:ea typeface="Calibri"/>
              <a:cs typeface="Times New Roman" pitchFamily="18" charset="0"/>
            </a:endParaRPr>
          </a:p>
          <a:p>
            <a:pPr marL="342900" lvl="0" indent="-342900" algn="just">
              <a:lnSpc>
                <a:spcPct val="150000"/>
              </a:lnSpc>
              <a:spcBef>
                <a:spcPts val="0"/>
              </a:spcBef>
              <a:spcAft>
                <a:spcPts val="1000"/>
              </a:spcAft>
              <a:buBlip>
                <a:blip r:embed="rId2"/>
              </a:buBlip>
            </a:pPr>
            <a:r>
              <a:rPr lang="en-US" sz="2400" dirty="0">
                <a:latin typeface="Times New Roman" pitchFamily="18" charset="0"/>
                <a:ea typeface="Calibri"/>
                <a:cs typeface="Times New Roman" pitchFamily="18" charset="0"/>
              </a:rPr>
              <a:t>Encourage the development of bacteria in private laboratories and then injected into the oil well (the well is closed for several days or weeks, during this period. Bacteria multiply on rock surfaces, pores and crack where heavy oil suspended). These organisms secrete some organic acids and gases that mix with petroleum oil, which reduces their viscosity and facilitates their release. </a:t>
            </a:r>
            <a:endParaRPr lang="en-US" sz="1600" dirty="0">
              <a:latin typeface="Times New Roman" pitchFamily="18" charset="0"/>
              <a:ea typeface="Calibri"/>
              <a:cs typeface="Times New Roman" pitchFamily="18" charset="0"/>
            </a:endParaRPr>
          </a:p>
          <a:p>
            <a:pPr marL="228600" algn="just">
              <a:lnSpc>
                <a:spcPct val="150000"/>
              </a:lnSpc>
              <a:spcBef>
                <a:spcPts val="0"/>
              </a:spcBef>
              <a:spcAft>
                <a:spcPts val="1000"/>
              </a:spcAft>
            </a:pPr>
            <a:r>
              <a:rPr lang="en-US" sz="2400" dirty="0">
                <a:latin typeface="Times New Roman" pitchFamily="18" charset="0"/>
                <a:ea typeface="Calibri"/>
                <a:cs typeface="Times New Roman" pitchFamily="18" charset="0"/>
              </a:rPr>
              <a:t>     </a:t>
            </a:r>
            <a:r>
              <a:rPr lang="en-US" sz="2400" u="sng" dirty="0">
                <a:latin typeface="Times New Roman" pitchFamily="18" charset="0"/>
                <a:ea typeface="Calibri"/>
                <a:cs typeface="Times New Roman" pitchFamily="18" charset="0"/>
              </a:rPr>
              <a:t>It is a save and does not use harmful chemicals</a:t>
            </a:r>
            <a:r>
              <a:rPr lang="en-US" sz="2400" dirty="0">
                <a:latin typeface="Times New Roman" pitchFamily="18" charset="0"/>
                <a:ea typeface="Calibri"/>
                <a:cs typeface="Times New Roman" pitchFamily="18" charset="0"/>
              </a:rPr>
              <a:t>.</a:t>
            </a:r>
            <a:endParaRPr lang="en-US" sz="1600" dirty="0">
              <a:latin typeface="Times New Roman" pitchFamily="18" charset="0"/>
              <a:ea typeface="Calibri"/>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81262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371600"/>
            <a:ext cx="9067800" cy="5486400"/>
          </a:xfrm>
        </p:spPr>
        <p:txBody>
          <a:bodyPr/>
          <a:lstStyle/>
          <a:p>
            <a:pPr marL="0" indent="0">
              <a:buNone/>
            </a:pPr>
            <a:r>
              <a:rPr lang="en-US" sz="2800" u="sng" dirty="0">
                <a:latin typeface="Times New Roman" pitchFamily="18" charset="0"/>
                <a:cs typeface="Times New Roman" pitchFamily="18" charset="0"/>
              </a:rPr>
              <a:t>Its </a:t>
            </a:r>
            <a:r>
              <a:rPr lang="en-US" sz="2800" b="1" u="sng" dirty="0">
                <a:latin typeface="Times New Roman" pitchFamily="18" charset="0"/>
                <a:cs typeface="Times New Roman" pitchFamily="18" charset="0"/>
              </a:rPr>
              <a:t>unconventional</a:t>
            </a:r>
            <a:r>
              <a:rPr lang="en-US" sz="2800" u="sng" dirty="0">
                <a:latin typeface="Times New Roman" pitchFamily="18" charset="0"/>
                <a:cs typeface="Times New Roman" pitchFamily="18" charset="0"/>
              </a:rPr>
              <a:t> gas resources –</a:t>
            </a:r>
            <a:r>
              <a:rPr lang="en-US" sz="2800" b="1" u="sng" dirty="0">
                <a:latin typeface="Times New Roman" pitchFamily="18" charset="0"/>
                <a:cs typeface="Times New Roman" pitchFamily="18" charset="0"/>
              </a:rPr>
              <a:t>new</a:t>
            </a:r>
            <a:r>
              <a:rPr lang="en-US" sz="2800" u="sng" dirty="0">
                <a:latin typeface="Times New Roman" pitchFamily="18" charset="0"/>
                <a:cs typeface="Times New Roman" pitchFamily="18" charset="0"/>
              </a:rPr>
              <a:t> resources</a:t>
            </a:r>
          </a:p>
          <a:p>
            <a:pPr marL="0" indent="0">
              <a:buNone/>
            </a:pPr>
            <a:r>
              <a:rPr lang="en-US" sz="2800" dirty="0">
                <a:latin typeface="Times New Roman" pitchFamily="18" charset="0"/>
                <a:cs typeface="Times New Roman" pitchFamily="18" charset="0"/>
              </a:rPr>
              <a:t>It’s the generic term given to methane gas held in under ground </a:t>
            </a:r>
          </a:p>
          <a:p>
            <a:pPr marL="0" indent="0">
              <a:buNone/>
            </a:pPr>
            <a:r>
              <a:rPr lang="en-US" sz="2800" dirty="0">
                <a:latin typeface="Times New Roman" pitchFamily="18" charset="0"/>
                <a:cs typeface="Times New Roman" pitchFamily="18" charset="0"/>
              </a:rPr>
              <a:t>The porosity of coal bed methane reservoir is very small</a:t>
            </a:r>
          </a:p>
          <a:p>
            <a:pPr marL="0" indent="0">
              <a:buNone/>
            </a:pPr>
            <a:r>
              <a:rPr lang="en-US" sz="2800" dirty="0">
                <a:latin typeface="Times New Roman" pitchFamily="18" charset="0"/>
                <a:cs typeface="Times New Roman" pitchFamily="18" charset="0"/>
              </a:rPr>
              <a:t>Coal bed methane is extracted from coal beds through the drilling of wells. However, </a:t>
            </a:r>
            <a:r>
              <a:rPr lang="en-US" sz="2800" u="sng" dirty="0">
                <a:latin typeface="Times New Roman" pitchFamily="18" charset="0"/>
                <a:cs typeface="Times New Roman" pitchFamily="18" charset="0"/>
              </a:rPr>
              <a:t>unlike drilling for Natural gas</a:t>
            </a:r>
            <a:r>
              <a:rPr lang="en-US" sz="2800" dirty="0">
                <a:latin typeface="Times New Roman" pitchFamily="18" charset="0"/>
                <a:cs typeface="Times New Roman" pitchFamily="18" charset="0"/>
              </a:rPr>
              <a:t>. Large amounts of water must be pumped from the </a:t>
            </a:r>
            <a:r>
              <a:rPr lang="en-US" sz="2800" dirty="0" smtClean="0">
                <a:latin typeface="Times New Roman" pitchFamily="18" charset="0"/>
                <a:cs typeface="Times New Roman" pitchFamily="18" charset="0"/>
              </a:rPr>
              <a:t>coal </a:t>
            </a:r>
            <a:r>
              <a:rPr lang="en-US" sz="2800" dirty="0">
                <a:latin typeface="Times New Roman" pitchFamily="18" charset="0"/>
                <a:cs typeface="Times New Roman" pitchFamily="18" charset="0"/>
              </a:rPr>
              <a:t>bed area in order to depressurize the bed. Once the water is removed, the methane is able to escape from the coal and flow into the well itself.</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04800"/>
            <a:ext cx="71262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195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819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395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901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3810000"/>
          </a:xfrm>
        </p:spPr>
        <p:txBody>
          <a:bodyPr>
            <a:noAutofit/>
          </a:bodyPr>
          <a:lstStyle/>
          <a:p>
            <a:pPr algn="ctr"/>
            <a:r>
              <a:rPr lang="en-US" sz="3600" b="1" i="1" dirty="0">
                <a:latin typeface="+mn-lt"/>
              </a:rPr>
              <a:t>Non-conventional energy sources:</a:t>
            </a:r>
            <a:br>
              <a:rPr lang="en-US" sz="3600" b="1" i="1" dirty="0">
                <a:latin typeface="+mn-lt"/>
              </a:rPr>
            </a:br>
            <a:r>
              <a:rPr lang="en-US" sz="3600" b="1" i="1" dirty="0">
                <a:latin typeface="+mn-lt"/>
              </a:rPr>
              <a:t>New and renewable types:</a:t>
            </a:r>
            <a:br>
              <a:rPr lang="en-US" sz="3600" b="1" i="1" dirty="0">
                <a:latin typeface="+mn-lt"/>
              </a:rPr>
            </a:br>
            <a:r>
              <a:rPr lang="en-US" sz="3600" b="1" i="1" dirty="0">
                <a:latin typeface="+mn-lt"/>
              </a:rPr>
              <a:t>New sources:</a:t>
            </a:r>
            <a:r>
              <a:rPr lang="en-US" sz="4400" dirty="0">
                <a:latin typeface="Bahnschrift Condensed" pitchFamily="34" charset="0"/>
              </a:rPr>
              <a:t/>
            </a:r>
            <a:br>
              <a:rPr lang="en-US" sz="4400" dirty="0">
                <a:latin typeface="Bahnschrift Condensed" pitchFamily="34" charset="0"/>
              </a:rPr>
            </a:br>
            <a:endParaRPr lang="en-US" sz="4400" dirty="0">
              <a:latin typeface="Bahnschrift Condensed" pitchFamily="34" charset="0"/>
            </a:endParaRPr>
          </a:p>
        </p:txBody>
      </p:sp>
      <p:sp>
        <p:nvSpPr>
          <p:cNvPr id="3" name="عنصر نائب للمحتوى 2"/>
          <p:cNvSpPr>
            <a:spLocks noGrp="1"/>
          </p:cNvSpPr>
          <p:nvPr>
            <p:ph idx="1"/>
          </p:nvPr>
        </p:nvSpPr>
        <p:spPr/>
        <p:txBody>
          <a:bodyPr/>
          <a:lstStyle/>
          <a:p>
            <a:pPr algn="r"/>
            <a:endParaRPr lang="en-US" dirty="0"/>
          </a:p>
        </p:txBody>
      </p:sp>
    </p:spTree>
    <p:extLst>
      <p:ext uri="{BB962C8B-B14F-4D97-AF65-F5344CB8AC3E}">
        <p14:creationId xmlns:p14="http://schemas.microsoft.com/office/powerpoint/2010/main" val="380044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71600"/>
            <a:ext cx="8229600" cy="533400"/>
          </a:xfrm>
        </p:spPr>
        <p:txBody>
          <a:bodyPr>
            <a:noAutofit/>
          </a:bodyPr>
          <a:lstStyle/>
          <a:p>
            <a:pPr algn="ctr"/>
            <a:r>
              <a:rPr lang="en-US" sz="4400" dirty="0">
                <a:solidFill>
                  <a:srgbClr val="C00000"/>
                </a:solidFill>
                <a:latin typeface="Times New Roman" pitchFamily="18" charset="0"/>
                <a:cs typeface="Times New Roman" pitchFamily="18" charset="0"/>
              </a:rPr>
              <a:t>Shale Gas:</a:t>
            </a:r>
            <a:br>
              <a:rPr lang="en-US" sz="4400" dirty="0">
                <a:solidFill>
                  <a:srgbClr val="C00000"/>
                </a:solidFill>
                <a:latin typeface="Times New Roman" pitchFamily="18" charset="0"/>
                <a:cs typeface="Times New Roman" pitchFamily="18" charset="0"/>
              </a:rPr>
            </a:br>
            <a:endParaRPr lang="en-US" sz="4400"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1524000"/>
            <a:ext cx="8229600" cy="4800600"/>
          </a:xfrm>
        </p:spPr>
        <p:txBody>
          <a:bodyPr/>
          <a:lstStyle/>
          <a:p>
            <a:pPr marL="0" indent="0">
              <a:buNone/>
            </a:pPr>
            <a:r>
              <a:rPr lang="en-US" dirty="0"/>
              <a:t>It is a natural gas that is found trapped within shale formation.</a:t>
            </a:r>
          </a:p>
          <a:p>
            <a:pPr marL="0" indent="0">
              <a:buNone/>
            </a:pPr>
            <a:r>
              <a:rPr lang="en-US" dirty="0"/>
              <a:t>Its unconventional sources, found in certain types of shale, low permeability.</a:t>
            </a:r>
          </a:p>
          <a:p>
            <a:pPr marL="0" indent="0">
              <a:buNone/>
            </a:pPr>
            <a:r>
              <a:rPr lang="en-US" u="sng" dirty="0"/>
              <a:t>Extracted by hydraulic fracturing</a:t>
            </a:r>
            <a:r>
              <a:rPr lang="en-US" dirty="0" smtClean="0"/>
              <a:t>.</a:t>
            </a:r>
          </a:p>
          <a:p>
            <a:pPr marL="0" indent="0">
              <a:buNone/>
            </a:pPr>
            <a:endParaRPr lang="en-US" dirty="0" smtClean="0"/>
          </a:p>
          <a:p>
            <a:pPr marL="0" indent="0">
              <a:buNone/>
            </a:pPr>
            <a:r>
              <a:rPr lang="en-US" b="1" dirty="0"/>
              <a:t>Benefits: </a:t>
            </a:r>
          </a:p>
          <a:p>
            <a:r>
              <a:rPr lang="en-US" dirty="0"/>
              <a:t>N.G   is the cleanest of all fossil fuels</a:t>
            </a:r>
          </a:p>
          <a:p>
            <a:r>
              <a:rPr lang="en-US" dirty="0"/>
              <a:t>The main products of </a:t>
            </a:r>
            <a:r>
              <a:rPr lang="en-US" dirty="0" smtClean="0"/>
              <a:t>N.G </a:t>
            </a:r>
            <a:r>
              <a:rPr lang="en-US" dirty="0"/>
              <a:t>combustion are carbon dioxide and water vapor.</a:t>
            </a:r>
          </a:p>
          <a:p>
            <a:endParaRPr lang="en-US" dirty="0"/>
          </a:p>
          <a:p>
            <a:endParaRPr lang="en-US" dirty="0"/>
          </a:p>
        </p:txBody>
      </p:sp>
    </p:spTree>
    <p:extLst>
      <p:ext uri="{BB962C8B-B14F-4D97-AF65-F5344CB8AC3E}">
        <p14:creationId xmlns:p14="http://schemas.microsoft.com/office/powerpoint/2010/main" val="292117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381000"/>
            <a:ext cx="8458200" cy="9144000"/>
          </a:xfrm>
        </p:spPr>
        <p:txBody>
          <a:bodyPr>
            <a:normAutofit/>
          </a:bodyPr>
          <a:lstStyle/>
          <a:p>
            <a:pPr marL="0" indent="0">
              <a:lnSpc>
                <a:spcPct val="150000"/>
              </a:lnSpc>
              <a:spcBef>
                <a:spcPts val="0"/>
              </a:spcBef>
              <a:spcAft>
                <a:spcPts val="1000"/>
              </a:spcAft>
              <a:buNone/>
            </a:pPr>
            <a:r>
              <a:rPr lang="en-US" b="1" i="1" dirty="0" smtClean="0">
                <a:solidFill>
                  <a:srgbClr val="C00000"/>
                </a:solidFill>
                <a:latin typeface="Times New Roman" pitchFamily="18" charset="0"/>
                <a:ea typeface="Calibri"/>
                <a:cs typeface="Times New Roman" pitchFamily="18" charset="0"/>
              </a:rPr>
              <a:t>1: production of oil and natural gas by unconventional means:  </a:t>
            </a:r>
            <a:r>
              <a:rPr lang="en-US" b="1" i="1" u="sng" dirty="0" smtClean="0">
                <a:solidFill>
                  <a:srgbClr val="C00000"/>
                </a:solidFill>
                <a:latin typeface="Times New Roman" pitchFamily="18" charset="0"/>
                <a:ea typeface="Calibri"/>
                <a:cs typeface="Times New Roman" pitchFamily="18" charset="0"/>
              </a:rPr>
              <a:t>energy alternatives.</a:t>
            </a:r>
            <a:endParaRPr lang="en-US" sz="2300" b="1" i="1" u="sng" dirty="0" smtClean="0">
              <a:solidFill>
                <a:srgbClr val="C00000"/>
              </a:solidFill>
              <a:latin typeface="Times New Roman" pitchFamily="18" charset="0"/>
              <a:ea typeface="Calibri"/>
              <a:cs typeface="Times New Roman" pitchFamily="18" charset="0"/>
            </a:endParaRPr>
          </a:p>
          <a:p>
            <a:pPr lvl="0" algn="just">
              <a:lnSpc>
                <a:spcPct val="150000"/>
              </a:lnSpc>
              <a:spcBef>
                <a:spcPts val="0"/>
              </a:spcBef>
              <a:spcAft>
                <a:spcPts val="1000"/>
              </a:spcAft>
              <a:buFont typeface="+mj-lt"/>
              <a:buAutoNum type="alphaLcPeriod"/>
            </a:pPr>
            <a:r>
              <a:rPr lang="en-US" sz="2300" dirty="0" smtClean="0">
                <a:latin typeface="Times New Roman"/>
                <a:ea typeface="Calibri"/>
                <a:cs typeface="Arial"/>
              </a:rPr>
              <a:t>Tar Sands.</a:t>
            </a:r>
            <a:endParaRPr lang="en-US" sz="2300" dirty="0" smtClean="0">
              <a:ea typeface="Calibri"/>
              <a:cs typeface="Arial"/>
            </a:endParaRPr>
          </a:p>
          <a:p>
            <a:pPr lvl="0" algn="just">
              <a:lnSpc>
                <a:spcPct val="150000"/>
              </a:lnSpc>
              <a:spcBef>
                <a:spcPts val="0"/>
              </a:spcBef>
              <a:spcAft>
                <a:spcPts val="1000"/>
              </a:spcAft>
              <a:buFont typeface="+mj-lt"/>
              <a:buAutoNum type="alphaLcPeriod"/>
            </a:pPr>
            <a:r>
              <a:rPr lang="en-US" sz="2300" dirty="0" smtClean="0">
                <a:latin typeface="Times New Roman"/>
                <a:ea typeface="Calibri"/>
                <a:cs typeface="Arial"/>
              </a:rPr>
              <a:t>Oil </a:t>
            </a:r>
            <a:r>
              <a:rPr lang="en-US" sz="2300" dirty="0" err="1">
                <a:latin typeface="Times New Roman"/>
                <a:ea typeface="Calibri"/>
                <a:cs typeface="Arial"/>
              </a:rPr>
              <a:t>Shales</a:t>
            </a:r>
            <a:r>
              <a:rPr lang="en-US" sz="2300" dirty="0">
                <a:latin typeface="Times New Roman"/>
                <a:ea typeface="Calibri"/>
                <a:cs typeface="Arial"/>
              </a:rPr>
              <a:t>.</a:t>
            </a:r>
            <a:endParaRPr lang="en-US" sz="2300" dirty="0">
              <a:ea typeface="Calibri"/>
              <a:cs typeface="Arial"/>
            </a:endParaRPr>
          </a:p>
          <a:p>
            <a:pPr lvl="0" algn="just">
              <a:lnSpc>
                <a:spcPct val="150000"/>
              </a:lnSpc>
              <a:spcBef>
                <a:spcPts val="0"/>
              </a:spcBef>
              <a:spcAft>
                <a:spcPts val="1000"/>
              </a:spcAft>
              <a:buFont typeface="+mj-lt"/>
              <a:buAutoNum type="alphaLcPeriod"/>
            </a:pPr>
            <a:r>
              <a:rPr lang="en-US" sz="2300" dirty="0">
                <a:latin typeface="Times New Roman"/>
                <a:ea typeface="Calibri"/>
                <a:cs typeface="Arial"/>
              </a:rPr>
              <a:t>Heavy Crude Oil.</a:t>
            </a:r>
            <a:endParaRPr lang="en-US" sz="2300" dirty="0">
              <a:ea typeface="Calibri"/>
              <a:cs typeface="Arial"/>
            </a:endParaRPr>
          </a:p>
          <a:p>
            <a:pPr lvl="0" algn="just">
              <a:lnSpc>
                <a:spcPct val="150000"/>
              </a:lnSpc>
              <a:spcBef>
                <a:spcPts val="0"/>
              </a:spcBef>
              <a:spcAft>
                <a:spcPts val="1000"/>
              </a:spcAft>
              <a:buFont typeface="+mj-lt"/>
              <a:buAutoNum type="alphaLcPeriod"/>
            </a:pPr>
            <a:r>
              <a:rPr lang="en-US" sz="2300" dirty="0" smtClean="0">
                <a:latin typeface="Times New Roman"/>
                <a:ea typeface="Calibri"/>
                <a:cs typeface="Arial"/>
              </a:rPr>
              <a:t>Liquid Petroleum Gas </a:t>
            </a:r>
            <a:r>
              <a:rPr lang="en-US" sz="2300" dirty="0">
                <a:latin typeface="Times New Roman"/>
                <a:ea typeface="Calibri"/>
                <a:cs typeface="Arial"/>
              </a:rPr>
              <a:t>(LPG).</a:t>
            </a:r>
            <a:endParaRPr lang="en-US" sz="2300" dirty="0">
              <a:ea typeface="Calibri"/>
              <a:cs typeface="Arial"/>
            </a:endParaRPr>
          </a:p>
          <a:p>
            <a:pPr marL="0" algn="just">
              <a:lnSpc>
                <a:spcPct val="150000"/>
              </a:lnSpc>
              <a:spcBef>
                <a:spcPts val="0"/>
              </a:spcBef>
              <a:spcAft>
                <a:spcPts val="1000"/>
              </a:spcAft>
            </a:pPr>
            <a:r>
              <a:rPr lang="en-US" sz="2400" dirty="0" err="1" smtClean="0">
                <a:ea typeface="Calibri"/>
                <a:cs typeface="Arial"/>
              </a:rPr>
              <a:t>Gashydrate</a:t>
            </a:r>
            <a:endParaRPr lang="en-US" sz="2400" dirty="0">
              <a:ea typeface="Calibri"/>
              <a:cs typeface="Arial"/>
            </a:endParaRPr>
          </a:p>
          <a:p>
            <a:endParaRPr lang="en-US" dirty="0"/>
          </a:p>
        </p:txBody>
      </p:sp>
    </p:spTree>
    <p:extLst>
      <p:ext uri="{BB962C8B-B14F-4D97-AF65-F5344CB8AC3E}">
        <p14:creationId xmlns:p14="http://schemas.microsoft.com/office/powerpoint/2010/main" val="143200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lnSpc>
                <a:spcPct val="150000"/>
              </a:lnSpc>
              <a:spcBef>
                <a:spcPts val="0"/>
              </a:spcBef>
              <a:spcAft>
                <a:spcPts val="1000"/>
              </a:spcAft>
              <a:buNone/>
            </a:pPr>
            <a:r>
              <a:rPr lang="en-US" sz="7400" b="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marL="0" algn="just">
              <a:lnSpc>
                <a:spcPct val="150000"/>
              </a:lnSpc>
              <a:spcBef>
                <a:spcPts val="0"/>
              </a:spcBef>
              <a:spcAft>
                <a:spcPts val="1000"/>
              </a:spcAft>
            </a:pPr>
            <a:r>
              <a:rPr lang="en-US" dirty="0">
                <a:latin typeface="Times New Roman"/>
                <a:ea typeface="Calibri"/>
                <a:cs typeface="Arial"/>
              </a:rPr>
              <a:t> </a:t>
            </a:r>
            <a:endParaRPr lang="en-US" sz="2400" dirty="0">
              <a:ea typeface="Calibri"/>
              <a:cs typeface="Arial"/>
            </a:endParaRPr>
          </a:p>
          <a:p>
            <a:endParaRPr lang="en-US" dirty="0"/>
          </a:p>
        </p:txBody>
      </p:sp>
      <p:sp>
        <p:nvSpPr>
          <p:cNvPr id="4" name="مستطيل 3"/>
          <p:cNvSpPr/>
          <p:nvPr/>
        </p:nvSpPr>
        <p:spPr>
          <a:xfrm>
            <a:off x="304800" y="343540"/>
            <a:ext cx="7848600" cy="5768246"/>
          </a:xfrm>
          <a:prstGeom prst="rect">
            <a:avLst/>
          </a:prstGeom>
        </p:spPr>
        <p:txBody>
          <a:bodyPr wrap="square">
            <a:spAutoFit/>
          </a:bodyPr>
          <a:lstStyle/>
          <a:p>
            <a:pPr marL="274320" lvl="0" indent="-274320" algn="just">
              <a:lnSpc>
                <a:spcPct val="150000"/>
              </a:lnSpc>
              <a:spcAft>
                <a:spcPts val="1000"/>
              </a:spcAft>
              <a:buClr>
                <a:srgbClr val="0BD0D9"/>
              </a:buClr>
              <a:buSzPct val="95000"/>
              <a:buFont typeface="+mj-lt"/>
              <a:buAutoNum type="alphaLcPeriod"/>
            </a:pPr>
            <a:r>
              <a:rPr lang="en-US" sz="2300" dirty="0">
                <a:solidFill>
                  <a:prstClr val="black"/>
                </a:solidFill>
                <a:latin typeface="Times New Roman"/>
                <a:ea typeface="Calibri"/>
                <a:cs typeface="Arial"/>
              </a:rPr>
              <a:t>Shale gas.</a:t>
            </a:r>
            <a:endParaRPr lang="en-US" sz="2300" dirty="0">
              <a:solidFill>
                <a:prstClr val="black"/>
              </a:solidFill>
              <a:ea typeface="Calibri"/>
              <a:cs typeface="Arial"/>
            </a:endParaRPr>
          </a:p>
          <a:p>
            <a:pPr marL="274320" lvl="0" indent="-274320" algn="just">
              <a:lnSpc>
                <a:spcPct val="150000"/>
              </a:lnSpc>
              <a:spcAft>
                <a:spcPts val="1000"/>
              </a:spcAft>
              <a:buClr>
                <a:srgbClr val="0BD0D9"/>
              </a:buClr>
              <a:buSzPct val="95000"/>
              <a:buFont typeface="+mj-lt"/>
              <a:buAutoNum type="alphaLcPeriod"/>
            </a:pPr>
            <a:r>
              <a:rPr lang="en-US" sz="2300" dirty="0" smtClean="0">
                <a:solidFill>
                  <a:prstClr val="black"/>
                </a:solidFill>
                <a:latin typeface="Times New Roman"/>
                <a:ea typeface="Calibri"/>
                <a:cs typeface="Arial"/>
              </a:rPr>
              <a:t>. </a:t>
            </a:r>
            <a:r>
              <a:rPr lang="en-US" sz="2300" dirty="0">
                <a:solidFill>
                  <a:prstClr val="black"/>
                </a:solidFill>
                <a:latin typeface="Times New Roman"/>
                <a:ea typeface="Calibri"/>
                <a:cs typeface="Arial"/>
              </a:rPr>
              <a:t>Coal bed methane (CBM).</a:t>
            </a:r>
            <a:endParaRPr lang="en-US" sz="2300" dirty="0">
              <a:solidFill>
                <a:prstClr val="black"/>
              </a:solidFill>
              <a:ea typeface="Calibri"/>
              <a:cs typeface="Arial"/>
            </a:endParaRPr>
          </a:p>
          <a:p>
            <a:pPr marL="274320" lvl="0" indent="-274320" algn="just">
              <a:lnSpc>
                <a:spcPct val="150000"/>
              </a:lnSpc>
              <a:spcAft>
                <a:spcPts val="1000"/>
              </a:spcAft>
              <a:buClr>
                <a:srgbClr val="0BD0D9"/>
              </a:buClr>
              <a:buSzPct val="95000"/>
              <a:buFont typeface="+mj-lt"/>
              <a:buAutoNum type="alphaLcPeriod"/>
            </a:pPr>
            <a:endParaRPr lang="en-US" sz="2300" dirty="0">
              <a:solidFill>
                <a:prstClr val="black"/>
              </a:solidFill>
              <a:ea typeface="Calibri"/>
              <a:cs typeface="Arial"/>
            </a:endParaRPr>
          </a:p>
          <a:p>
            <a:pPr marL="274320" lvl="0" indent="-274320" algn="just">
              <a:lnSpc>
                <a:spcPct val="150000"/>
              </a:lnSpc>
              <a:spcAft>
                <a:spcPts val="1000"/>
              </a:spcAft>
              <a:buClr>
                <a:srgbClr val="0BD0D9"/>
              </a:buClr>
              <a:buSzPct val="95000"/>
              <a:buFont typeface="+mj-lt"/>
              <a:buAutoNum type="alphaLcPeriod"/>
            </a:pPr>
            <a:r>
              <a:rPr lang="en-US" sz="2300" dirty="0">
                <a:solidFill>
                  <a:prstClr val="black"/>
                </a:solidFill>
                <a:latin typeface="Times New Roman"/>
                <a:ea typeface="Calibri"/>
                <a:cs typeface="Arial"/>
              </a:rPr>
              <a:t>Gasification and liquefaction of coal.</a:t>
            </a:r>
            <a:endParaRPr lang="en-US" sz="2300" dirty="0">
              <a:solidFill>
                <a:prstClr val="black"/>
              </a:solidFill>
              <a:ea typeface="Calibri"/>
              <a:cs typeface="Arial"/>
            </a:endParaRPr>
          </a:p>
          <a:p>
            <a:pPr marL="274320" lvl="0" indent="-274320" algn="just">
              <a:lnSpc>
                <a:spcPct val="150000"/>
              </a:lnSpc>
              <a:spcAft>
                <a:spcPts val="1000"/>
              </a:spcAft>
              <a:buClr>
                <a:srgbClr val="0BD0D9"/>
              </a:buClr>
              <a:buSzPct val="95000"/>
              <a:buFont typeface="+mj-lt"/>
              <a:buAutoNum type="alphaLcPeriod"/>
            </a:pPr>
            <a:r>
              <a:rPr lang="en-US" sz="2300" dirty="0">
                <a:solidFill>
                  <a:prstClr val="black"/>
                </a:solidFill>
                <a:latin typeface="Times New Roman"/>
                <a:ea typeface="Calibri"/>
                <a:cs typeface="Arial"/>
              </a:rPr>
              <a:t>New methods to stimulate the extraction of oil and gas from the fields.</a:t>
            </a:r>
          </a:p>
          <a:p>
            <a:pPr lvl="0" algn="just">
              <a:lnSpc>
                <a:spcPct val="150000"/>
              </a:lnSpc>
              <a:spcAft>
                <a:spcPts val="1000"/>
              </a:spcAft>
              <a:buClr>
                <a:srgbClr val="0BD0D9"/>
              </a:buClr>
              <a:buSzPct val="95000"/>
            </a:pPr>
            <a:endParaRPr lang="en-US" sz="2300" dirty="0">
              <a:solidFill>
                <a:prstClr val="black"/>
              </a:solidFill>
              <a:ea typeface="Calibri"/>
              <a:cs typeface="Arial"/>
            </a:endParaRPr>
          </a:p>
          <a:p>
            <a:pPr lvl="0" algn="just">
              <a:lnSpc>
                <a:spcPct val="150000"/>
              </a:lnSpc>
              <a:spcAft>
                <a:spcPts val="1000"/>
              </a:spcAft>
              <a:buClr>
                <a:srgbClr val="0BD0D9"/>
              </a:buClr>
              <a:buSzPct val="95000"/>
            </a:pPr>
            <a:r>
              <a:rPr lang="en-US" sz="2300" dirty="0">
                <a:solidFill>
                  <a:prstClr val="black"/>
                </a:solidFill>
                <a:latin typeface="Times New Roman"/>
                <a:ea typeface="Calibri"/>
                <a:cs typeface="Arial"/>
              </a:rPr>
              <a:t> 2:     Nuclear energy.</a:t>
            </a:r>
          </a:p>
          <a:p>
            <a:pPr lvl="0" indent="-274320" algn="just">
              <a:lnSpc>
                <a:spcPct val="150000"/>
              </a:lnSpc>
              <a:spcAft>
                <a:spcPts val="1000"/>
              </a:spcAft>
              <a:buClr>
                <a:srgbClr val="0BD0D9"/>
              </a:buClr>
              <a:buSzPct val="95000"/>
              <a:buFont typeface="Wingdings 2"/>
              <a:buChar char=""/>
            </a:pPr>
            <a:r>
              <a:rPr lang="en-US" sz="2300" dirty="0">
                <a:solidFill>
                  <a:prstClr val="black"/>
                </a:solidFill>
                <a:latin typeface="Times New Roman"/>
                <a:ea typeface="Calibri"/>
                <a:cs typeface="Arial"/>
              </a:rPr>
              <a:t>3: Hydrogen:</a:t>
            </a:r>
            <a:endParaRPr lang="en-US" sz="2300" dirty="0">
              <a:solidFill>
                <a:prstClr val="black"/>
              </a:solidFill>
              <a:latin typeface="Times New Roman"/>
              <a:ea typeface="Calibri"/>
              <a:cs typeface="Arial"/>
            </a:endParaRPr>
          </a:p>
        </p:txBody>
      </p:sp>
    </p:spTree>
    <p:extLst>
      <p:ext uri="{BB962C8B-B14F-4D97-AF65-F5344CB8AC3E}">
        <p14:creationId xmlns:p14="http://schemas.microsoft.com/office/powerpoint/2010/main" val="1140922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450215" lvl="0" indent="-274320">
              <a:lnSpc>
                <a:spcPct val="150000"/>
              </a:lnSpc>
              <a:spcBef>
                <a:spcPts val="0"/>
              </a:spcBef>
              <a:spcAft>
                <a:spcPts val="1000"/>
              </a:spcAft>
            </a:pPr>
            <a:r>
              <a:rPr lang="en-US" sz="3800" b="1" i="1" dirty="0">
                <a:solidFill>
                  <a:srgbClr val="C00000"/>
                </a:solidFill>
                <a:latin typeface="Times New Roman"/>
                <a:ea typeface="Calibri"/>
                <a:cs typeface="Arial"/>
              </a:rPr>
              <a:t>New Energy sources:</a:t>
            </a:r>
            <a:r>
              <a:rPr lang="en-US" sz="3800" b="1" i="1" dirty="0">
                <a:solidFill>
                  <a:srgbClr val="C00000"/>
                </a:solidFill>
                <a:latin typeface="Constantia"/>
                <a:ea typeface="Calibri"/>
                <a:cs typeface="Arial"/>
              </a:rPr>
              <a:t/>
            </a:r>
            <a:br>
              <a:rPr lang="en-US" sz="3800" b="1" i="1" dirty="0">
                <a:solidFill>
                  <a:srgbClr val="C00000"/>
                </a:solidFill>
                <a:latin typeface="Constantia"/>
                <a:ea typeface="Calibri"/>
                <a:cs typeface="Arial"/>
              </a:rPr>
            </a:br>
            <a:r>
              <a:rPr lang="en-US" sz="2800" b="1" dirty="0" smtClean="0">
                <a:solidFill>
                  <a:prstClr val="black"/>
                </a:solidFill>
                <a:latin typeface="Times New Roman"/>
                <a:ea typeface="Calibri"/>
                <a:cs typeface="Arial"/>
              </a:rPr>
              <a:t>Tar </a:t>
            </a:r>
            <a:r>
              <a:rPr lang="en-US" sz="2800" b="1" dirty="0">
                <a:solidFill>
                  <a:prstClr val="black"/>
                </a:solidFill>
                <a:latin typeface="Times New Roman"/>
                <a:ea typeface="Calibri"/>
                <a:cs typeface="Arial"/>
              </a:rPr>
              <a:t>sands and oil </a:t>
            </a:r>
            <a:r>
              <a:rPr lang="en-US" sz="2800" b="1" dirty="0" err="1">
                <a:solidFill>
                  <a:prstClr val="black"/>
                </a:solidFill>
                <a:latin typeface="Times New Roman"/>
                <a:ea typeface="Calibri"/>
                <a:cs typeface="Arial"/>
              </a:rPr>
              <a:t>shales</a:t>
            </a:r>
            <a:r>
              <a:rPr lang="en-US" sz="2800" b="1" dirty="0" smtClean="0">
                <a:solidFill>
                  <a:prstClr val="black"/>
                </a:solidFill>
                <a:latin typeface="Times New Roman"/>
                <a:ea typeface="Calibri"/>
                <a:cs typeface="Arial"/>
              </a:rPr>
              <a:t>:</a:t>
            </a:r>
            <a:endParaRPr lang="en-US" sz="5400" dirty="0"/>
          </a:p>
        </p:txBody>
      </p:sp>
      <p:sp>
        <p:nvSpPr>
          <p:cNvPr id="3" name="عنصر نائب للمحتوى 2"/>
          <p:cNvSpPr>
            <a:spLocks noGrp="1"/>
          </p:cNvSpPr>
          <p:nvPr>
            <p:ph idx="1"/>
          </p:nvPr>
        </p:nvSpPr>
        <p:spPr/>
        <p:txBody>
          <a:bodyPr>
            <a:normAutofit fontScale="85000" lnSpcReduction="20000"/>
          </a:bodyPr>
          <a:lstStyle/>
          <a:p>
            <a:pPr marL="0" indent="0" algn="just">
              <a:lnSpc>
                <a:spcPct val="150000"/>
              </a:lnSpc>
              <a:spcBef>
                <a:spcPts val="0"/>
              </a:spcBef>
              <a:spcAft>
                <a:spcPts val="1000"/>
              </a:spcAft>
              <a:buNone/>
            </a:pPr>
            <a:r>
              <a:rPr lang="en-US" dirty="0">
                <a:latin typeface="Times New Roman"/>
                <a:ea typeface="Calibri"/>
                <a:cs typeface="Arial"/>
              </a:rPr>
              <a:t>	</a:t>
            </a:r>
            <a:r>
              <a:rPr lang="en-US" sz="3600" b="1" dirty="0" smtClean="0">
                <a:latin typeface="Times New Roman"/>
                <a:ea typeface="Calibri"/>
                <a:cs typeface="Arial"/>
              </a:rPr>
              <a:t>Tar </a:t>
            </a:r>
            <a:r>
              <a:rPr lang="en-US" sz="3600" b="1" dirty="0">
                <a:latin typeface="Times New Roman"/>
                <a:ea typeface="Calibri"/>
                <a:cs typeface="Arial"/>
              </a:rPr>
              <a:t>sands</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Sometimes, it is called "Bituminous sands" they are either loos sands or partially consolidated sandstones containing a naturally occurring mixture of sand, clay, water and some heavy </a:t>
            </a:r>
            <a:r>
              <a:rPr lang="en-US" dirty="0" smtClean="0">
                <a:latin typeface="Times New Roman"/>
                <a:ea typeface="Calibri"/>
                <a:cs typeface="Arial"/>
              </a:rPr>
              <a:t>hydrocarbons.</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Tar sands consist of high viscosity deposits, it cannot be transported by pipes, and the amount of hydrocarbons is estimated 1-30%.</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It can be found in many countries, but in particular one found in extremely large amount in Canada.</a:t>
            </a:r>
            <a:endParaRPr lang="en-US" sz="2400" dirty="0">
              <a:ea typeface="Calibri"/>
              <a:cs typeface="Arial"/>
            </a:endParaRPr>
          </a:p>
          <a:p>
            <a:endParaRPr lang="en-US" dirty="0"/>
          </a:p>
        </p:txBody>
      </p:sp>
    </p:spTree>
    <p:extLst>
      <p:ext uri="{BB962C8B-B14F-4D97-AF65-F5344CB8AC3E}">
        <p14:creationId xmlns:p14="http://schemas.microsoft.com/office/powerpoint/2010/main" val="323692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marL="0" indent="457200" algn="just">
              <a:lnSpc>
                <a:spcPct val="150000"/>
              </a:lnSpc>
              <a:spcBef>
                <a:spcPts val="0"/>
              </a:spcBef>
              <a:spcAft>
                <a:spcPts val="1000"/>
              </a:spcAft>
            </a:pPr>
            <a:r>
              <a:rPr lang="en-US" dirty="0">
                <a:latin typeface="Times New Roman"/>
                <a:ea typeface="Calibri"/>
                <a:cs typeface="Arial"/>
              </a:rPr>
              <a:t>The proven reserves of bitumen in deposits reaches 100 billion barrels, and must of them are found in Canada, Alberta (70.8%).</a:t>
            </a:r>
            <a:endParaRPr lang="en-US" sz="2400" dirty="0">
              <a:ea typeface="Calibri"/>
              <a:cs typeface="Arial"/>
            </a:endParaRPr>
          </a:p>
          <a:p>
            <a:pPr marL="0" algn="just">
              <a:lnSpc>
                <a:spcPct val="150000"/>
              </a:lnSpc>
              <a:spcBef>
                <a:spcPts val="0"/>
              </a:spcBef>
              <a:spcAft>
                <a:spcPts val="1000"/>
              </a:spcAft>
            </a:pPr>
            <a:r>
              <a:rPr lang="en-US" dirty="0">
                <a:latin typeface="Times New Roman"/>
                <a:ea typeface="Calibri"/>
                <a:cs typeface="Arial"/>
              </a:rPr>
              <a:t>	Oil produced from oil sands is often referred to "unconventional oil" to distinguish it from liquid hydrocarbons </a:t>
            </a:r>
            <a:r>
              <a:rPr lang="en-US" dirty="0" smtClean="0">
                <a:latin typeface="Times New Roman"/>
                <a:ea typeface="Calibri"/>
                <a:cs typeface="Arial"/>
              </a:rPr>
              <a:t>produced </a:t>
            </a:r>
            <a:r>
              <a:rPr lang="en-US" dirty="0">
                <a:latin typeface="Times New Roman"/>
                <a:ea typeface="Calibri"/>
                <a:cs typeface="Arial"/>
              </a:rPr>
              <a:t>from traditional oil wells.</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smtClean="0">
                <a:latin typeface="Times New Roman"/>
                <a:ea typeface="Calibri"/>
                <a:cs typeface="Arial"/>
              </a:rPr>
              <a:t>The </a:t>
            </a:r>
            <a:r>
              <a:rPr lang="en-US" dirty="0">
                <a:latin typeface="Times New Roman"/>
                <a:ea typeface="Calibri"/>
                <a:cs typeface="Arial"/>
              </a:rPr>
              <a:t>largest project of the field of exploitation tar sand in Canada at cost 16×10</a:t>
            </a:r>
            <a:r>
              <a:rPr lang="en-US" baseline="30000" dirty="0">
                <a:latin typeface="Times New Roman"/>
                <a:ea typeface="Calibri"/>
                <a:cs typeface="Arial"/>
              </a:rPr>
              <a:t>9</a:t>
            </a:r>
            <a:r>
              <a:rPr lang="en-US" dirty="0">
                <a:latin typeface="Times New Roman"/>
                <a:ea typeface="Calibri"/>
                <a:cs typeface="Arial"/>
              </a:rPr>
              <a:t>$ to produce 51,000 barrel synthesis oil daily.</a:t>
            </a:r>
            <a:endParaRPr lang="en-US" sz="2400" dirty="0">
              <a:ea typeface="Calibri"/>
              <a:cs typeface="Arial"/>
            </a:endParaRPr>
          </a:p>
          <a:p>
            <a:pPr lvl="0" algn="just">
              <a:lnSpc>
                <a:spcPct val="150000"/>
              </a:lnSpc>
              <a:spcBef>
                <a:spcPts val="0"/>
              </a:spcBef>
              <a:spcAft>
                <a:spcPts val="1000"/>
              </a:spcAft>
              <a:buFont typeface="Times New Roman"/>
              <a:buChar char="-"/>
            </a:pPr>
            <a:r>
              <a:rPr lang="en-US" dirty="0">
                <a:latin typeface="Times New Roman"/>
                <a:ea typeface="Calibri"/>
                <a:cs typeface="Arial"/>
              </a:rPr>
              <a:t> </a:t>
            </a:r>
            <a:endParaRPr lang="en-US" sz="2400" dirty="0">
              <a:ea typeface="Calibri"/>
              <a:cs typeface="Arial"/>
            </a:endParaRPr>
          </a:p>
          <a:p>
            <a:endParaRPr lang="en-US" dirty="0"/>
          </a:p>
        </p:txBody>
      </p:sp>
    </p:spTree>
    <p:extLst>
      <p:ext uri="{BB962C8B-B14F-4D97-AF65-F5344CB8AC3E}">
        <p14:creationId xmlns:p14="http://schemas.microsoft.com/office/powerpoint/2010/main" val="1331903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1532</Words>
  <Application>Microsoft Office PowerPoint</Application>
  <PresentationFormat>عرض على الشاشة (3:4)‏</PresentationFormat>
  <Paragraphs>139</Paragraphs>
  <Slides>50</Slides>
  <Notes>1</Notes>
  <HiddenSlides>0</HiddenSlides>
  <MMClips>0</MMClips>
  <ScaleCrop>false</ScaleCrop>
  <HeadingPairs>
    <vt:vector size="4" baseType="variant">
      <vt:variant>
        <vt:lpstr>نسق</vt:lpstr>
      </vt:variant>
      <vt:variant>
        <vt:i4>13</vt:i4>
      </vt:variant>
      <vt:variant>
        <vt:lpstr>عناوين الشرائح</vt:lpstr>
      </vt:variant>
      <vt:variant>
        <vt:i4>50</vt:i4>
      </vt:variant>
    </vt:vector>
  </HeadingPairs>
  <TitlesOfParts>
    <vt:vector size="63" baseType="lpstr">
      <vt:lpstr>تدفق</vt:lpstr>
      <vt:lpstr>1_تدفق</vt:lpstr>
      <vt:lpstr>2_تدفق</vt:lpstr>
      <vt:lpstr>3_تدفق</vt:lpstr>
      <vt:lpstr>4_تدفق</vt:lpstr>
      <vt:lpstr>5_تدفق</vt:lpstr>
      <vt:lpstr>6_تدفق</vt:lpstr>
      <vt:lpstr>7_تدفق</vt:lpstr>
      <vt:lpstr>8_تدفق</vt:lpstr>
      <vt:lpstr>9_تدفق</vt:lpstr>
      <vt:lpstr>10_تدفق</vt:lpstr>
      <vt:lpstr>11_تدفق</vt:lpstr>
      <vt:lpstr>12_تدفق</vt:lpstr>
      <vt:lpstr>The reality of the change in global energy consumption and the change in the type of sources supplied to it: </vt:lpstr>
      <vt:lpstr>Challenges facing the future of oil: </vt:lpstr>
      <vt:lpstr>عرض تقديمي في PowerPoint</vt:lpstr>
      <vt:lpstr>عرض تقديمي في PowerPoint</vt:lpstr>
      <vt:lpstr>Non-conventional energy sources: New and renewable types: New sources: </vt:lpstr>
      <vt:lpstr>عرض تقديمي في PowerPoint</vt:lpstr>
      <vt:lpstr>عرض تقديمي في PowerPoint</vt:lpstr>
      <vt:lpstr>New Energy sources: Tar sands and oil shales:</vt:lpstr>
      <vt:lpstr>عرض تقديمي في PowerPoint</vt:lpstr>
      <vt:lpstr>عرض تقديمي في PowerPoint</vt:lpstr>
      <vt:lpstr>عرض تقديمي في PowerPoint</vt:lpstr>
      <vt:lpstr>عرض تقديمي في PowerPoint</vt:lpstr>
      <vt:lpstr>Extraction:</vt:lpstr>
      <vt:lpstr>Oil Shale's </vt:lpstr>
      <vt:lpstr>oil shale extraction</vt:lpstr>
      <vt:lpstr>Environmental Effect</vt:lpstr>
      <vt:lpstr>عرض تقديمي في PowerPoint</vt:lpstr>
      <vt:lpstr>عرض تقديمي في PowerPoint</vt:lpstr>
      <vt:lpstr>عرض تقديمي في PowerPoint</vt:lpstr>
      <vt:lpstr>Heavy Oils: </vt:lpstr>
      <vt:lpstr>Liquefied Petroleum Gas (LPG):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Coal as a fuel: </vt:lpstr>
      <vt:lpstr>Gasification: </vt:lpstr>
      <vt:lpstr>عرض تقديمي في PowerPoint</vt:lpstr>
      <vt:lpstr>Liquefaction: </vt:lpstr>
      <vt:lpstr>Direct liquefaction: </vt:lpstr>
      <vt:lpstr>عرض تقديمي في PowerPoint</vt:lpstr>
      <vt:lpstr>Indirect liquefaction of coal: </vt:lpstr>
      <vt:lpstr>عرض تقديمي في PowerPoint</vt:lpstr>
      <vt:lpstr>New methods to promote oil extraction from the depleted fields: </vt:lpstr>
      <vt:lpstr>Thermal processing: </vt:lpstr>
      <vt:lpstr>Pumping of CO2 gas: </vt:lpstr>
      <vt:lpstr>عرض تقديمي في PowerPoint</vt:lpstr>
      <vt:lpstr>. Developing 3D imaging of subsoil:</vt:lpstr>
      <vt:lpstr>Microbiological technology </vt:lpstr>
      <vt:lpstr>عرض تقديمي في PowerPoint</vt:lpstr>
      <vt:lpstr>عرض تقديمي في PowerPoint</vt:lpstr>
      <vt:lpstr>عرض تقديمي في PowerPoint</vt:lpstr>
      <vt:lpstr>Shale Gas: </vt:lpstr>
    </vt:vector>
  </TitlesOfParts>
  <Company>By DR.Ahmed Saker 2O11 - 2O12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intel</cp:lastModifiedBy>
  <cp:revision>23</cp:revision>
  <dcterms:created xsi:type="dcterms:W3CDTF">2023-12-22T12:18:56Z</dcterms:created>
  <dcterms:modified xsi:type="dcterms:W3CDTF">2023-12-24T22:27:32Z</dcterms:modified>
</cp:coreProperties>
</file>