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62" r:id="rId3"/>
    <p:sldId id="271" r:id="rId4"/>
    <p:sldId id="297" r:id="rId5"/>
    <p:sldId id="263" r:id="rId6"/>
    <p:sldId id="307" r:id="rId7"/>
    <p:sldId id="305" r:id="rId8"/>
    <p:sldId id="274" r:id="rId9"/>
    <p:sldId id="275" r:id="rId10"/>
    <p:sldId id="277" r:id="rId11"/>
    <p:sldId id="278" r:id="rId12"/>
    <p:sldId id="302" r:id="rId13"/>
    <p:sldId id="273" r:id="rId14"/>
    <p:sldId id="264" r:id="rId15"/>
    <p:sldId id="284" r:id="rId16"/>
    <p:sldId id="258" r:id="rId17"/>
    <p:sldId id="315" r:id="rId18"/>
    <p:sldId id="269" r:id="rId19"/>
    <p:sldId id="260" r:id="rId20"/>
    <p:sldId id="303" r:id="rId21"/>
    <p:sldId id="314" r:id="rId22"/>
    <p:sldId id="286" r:id="rId23"/>
    <p:sldId id="312" r:id="rId24"/>
    <p:sldId id="283" r:id="rId25"/>
    <p:sldId id="287" r:id="rId26"/>
    <p:sldId id="285" r:id="rId27"/>
    <p:sldId id="289" r:id="rId28"/>
    <p:sldId id="301" r:id="rId29"/>
    <p:sldId id="292" r:id="rId30"/>
    <p:sldId id="293" r:id="rId31"/>
    <p:sldId id="290" r:id="rId32"/>
  </p:sldIdLst>
  <p:sldSz cx="12192000" cy="6858000"/>
  <p:notesSz cx="6742113" cy="9872663"/>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15" autoAdjust="0"/>
    <p:restoredTop sz="94660"/>
  </p:normalViewPr>
  <p:slideViewPr>
    <p:cSldViewPr snapToGrid="0">
      <p:cViewPr varScale="1">
        <p:scale>
          <a:sx n="61" d="100"/>
          <a:sy n="61" d="100"/>
        </p:scale>
        <p:origin x="80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20531" y="0"/>
            <a:ext cx="2921582" cy="49534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61" y="0"/>
            <a:ext cx="2921582" cy="495348"/>
          </a:xfrm>
          <a:prstGeom prst="rect">
            <a:avLst/>
          </a:prstGeom>
        </p:spPr>
        <p:txBody>
          <a:bodyPr vert="horz" lIns="91440" tIns="45720" rIns="91440" bIns="45720" rtlCol="1"/>
          <a:lstStyle>
            <a:lvl1pPr algn="l">
              <a:defRPr sz="1200"/>
            </a:lvl1pPr>
          </a:lstStyle>
          <a:p>
            <a:fld id="{5B2F8CBE-2709-43D3-9459-80845869A827}" type="datetimeFigureOut">
              <a:rPr lang="ar-IQ" smtClean="0"/>
              <a:t>14/07/1446</a:t>
            </a:fld>
            <a:endParaRPr lang="ar-IQ"/>
          </a:p>
        </p:txBody>
      </p:sp>
      <p:sp>
        <p:nvSpPr>
          <p:cNvPr id="4" name="عنصر نائب لصورة الشريحة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74212" y="4751219"/>
            <a:ext cx="5393690" cy="3887361"/>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20531" y="9377317"/>
            <a:ext cx="2921582" cy="49534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61" y="9377317"/>
            <a:ext cx="2921582" cy="495347"/>
          </a:xfrm>
          <a:prstGeom prst="rect">
            <a:avLst/>
          </a:prstGeom>
        </p:spPr>
        <p:txBody>
          <a:bodyPr vert="horz" lIns="91440" tIns="45720" rIns="91440" bIns="45720" rtlCol="1" anchor="b"/>
          <a:lstStyle>
            <a:lvl1pPr algn="l">
              <a:defRPr sz="1200"/>
            </a:lvl1pPr>
          </a:lstStyle>
          <a:p>
            <a:fld id="{608B8DF6-B317-4F6F-A3A1-1435799D80D3}" type="slidenum">
              <a:rPr lang="ar-IQ" smtClean="0"/>
              <a:t>‹#›</a:t>
            </a:fld>
            <a:endParaRPr lang="ar-IQ"/>
          </a:p>
        </p:txBody>
      </p:sp>
    </p:spTree>
    <p:extLst>
      <p:ext uri="{BB962C8B-B14F-4D97-AF65-F5344CB8AC3E}">
        <p14:creationId xmlns:p14="http://schemas.microsoft.com/office/powerpoint/2010/main" val="29271750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18A1A-8C23-4B96-8A5E-DD3B966C08AB}" type="slidenum">
              <a:rPr lang="en-US">
                <a:solidFill>
                  <a:prstClr val="black"/>
                </a:solidFill>
              </a:rPr>
              <a:pPr/>
              <a:t>3</a:t>
            </a:fld>
            <a:endParaRPr lang="en-US">
              <a:solidFill>
                <a:prstClr val="black"/>
              </a:solidFill>
            </a:endParaRPr>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29583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608B8DF6-B317-4F6F-A3A1-1435799D80D3}" type="slidenum">
              <a:rPr lang="ar-IQ" smtClean="0"/>
              <a:t>17</a:t>
            </a:fld>
            <a:endParaRPr lang="ar-IQ"/>
          </a:p>
        </p:txBody>
      </p:sp>
    </p:spTree>
    <p:extLst>
      <p:ext uri="{BB962C8B-B14F-4D97-AF65-F5344CB8AC3E}">
        <p14:creationId xmlns:p14="http://schemas.microsoft.com/office/powerpoint/2010/main" val="108603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706A906-D8A5-4EF0-A147-44EDBAFDD38A}" type="datetime1">
              <a:rPr lang="en-US" smtClean="0"/>
              <a:t>1/13/2025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76973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9CA5EF16-E278-482F-AC7D-B3DB64E6A3F6}" type="datetime1">
              <a:rPr lang="en-US" smtClean="0"/>
              <a:t>1/13/2025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296565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590B312-00C4-4787-8347-D0D9750FEE1A}" type="datetime1">
              <a:rPr lang="en-US" smtClean="0"/>
              <a:t>1/13/2025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292385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FE0EB40-D581-47B7-B212-4788D477526E}" type="datetime1">
              <a:rPr lang="en-US" smtClean="0"/>
              <a:t>1/13/2025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33025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04AC002-5E97-4989-AF03-382207066D08}" type="datetime1">
              <a:rPr lang="en-US" smtClean="0"/>
              <a:t>1/13/2025</a:t>
            </a:fld>
            <a:endParaRPr lang="ar-IQ"/>
          </a:p>
        </p:txBody>
      </p:sp>
      <p:sp>
        <p:nvSpPr>
          <p:cNvPr id="5" name="عنصر نائب للتذييل 4"/>
          <p:cNvSpPr>
            <a:spLocks noGrp="1"/>
          </p:cNvSpPr>
          <p:nvPr>
            <p:ph type="ftr" sz="quarter" idx="11"/>
          </p:nvPr>
        </p:nvSpPr>
        <p:spPr/>
        <p:txBody>
          <a:bodyPr/>
          <a:lstStyle/>
          <a:p>
            <a:r>
              <a:rPr lang="en-US"/>
              <a:t>Dr.Rabeea  Znad</a:t>
            </a:r>
            <a:endParaRPr lang="ar-IQ"/>
          </a:p>
        </p:txBody>
      </p:sp>
      <p:sp>
        <p:nvSpPr>
          <p:cNvPr id="6" name="عنصر نائب لرقم الشريحة 5"/>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34398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230E9157-39B5-414E-911A-F8359F2463A5}" type="datetime1">
              <a:rPr lang="en-US" smtClean="0"/>
              <a:t>1/13/2025</a:t>
            </a:fld>
            <a:endParaRPr lang="ar-IQ"/>
          </a:p>
        </p:txBody>
      </p:sp>
      <p:sp>
        <p:nvSpPr>
          <p:cNvPr id="6" name="عنصر نائب للتذييل 5"/>
          <p:cNvSpPr>
            <a:spLocks noGrp="1"/>
          </p:cNvSpPr>
          <p:nvPr>
            <p:ph type="ftr" sz="quarter" idx="11"/>
          </p:nvPr>
        </p:nvSpPr>
        <p:spPr/>
        <p:txBody>
          <a:bodyPr/>
          <a:lstStyle/>
          <a:p>
            <a:r>
              <a:rPr lang="en-US"/>
              <a:t>Dr.Rabeea  Znad</a:t>
            </a:r>
            <a:endParaRPr lang="ar-IQ"/>
          </a:p>
        </p:txBody>
      </p:sp>
      <p:sp>
        <p:nvSpPr>
          <p:cNvPr id="7" name="عنصر نائب لرقم الشريحة 6"/>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344296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A3EFCBF6-5206-4503-A88D-43D1A0FA9F46}" type="datetime1">
              <a:rPr lang="en-US" smtClean="0"/>
              <a:t>1/13/2025</a:t>
            </a:fld>
            <a:endParaRPr lang="ar-IQ"/>
          </a:p>
        </p:txBody>
      </p:sp>
      <p:sp>
        <p:nvSpPr>
          <p:cNvPr id="8" name="عنصر نائب للتذييل 7"/>
          <p:cNvSpPr>
            <a:spLocks noGrp="1"/>
          </p:cNvSpPr>
          <p:nvPr>
            <p:ph type="ftr" sz="quarter" idx="11"/>
          </p:nvPr>
        </p:nvSpPr>
        <p:spPr/>
        <p:txBody>
          <a:bodyPr/>
          <a:lstStyle/>
          <a:p>
            <a:r>
              <a:rPr lang="en-US"/>
              <a:t>Dr.Rabeea  Znad</a:t>
            </a:r>
            <a:endParaRPr lang="ar-IQ"/>
          </a:p>
        </p:txBody>
      </p:sp>
      <p:sp>
        <p:nvSpPr>
          <p:cNvPr id="9" name="عنصر نائب لرقم الشريحة 8"/>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134532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7D8AB49-45D4-47EE-8F74-D790941A8577}" type="datetime1">
              <a:rPr lang="en-US" smtClean="0"/>
              <a:t>1/13/2025</a:t>
            </a:fld>
            <a:endParaRPr lang="ar-IQ"/>
          </a:p>
        </p:txBody>
      </p:sp>
      <p:sp>
        <p:nvSpPr>
          <p:cNvPr id="4" name="عنصر نائب للتذييل 3"/>
          <p:cNvSpPr>
            <a:spLocks noGrp="1"/>
          </p:cNvSpPr>
          <p:nvPr>
            <p:ph type="ftr" sz="quarter" idx="11"/>
          </p:nvPr>
        </p:nvSpPr>
        <p:spPr/>
        <p:txBody>
          <a:bodyPr/>
          <a:lstStyle/>
          <a:p>
            <a:r>
              <a:rPr lang="en-US"/>
              <a:t>Dr.Rabeea  Znad</a:t>
            </a:r>
            <a:endParaRPr lang="ar-IQ"/>
          </a:p>
        </p:txBody>
      </p:sp>
      <p:sp>
        <p:nvSpPr>
          <p:cNvPr id="5" name="عنصر نائب لرقم الشريحة 4"/>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402222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719C801-633C-44BE-9243-FE4C003EBBDD}" type="datetime1">
              <a:rPr lang="en-US" smtClean="0"/>
              <a:t>1/13/2025</a:t>
            </a:fld>
            <a:endParaRPr lang="ar-IQ"/>
          </a:p>
        </p:txBody>
      </p:sp>
      <p:sp>
        <p:nvSpPr>
          <p:cNvPr id="3" name="عنصر نائب للتذييل 2"/>
          <p:cNvSpPr>
            <a:spLocks noGrp="1"/>
          </p:cNvSpPr>
          <p:nvPr>
            <p:ph type="ftr" sz="quarter" idx="11"/>
          </p:nvPr>
        </p:nvSpPr>
        <p:spPr/>
        <p:txBody>
          <a:bodyPr/>
          <a:lstStyle/>
          <a:p>
            <a:r>
              <a:rPr lang="en-US"/>
              <a:t>Dr.Rabeea  Znad</a:t>
            </a:r>
            <a:endParaRPr lang="ar-IQ"/>
          </a:p>
        </p:txBody>
      </p:sp>
      <p:sp>
        <p:nvSpPr>
          <p:cNvPr id="4" name="عنصر نائب لرقم الشريحة 3"/>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13342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D3CA6EA-2BF2-46CE-A024-E0A821AC7A72}" type="datetime1">
              <a:rPr lang="en-US" smtClean="0"/>
              <a:t>1/13/2025</a:t>
            </a:fld>
            <a:endParaRPr lang="ar-IQ"/>
          </a:p>
        </p:txBody>
      </p:sp>
      <p:sp>
        <p:nvSpPr>
          <p:cNvPr id="6" name="عنصر نائب للتذييل 5"/>
          <p:cNvSpPr>
            <a:spLocks noGrp="1"/>
          </p:cNvSpPr>
          <p:nvPr>
            <p:ph type="ftr" sz="quarter" idx="11"/>
          </p:nvPr>
        </p:nvSpPr>
        <p:spPr/>
        <p:txBody>
          <a:bodyPr/>
          <a:lstStyle/>
          <a:p>
            <a:r>
              <a:rPr lang="en-US"/>
              <a:t>Dr.Rabeea  Znad</a:t>
            </a:r>
            <a:endParaRPr lang="ar-IQ"/>
          </a:p>
        </p:txBody>
      </p:sp>
      <p:sp>
        <p:nvSpPr>
          <p:cNvPr id="7" name="عنصر نائب لرقم الشريحة 6"/>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327735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00E7AD8-7CBB-4069-B59F-8569392C2DE5}" type="datetime1">
              <a:rPr lang="en-US" smtClean="0"/>
              <a:t>1/13/2025</a:t>
            </a:fld>
            <a:endParaRPr lang="ar-IQ"/>
          </a:p>
        </p:txBody>
      </p:sp>
      <p:sp>
        <p:nvSpPr>
          <p:cNvPr id="6" name="عنصر نائب للتذييل 5"/>
          <p:cNvSpPr>
            <a:spLocks noGrp="1"/>
          </p:cNvSpPr>
          <p:nvPr>
            <p:ph type="ftr" sz="quarter" idx="11"/>
          </p:nvPr>
        </p:nvSpPr>
        <p:spPr/>
        <p:txBody>
          <a:bodyPr/>
          <a:lstStyle/>
          <a:p>
            <a:r>
              <a:rPr lang="en-US"/>
              <a:t>Dr.Rabeea  Znad</a:t>
            </a:r>
            <a:endParaRPr lang="ar-IQ"/>
          </a:p>
        </p:txBody>
      </p:sp>
      <p:sp>
        <p:nvSpPr>
          <p:cNvPr id="7" name="عنصر نائب لرقم الشريحة 6"/>
          <p:cNvSpPr>
            <a:spLocks noGrp="1"/>
          </p:cNvSpPr>
          <p:nvPr>
            <p:ph type="sldNum" sz="quarter" idx="12"/>
          </p:nvPr>
        </p:nvSpPr>
        <p:spPr/>
        <p:txBody>
          <a:bodyPr/>
          <a:lstStyle/>
          <a:p>
            <a:fld id="{7842F38A-4827-48D2-A44B-0EF91AA1B112}" type="slidenum">
              <a:rPr lang="ar-IQ" smtClean="0"/>
              <a:t>‹#›</a:t>
            </a:fld>
            <a:endParaRPr lang="ar-IQ"/>
          </a:p>
        </p:txBody>
      </p:sp>
    </p:spTree>
    <p:extLst>
      <p:ext uri="{BB962C8B-B14F-4D97-AF65-F5344CB8AC3E}">
        <p14:creationId xmlns:p14="http://schemas.microsoft.com/office/powerpoint/2010/main" val="254319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D07B15-652B-4B8D-86CE-A4FF1D4AD4CC}" type="datetime1">
              <a:rPr lang="en-US" smtClean="0"/>
              <a:t>1/13/2025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Dr.Rabeea  Znad</a:t>
            </a:r>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42F38A-4827-48D2-A44B-0EF91AA1B112}" type="slidenum">
              <a:rPr lang="ar-IQ" smtClean="0"/>
              <a:t>‹#›</a:t>
            </a:fld>
            <a:endParaRPr lang="ar-IQ"/>
          </a:p>
        </p:txBody>
      </p:sp>
    </p:spTree>
    <p:extLst>
      <p:ext uri="{BB962C8B-B14F-4D97-AF65-F5344CB8AC3E}">
        <p14:creationId xmlns:p14="http://schemas.microsoft.com/office/powerpoint/2010/main" val="73837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3999" y="313980"/>
            <a:ext cx="9144000" cy="2387600"/>
          </a:xfrm>
        </p:spPr>
        <p:txBody>
          <a:bodyPr/>
          <a:lstStyle/>
          <a:p>
            <a:r>
              <a:rPr lang="en-US" dirty="0"/>
              <a:t>  </a:t>
            </a:r>
            <a:r>
              <a:rPr lang="en-US" sz="4400" dirty="0">
                <a:latin typeface="Times New Roman" panose="02020603050405020304" pitchFamily="18" charset="0"/>
                <a:ea typeface="+mn-ea"/>
                <a:cs typeface="Times New Roman" panose="02020603050405020304" pitchFamily="18" charset="0"/>
              </a:rPr>
              <a:t>Second Course</a:t>
            </a:r>
            <a:endParaRPr lang="ar-IQ" sz="4400" dirty="0">
              <a:latin typeface="Times New Roman" panose="02020603050405020304" pitchFamily="18" charset="0"/>
              <a:ea typeface="+mn-ea"/>
              <a:cs typeface="Times New Roman" panose="02020603050405020304" pitchFamily="18" charset="0"/>
            </a:endParaRPr>
          </a:p>
        </p:txBody>
      </p:sp>
      <p:sp>
        <p:nvSpPr>
          <p:cNvPr id="3" name="عنوان فرعي 2"/>
          <p:cNvSpPr>
            <a:spLocks noGrp="1"/>
          </p:cNvSpPr>
          <p:nvPr>
            <p:ph type="subTitle" idx="1"/>
          </p:nvPr>
        </p:nvSpPr>
        <p:spPr>
          <a:xfrm>
            <a:off x="881268" y="3045447"/>
            <a:ext cx="10429461" cy="1655762"/>
          </a:xfrm>
        </p:spPr>
        <p:txBody>
          <a:bodyPr>
            <a:normAutofit fontScale="25000" lnSpcReduction="20000"/>
          </a:bodyPr>
          <a:lstStyle/>
          <a:p>
            <a:r>
              <a:rPr lang="en-US" sz="12800" dirty="0">
                <a:latin typeface="Times New Roman" panose="02020603050405020304" pitchFamily="18" charset="0"/>
                <a:cs typeface="Times New Roman" panose="02020603050405020304" pitchFamily="18" charset="0"/>
              </a:rPr>
              <a:t>Brittle Failure Structures(Fractures)</a:t>
            </a:r>
          </a:p>
          <a:p>
            <a:endParaRPr lang="en-US" sz="12800" dirty="0">
              <a:latin typeface="Times New Roman" panose="02020603050405020304" pitchFamily="18" charset="0"/>
              <a:cs typeface="Times New Roman" panose="02020603050405020304" pitchFamily="18" charset="0"/>
            </a:endParaRPr>
          </a:p>
          <a:p>
            <a:r>
              <a:rPr lang="en-US" sz="12800" dirty="0">
                <a:latin typeface="Times New Roman" panose="02020603050405020304" pitchFamily="18" charset="0"/>
                <a:cs typeface="Times New Roman" panose="02020603050405020304" pitchFamily="18" charset="0"/>
              </a:rPr>
              <a:t>Joints and Faults</a:t>
            </a:r>
          </a:p>
          <a:p>
            <a:endParaRPr lang="en-US" sz="12800" dirty="0">
              <a:latin typeface="Times New Roman" panose="02020603050405020304" pitchFamily="18" charset="0"/>
              <a:cs typeface="Times New Roman" panose="02020603050405020304" pitchFamily="18" charset="0"/>
            </a:endParaRPr>
          </a:p>
          <a:p>
            <a:r>
              <a:rPr lang="ar-IQ" dirty="0"/>
              <a:t>  </a:t>
            </a:r>
          </a:p>
        </p:txBody>
      </p:sp>
      <p:sp>
        <p:nvSpPr>
          <p:cNvPr id="4" name="Date Placeholder 3"/>
          <p:cNvSpPr>
            <a:spLocks noGrp="1"/>
          </p:cNvSpPr>
          <p:nvPr>
            <p:ph type="dt" sz="half" idx="10"/>
          </p:nvPr>
        </p:nvSpPr>
        <p:spPr/>
        <p:txBody>
          <a:bodyPr/>
          <a:lstStyle/>
          <a:p>
            <a:fld id="{B05DD2CA-6025-4D0E-97AD-DC9871042EDE}" type="datetime1">
              <a:rPr lang="en-US" smtClean="0"/>
              <a:t>1/13/2025</a:t>
            </a:fld>
            <a:endParaRPr lang="ar-IQ"/>
          </a:p>
        </p:txBody>
      </p:sp>
      <p:sp>
        <p:nvSpPr>
          <p:cNvPr id="5" name="Footer Placeholder 4"/>
          <p:cNvSpPr>
            <a:spLocks noGrp="1"/>
          </p:cNvSpPr>
          <p:nvPr>
            <p:ph type="ftr" sz="quarter" idx="11"/>
          </p:nvPr>
        </p:nvSpPr>
        <p:spPr/>
        <p:txBody>
          <a:bodyPr/>
          <a:lstStyle/>
          <a:p>
            <a:r>
              <a:rPr lang="en-US"/>
              <a:t>Dr.Rabeea  Znad</a:t>
            </a:r>
            <a:endParaRPr lang="ar-IQ"/>
          </a:p>
        </p:txBody>
      </p:sp>
      <p:sp>
        <p:nvSpPr>
          <p:cNvPr id="7" name="Slide Number Placeholder 6"/>
          <p:cNvSpPr>
            <a:spLocks noGrp="1"/>
          </p:cNvSpPr>
          <p:nvPr>
            <p:ph type="sldNum" sz="quarter" idx="12"/>
          </p:nvPr>
        </p:nvSpPr>
        <p:spPr/>
        <p:txBody>
          <a:bodyPr/>
          <a:lstStyle/>
          <a:p>
            <a:fld id="{7842F38A-4827-48D2-A44B-0EF91AA1B112}" type="slidenum">
              <a:rPr lang="ar-IQ" smtClean="0"/>
              <a:t>1</a:t>
            </a:fld>
            <a:endParaRPr lang="ar-IQ"/>
          </a:p>
        </p:txBody>
      </p:sp>
    </p:spTree>
    <p:extLst>
      <p:ext uri="{BB962C8B-B14F-4D97-AF65-F5344CB8AC3E}">
        <p14:creationId xmlns:p14="http://schemas.microsoft.com/office/powerpoint/2010/main" val="359609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2380" y="180682"/>
            <a:ext cx="11952158" cy="1938992"/>
          </a:xfrm>
          <a:prstGeom prst="rect">
            <a:avLst/>
          </a:prstGeom>
          <a:noFill/>
        </p:spPr>
        <p:txBody>
          <a:bodyPr wrap="square" rtlCol="1">
            <a:spAutoFit/>
          </a:bodyPr>
          <a:lstStyle/>
          <a:p>
            <a:pPr algn="l" rtl="0"/>
            <a:r>
              <a:rPr lang="en-US" sz="2400" b="1" dirty="0">
                <a:latin typeface="Times New Roman" panose="02020603050405020304" pitchFamily="18" charset="0"/>
                <a:cs typeface="Times New Roman" panose="02020603050405020304" pitchFamily="18" charset="0"/>
              </a:rPr>
              <a:t>Classification of joints:- </a:t>
            </a:r>
          </a:p>
          <a:p>
            <a:pPr algn="l"/>
            <a:r>
              <a:rPr lang="en-US" sz="2400" dirty="0">
                <a:latin typeface="Times New Roman" panose="02020603050405020304" pitchFamily="18" charset="0"/>
                <a:cs typeface="Times New Roman" panose="02020603050405020304" pitchFamily="18" charset="0"/>
              </a:rPr>
              <a:t>Joints may be classified either  Geometrically or Genetically.</a:t>
            </a:r>
          </a:p>
          <a:p>
            <a:pPr algn="l"/>
            <a:r>
              <a:rPr lang="en-US" sz="2400" dirty="0">
                <a:latin typeface="Times New Roman" panose="02020603050405020304" pitchFamily="18" charset="0"/>
                <a:cs typeface="Times New Roman" panose="02020603050405020304" pitchFamily="18" charset="0"/>
              </a:rPr>
              <a:t>A Geometrical  classification is strictly descriptive and comparatively easy to apply, but  dose not indicate the origin of joints .</a:t>
            </a:r>
          </a:p>
          <a:p>
            <a:pPr algn="l"/>
            <a:r>
              <a:rPr lang="en-US" sz="2400" dirty="0">
                <a:latin typeface="Times New Roman" panose="02020603050405020304" pitchFamily="18" charset="0"/>
                <a:cs typeface="Times New Roman" panose="02020603050405020304" pitchFamily="18" charset="0"/>
              </a:rPr>
              <a:t>A Genetic classification is more significant, but ,as will be seen ,is not applied in many cases. </a:t>
            </a:r>
          </a:p>
        </p:txBody>
      </p:sp>
      <p:sp>
        <p:nvSpPr>
          <p:cNvPr id="3" name="مربع نص 2"/>
          <p:cNvSpPr txBox="1"/>
          <p:nvPr/>
        </p:nvSpPr>
        <p:spPr>
          <a:xfrm>
            <a:off x="124918" y="3043004"/>
            <a:ext cx="12067082" cy="892552"/>
          </a:xfrm>
          <a:prstGeom prst="rect">
            <a:avLst/>
          </a:prstGeom>
          <a:noFill/>
        </p:spPr>
        <p:txBody>
          <a:bodyPr wrap="square" rtlCol="1">
            <a:spAutoFit/>
          </a:bodyPr>
          <a:lstStyle/>
          <a:p>
            <a:pPr algn="l"/>
            <a:r>
              <a:rPr lang="en-US" sz="2800" b="1" dirty="0">
                <a:latin typeface="Times New Roman" panose="02020603050405020304" pitchFamily="18" charset="0"/>
                <a:cs typeface="Times New Roman" panose="02020603050405020304" pitchFamily="18" charset="0"/>
              </a:rPr>
              <a:t>A-In a geometrical classification </a:t>
            </a:r>
            <a:r>
              <a:rPr lang="en-US" sz="2400" dirty="0">
                <a:latin typeface="Times New Roman" panose="02020603050405020304" pitchFamily="18" charset="0"/>
                <a:cs typeface="Times New Roman" panose="02020603050405020304" pitchFamily="18" charset="0"/>
              </a:rPr>
              <a:t>,the joint may be classified on the basis of their attitude relative to the bedding or some similar structure in the rocks that they cut.</a:t>
            </a:r>
            <a:endParaRPr lang="ar-IQ" sz="2400" dirty="0">
              <a:latin typeface="Times New Roman" panose="02020603050405020304" pitchFamily="18" charset="0"/>
              <a:cs typeface="Times New Roman" panose="02020603050405020304" pitchFamily="18" charset="0"/>
            </a:endParaRPr>
          </a:p>
        </p:txBody>
      </p:sp>
      <p:sp>
        <p:nvSpPr>
          <p:cNvPr id="5" name="مربع نص 4"/>
          <p:cNvSpPr txBox="1"/>
          <p:nvPr/>
        </p:nvSpPr>
        <p:spPr>
          <a:xfrm>
            <a:off x="311717" y="4824094"/>
            <a:ext cx="9766853" cy="1200329"/>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1- according to  its relationships with fold axis into:</a:t>
            </a:r>
          </a:p>
          <a:p>
            <a:pPr algn="l"/>
            <a:r>
              <a:rPr lang="en-US" sz="2400" dirty="0">
                <a:latin typeface="Times New Roman" panose="02020603050405020304" pitchFamily="18" charset="0"/>
                <a:cs typeface="Times New Roman" panose="02020603050405020304" pitchFamily="18" charset="0"/>
              </a:rPr>
              <a:t>        Longitudinal  joints: it is strike parallel to the fold axis.</a:t>
            </a:r>
          </a:p>
          <a:p>
            <a:pPr algn="l"/>
            <a:r>
              <a:rPr lang="en-US" sz="2400" dirty="0">
                <a:latin typeface="Times New Roman" panose="02020603050405020304" pitchFamily="18" charset="0"/>
                <a:cs typeface="Times New Roman" panose="02020603050405020304" pitchFamily="18" charset="0"/>
              </a:rPr>
              <a:t>        Transversal joints: it is strike perpendicular to the fold axis.</a:t>
            </a:r>
            <a:endParaRPr lang="ar-IQ" sz="2400" dirty="0">
              <a:latin typeface="Times New Roman" panose="02020603050405020304" pitchFamily="18" charset="0"/>
              <a:cs typeface="Times New Roman" panose="02020603050405020304" pitchFamily="18" charset="0"/>
            </a:endParaRPr>
          </a:p>
        </p:txBody>
      </p:sp>
      <p:cxnSp>
        <p:nvCxnSpPr>
          <p:cNvPr id="19" name="رابط مستقيم 18"/>
          <p:cNvCxnSpPr/>
          <p:nvPr/>
        </p:nvCxnSpPr>
        <p:spPr>
          <a:xfrm>
            <a:off x="11498405" y="6393954"/>
            <a:ext cx="12277" cy="231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a:off x="11901817" y="5713280"/>
            <a:ext cx="12277" cy="231381"/>
          </a:xfrm>
          <a:prstGeom prst="line">
            <a:avLst/>
          </a:prstGeom>
        </p:spPr>
        <p:style>
          <a:lnRef idx="1">
            <a:schemeClr val="accent1"/>
          </a:lnRef>
          <a:fillRef idx="0">
            <a:schemeClr val="accent1"/>
          </a:fillRef>
          <a:effectRef idx="0">
            <a:schemeClr val="accent1"/>
          </a:effectRef>
          <a:fontRef idx="minor">
            <a:schemeClr val="tx1"/>
          </a:fontRef>
        </p:style>
      </p:cxnSp>
      <p:grpSp>
        <p:nvGrpSpPr>
          <p:cNvPr id="54" name="مجموعة 53"/>
          <p:cNvGrpSpPr/>
          <p:nvPr/>
        </p:nvGrpSpPr>
        <p:grpSpPr>
          <a:xfrm>
            <a:off x="9883588" y="4049701"/>
            <a:ext cx="2209551" cy="2578260"/>
            <a:chOff x="9883588" y="4049701"/>
            <a:chExt cx="2209551" cy="2578260"/>
          </a:xfrm>
        </p:grpSpPr>
        <p:cxnSp>
          <p:nvCxnSpPr>
            <p:cNvPr id="14" name="رابط مستقيم 13"/>
            <p:cNvCxnSpPr>
              <a:stCxn id="6" idx="0"/>
            </p:cNvCxnSpPr>
            <p:nvPr/>
          </p:nvCxnSpPr>
          <p:spPr>
            <a:xfrm>
              <a:off x="9883588" y="6051176"/>
              <a:ext cx="12277" cy="231381"/>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مجموعة 52"/>
            <p:cNvGrpSpPr/>
            <p:nvPr/>
          </p:nvGrpSpPr>
          <p:grpSpPr>
            <a:xfrm>
              <a:off x="9883588" y="4049701"/>
              <a:ext cx="2209551" cy="2578260"/>
              <a:chOff x="9883588" y="4049701"/>
              <a:chExt cx="2209551" cy="2578260"/>
            </a:xfrm>
          </p:grpSpPr>
          <p:sp>
            <p:nvSpPr>
              <p:cNvPr id="32" name="شكل حر 31"/>
              <p:cNvSpPr/>
              <p:nvPr/>
            </p:nvSpPr>
            <p:spPr>
              <a:xfrm>
                <a:off x="10693701" y="4998418"/>
                <a:ext cx="267081" cy="601637"/>
              </a:xfrm>
              <a:custGeom>
                <a:avLst/>
                <a:gdLst>
                  <a:gd name="connsiteX0" fmla="*/ 106680 w 106680"/>
                  <a:gd name="connsiteY0" fmla="*/ 0 h 365760"/>
                  <a:gd name="connsiteX1" fmla="*/ 30480 w 106680"/>
                  <a:gd name="connsiteY1" fmla="*/ 274320 h 365760"/>
                  <a:gd name="connsiteX2" fmla="*/ 0 w 106680"/>
                  <a:gd name="connsiteY2" fmla="*/ 365760 h 365760"/>
                </a:gdLst>
                <a:ahLst/>
                <a:cxnLst>
                  <a:cxn ang="0">
                    <a:pos x="connsiteX0" y="connsiteY0"/>
                  </a:cxn>
                  <a:cxn ang="0">
                    <a:pos x="connsiteX1" y="connsiteY1"/>
                  </a:cxn>
                  <a:cxn ang="0">
                    <a:pos x="connsiteX2" y="connsiteY2"/>
                  </a:cxn>
                </a:cxnLst>
                <a:rect l="l" t="t" r="r" b="b"/>
                <a:pathLst>
                  <a:path w="106680" h="365760">
                    <a:moveTo>
                      <a:pt x="106680" y="0"/>
                    </a:moveTo>
                    <a:cubicBezTo>
                      <a:pt x="77470" y="106680"/>
                      <a:pt x="48260" y="213360"/>
                      <a:pt x="30480" y="274320"/>
                    </a:cubicBezTo>
                    <a:cubicBezTo>
                      <a:pt x="12700" y="335280"/>
                      <a:pt x="6350" y="350520"/>
                      <a:pt x="0" y="36576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52" name="مجموعة 51"/>
              <p:cNvGrpSpPr/>
              <p:nvPr/>
            </p:nvGrpSpPr>
            <p:grpSpPr>
              <a:xfrm>
                <a:off x="9883588" y="4049701"/>
                <a:ext cx="2209551" cy="2578260"/>
                <a:chOff x="9883588" y="4049701"/>
                <a:chExt cx="2209551" cy="2578260"/>
              </a:xfrm>
            </p:grpSpPr>
            <p:cxnSp>
              <p:nvCxnSpPr>
                <p:cNvPr id="13" name="رابط مستقيم 12"/>
                <p:cNvCxnSpPr/>
                <p:nvPr/>
              </p:nvCxnSpPr>
              <p:spPr>
                <a:xfrm flipH="1">
                  <a:off x="9883588" y="5319059"/>
                  <a:ext cx="389965" cy="743094"/>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مجموعة 50"/>
                <p:cNvGrpSpPr/>
                <p:nvPr/>
              </p:nvGrpSpPr>
              <p:grpSpPr>
                <a:xfrm>
                  <a:off x="9883588" y="4049701"/>
                  <a:ext cx="2209551" cy="2578260"/>
                  <a:chOff x="9883588" y="4049701"/>
                  <a:chExt cx="2209551" cy="2578260"/>
                </a:xfrm>
              </p:grpSpPr>
              <p:sp>
                <p:nvSpPr>
                  <p:cNvPr id="30" name="شكل حر 29"/>
                  <p:cNvSpPr/>
                  <p:nvPr/>
                </p:nvSpPr>
                <p:spPr>
                  <a:xfrm>
                    <a:off x="10393680" y="5166360"/>
                    <a:ext cx="106680" cy="365760"/>
                  </a:xfrm>
                  <a:custGeom>
                    <a:avLst/>
                    <a:gdLst>
                      <a:gd name="connsiteX0" fmla="*/ 106680 w 106680"/>
                      <a:gd name="connsiteY0" fmla="*/ 0 h 365760"/>
                      <a:gd name="connsiteX1" fmla="*/ 30480 w 106680"/>
                      <a:gd name="connsiteY1" fmla="*/ 274320 h 365760"/>
                      <a:gd name="connsiteX2" fmla="*/ 0 w 106680"/>
                      <a:gd name="connsiteY2" fmla="*/ 365760 h 365760"/>
                    </a:gdLst>
                    <a:ahLst/>
                    <a:cxnLst>
                      <a:cxn ang="0">
                        <a:pos x="connsiteX0" y="connsiteY0"/>
                      </a:cxn>
                      <a:cxn ang="0">
                        <a:pos x="connsiteX1" y="connsiteY1"/>
                      </a:cxn>
                      <a:cxn ang="0">
                        <a:pos x="connsiteX2" y="connsiteY2"/>
                      </a:cxn>
                    </a:cxnLst>
                    <a:rect l="l" t="t" r="r" b="b"/>
                    <a:pathLst>
                      <a:path w="106680" h="365760">
                        <a:moveTo>
                          <a:pt x="106680" y="0"/>
                        </a:moveTo>
                        <a:cubicBezTo>
                          <a:pt x="77470" y="106680"/>
                          <a:pt x="48260" y="213360"/>
                          <a:pt x="30480" y="274320"/>
                        </a:cubicBezTo>
                        <a:cubicBezTo>
                          <a:pt x="12700" y="335280"/>
                          <a:pt x="6350" y="350520"/>
                          <a:pt x="0" y="3657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4" name="شكل حر 33"/>
                  <p:cNvSpPr/>
                  <p:nvPr/>
                </p:nvSpPr>
                <p:spPr>
                  <a:xfrm>
                    <a:off x="10226144" y="5318840"/>
                    <a:ext cx="106680" cy="365760"/>
                  </a:xfrm>
                  <a:custGeom>
                    <a:avLst/>
                    <a:gdLst>
                      <a:gd name="connsiteX0" fmla="*/ 106680 w 106680"/>
                      <a:gd name="connsiteY0" fmla="*/ 0 h 365760"/>
                      <a:gd name="connsiteX1" fmla="*/ 30480 w 106680"/>
                      <a:gd name="connsiteY1" fmla="*/ 274320 h 365760"/>
                      <a:gd name="connsiteX2" fmla="*/ 0 w 106680"/>
                      <a:gd name="connsiteY2" fmla="*/ 365760 h 365760"/>
                    </a:gdLst>
                    <a:ahLst/>
                    <a:cxnLst>
                      <a:cxn ang="0">
                        <a:pos x="connsiteX0" y="connsiteY0"/>
                      </a:cxn>
                      <a:cxn ang="0">
                        <a:pos x="connsiteX1" y="connsiteY1"/>
                      </a:cxn>
                      <a:cxn ang="0">
                        <a:pos x="connsiteX2" y="connsiteY2"/>
                      </a:cxn>
                    </a:cxnLst>
                    <a:rect l="l" t="t" r="r" b="b"/>
                    <a:pathLst>
                      <a:path w="106680" h="365760">
                        <a:moveTo>
                          <a:pt x="106680" y="0"/>
                        </a:moveTo>
                        <a:cubicBezTo>
                          <a:pt x="77470" y="106680"/>
                          <a:pt x="48260" y="213360"/>
                          <a:pt x="30480" y="274320"/>
                        </a:cubicBezTo>
                        <a:cubicBezTo>
                          <a:pt x="12700" y="335280"/>
                          <a:pt x="6350" y="350520"/>
                          <a:pt x="0" y="3657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50" name="مجموعة 49"/>
                  <p:cNvGrpSpPr/>
                  <p:nvPr/>
                </p:nvGrpSpPr>
                <p:grpSpPr>
                  <a:xfrm>
                    <a:off x="9883588" y="4049701"/>
                    <a:ext cx="2209551" cy="2578260"/>
                    <a:chOff x="9883588" y="4049701"/>
                    <a:chExt cx="2209551" cy="2578260"/>
                  </a:xfrm>
                </p:grpSpPr>
                <p:grpSp>
                  <p:nvGrpSpPr>
                    <p:cNvPr id="43" name="مجموعة 42"/>
                    <p:cNvGrpSpPr/>
                    <p:nvPr/>
                  </p:nvGrpSpPr>
                  <p:grpSpPr>
                    <a:xfrm>
                      <a:off x="10280861" y="5015971"/>
                      <a:ext cx="1632063" cy="1609364"/>
                      <a:chOff x="10280861" y="5015971"/>
                      <a:chExt cx="1632063" cy="1609364"/>
                    </a:xfrm>
                  </p:grpSpPr>
                  <p:cxnSp>
                    <p:nvCxnSpPr>
                      <p:cNvPr id="21" name="رابط مستقيم 20"/>
                      <p:cNvCxnSpPr/>
                      <p:nvPr/>
                    </p:nvCxnSpPr>
                    <p:spPr>
                      <a:xfrm flipH="1">
                        <a:off x="11522959" y="5882241"/>
                        <a:ext cx="389965" cy="743094"/>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مجموعة 39"/>
                      <p:cNvGrpSpPr/>
                      <p:nvPr/>
                    </p:nvGrpSpPr>
                    <p:grpSpPr>
                      <a:xfrm>
                        <a:off x="10280861" y="5015971"/>
                        <a:ext cx="1627094" cy="866669"/>
                        <a:chOff x="10280861" y="5015971"/>
                        <a:chExt cx="1627094" cy="866669"/>
                      </a:xfrm>
                    </p:grpSpPr>
                    <p:sp>
                      <p:nvSpPr>
                        <p:cNvPr id="7" name="شكل حر 6"/>
                        <p:cNvSpPr/>
                        <p:nvPr/>
                      </p:nvSpPr>
                      <p:spPr>
                        <a:xfrm>
                          <a:off x="10280861" y="5015971"/>
                          <a:ext cx="1627094" cy="715682"/>
                        </a:xfrm>
                        <a:custGeom>
                          <a:avLst/>
                          <a:gdLst>
                            <a:gd name="connsiteX0" fmla="*/ 0 w 1627094"/>
                            <a:gd name="connsiteY0" fmla="*/ 339164 h 715682"/>
                            <a:gd name="connsiteX1" fmla="*/ 295836 w 1627094"/>
                            <a:gd name="connsiteY1" fmla="*/ 56776 h 715682"/>
                            <a:gd name="connsiteX2" fmla="*/ 806824 w 1627094"/>
                            <a:gd name="connsiteY2" fmla="*/ 16435 h 715682"/>
                            <a:gd name="connsiteX3" fmla="*/ 1169894 w 1627094"/>
                            <a:gd name="connsiteY3" fmla="*/ 258482 h 715682"/>
                            <a:gd name="connsiteX4" fmla="*/ 1398494 w 1627094"/>
                            <a:gd name="connsiteY4" fmla="*/ 513976 h 715682"/>
                            <a:gd name="connsiteX5" fmla="*/ 1627094 w 1627094"/>
                            <a:gd name="connsiteY5" fmla="*/ 715682 h 715682"/>
                            <a:gd name="connsiteX6" fmla="*/ 1627094 w 1627094"/>
                            <a:gd name="connsiteY6" fmla="*/ 715682 h 71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94" h="715682">
                              <a:moveTo>
                                <a:pt x="0" y="339164"/>
                              </a:moveTo>
                              <a:cubicBezTo>
                                <a:pt x="80682" y="224864"/>
                                <a:pt x="161365" y="110564"/>
                                <a:pt x="295836" y="56776"/>
                              </a:cubicBezTo>
                              <a:cubicBezTo>
                                <a:pt x="430307" y="2988"/>
                                <a:pt x="661148" y="-17183"/>
                                <a:pt x="806824" y="16435"/>
                              </a:cubicBezTo>
                              <a:cubicBezTo>
                                <a:pt x="952500" y="50053"/>
                                <a:pt x="1071282" y="175559"/>
                                <a:pt x="1169894" y="258482"/>
                              </a:cubicBezTo>
                              <a:cubicBezTo>
                                <a:pt x="1268506" y="341405"/>
                                <a:pt x="1322294" y="437776"/>
                                <a:pt x="1398494" y="513976"/>
                              </a:cubicBezTo>
                              <a:cubicBezTo>
                                <a:pt x="1474694" y="590176"/>
                                <a:pt x="1627094" y="715682"/>
                                <a:pt x="1627094" y="715682"/>
                              </a:cubicBezTo>
                              <a:lnTo>
                                <a:pt x="1627094" y="7156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6" name="شكل حر 25"/>
                        <p:cNvSpPr/>
                        <p:nvPr/>
                      </p:nvSpPr>
                      <p:spPr>
                        <a:xfrm>
                          <a:off x="10698480" y="5562600"/>
                          <a:ext cx="518160" cy="320040"/>
                        </a:xfrm>
                        <a:custGeom>
                          <a:avLst/>
                          <a:gdLst>
                            <a:gd name="connsiteX0" fmla="*/ 0 w 518160"/>
                            <a:gd name="connsiteY0" fmla="*/ 0 h 320040"/>
                            <a:gd name="connsiteX1" fmla="*/ 259080 w 518160"/>
                            <a:gd name="connsiteY1" fmla="*/ 106680 h 320040"/>
                            <a:gd name="connsiteX2" fmla="*/ 396240 w 518160"/>
                            <a:gd name="connsiteY2" fmla="*/ 198120 h 320040"/>
                            <a:gd name="connsiteX3" fmla="*/ 518160 w 518160"/>
                            <a:gd name="connsiteY3" fmla="*/ 320040 h 320040"/>
                            <a:gd name="connsiteX4" fmla="*/ 518160 w 518160"/>
                            <a:gd name="connsiteY4" fmla="*/ 320040 h 32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320040">
                              <a:moveTo>
                                <a:pt x="0" y="0"/>
                              </a:moveTo>
                              <a:cubicBezTo>
                                <a:pt x="96520" y="36830"/>
                                <a:pt x="193040" y="73660"/>
                                <a:pt x="259080" y="106680"/>
                              </a:cubicBezTo>
                              <a:cubicBezTo>
                                <a:pt x="325120" y="139700"/>
                                <a:pt x="353060" y="162560"/>
                                <a:pt x="396240" y="198120"/>
                              </a:cubicBezTo>
                              <a:cubicBezTo>
                                <a:pt x="439420" y="233680"/>
                                <a:pt x="518160" y="320040"/>
                                <a:pt x="518160" y="320040"/>
                              </a:cubicBezTo>
                              <a:lnTo>
                                <a:pt x="518160" y="32004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grpSp>
                <p:grpSp>
                  <p:nvGrpSpPr>
                    <p:cNvPr id="49" name="مجموعة 48"/>
                    <p:cNvGrpSpPr/>
                    <p:nvPr/>
                  </p:nvGrpSpPr>
                  <p:grpSpPr>
                    <a:xfrm>
                      <a:off x="9883588" y="4049701"/>
                      <a:ext cx="2209551" cy="2578260"/>
                      <a:chOff x="9883588" y="4049701"/>
                      <a:chExt cx="2209551" cy="2578260"/>
                    </a:xfrm>
                  </p:grpSpPr>
                  <p:grpSp>
                    <p:nvGrpSpPr>
                      <p:cNvPr id="41" name="مجموعة 40"/>
                      <p:cNvGrpSpPr/>
                      <p:nvPr/>
                    </p:nvGrpSpPr>
                    <p:grpSpPr>
                      <a:xfrm>
                        <a:off x="9883588" y="4968918"/>
                        <a:ext cx="1627094" cy="1659043"/>
                        <a:chOff x="9883588" y="4968918"/>
                        <a:chExt cx="1627094" cy="1659043"/>
                      </a:xfrm>
                    </p:grpSpPr>
                    <p:cxnSp>
                      <p:nvCxnSpPr>
                        <p:cNvPr id="23" name="رابط مستقيم 22"/>
                        <p:cNvCxnSpPr/>
                        <p:nvPr/>
                      </p:nvCxnSpPr>
                      <p:spPr>
                        <a:xfrm flipH="1">
                          <a:off x="10461812" y="4968918"/>
                          <a:ext cx="349623" cy="74309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شكل حر 7"/>
                        <p:cNvSpPr/>
                        <p:nvPr/>
                      </p:nvSpPr>
                      <p:spPr>
                        <a:xfrm>
                          <a:off x="9883588" y="5912279"/>
                          <a:ext cx="1627094" cy="715682"/>
                        </a:xfrm>
                        <a:custGeom>
                          <a:avLst/>
                          <a:gdLst>
                            <a:gd name="connsiteX0" fmla="*/ 0 w 1627094"/>
                            <a:gd name="connsiteY0" fmla="*/ 339164 h 715682"/>
                            <a:gd name="connsiteX1" fmla="*/ 295836 w 1627094"/>
                            <a:gd name="connsiteY1" fmla="*/ 56776 h 715682"/>
                            <a:gd name="connsiteX2" fmla="*/ 806824 w 1627094"/>
                            <a:gd name="connsiteY2" fmla="*/ 16435 h 715682"/>
                            <a:gd name="connsiteX3" fmla="*/ 1169894 w 1627094"/>
                            <a:gd name="connsiteY3" fmla="*/ 258482 h 715682"/>
                            <a:gd name="connsiteX4" fmla="*/ 1398494 w 1627094"/>
                            <a:gd name="connsiteY4" fmla="*/ 513976 h 715682"/>
                            <a:gd name="connsiteX5" fmla="*/ 1627094 w 1627094"/>
                            <a:gd name="connsiteY5" fmla="*/ 715682 h 715682"/>
                            <a:gd name="connsiteX6" fmla="*/ 1627094 w 1627094"/>
                            <a:gd name="connsiteY6" fmla="*/ 715682 h 71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94" h="715682">
                              <a:moveTo>
                                <a:pt x="0" y="339164"/>
                              </a:moveTo>
                              <a:cubicBezTo>
                                <a:pt x="80682" y="224864"/>
                                <a:pt x="161365" y="110564"/>
                                <a:pt x="295836" y="56776"/>
                              </a:cubicBezTo>
                              <a:cubicBezTo>
                                <a:pt x="430307" y="2988"/>
                                <a:pt x="661148" y="-17183"/>
                                <a:pt x="806824" y="16435"/>
                              </a:cubicBezTo>
                              <a:cubicBezTo>
                                <a:pt x="952500" y="50053"/>
                                <a:pt x="1071282" y="175559"/>
                                <a:pt x="1169894" y="258482"/>
                              </a:cubicBezTo>
                              <a:cubicBezTo>
                                <a:pt x="1268506" y="341405"/>
                                <a:pt x="1322294" y="437776"/>
                                <a:pt x="1398494" y="513976"/>
                              </a:cubicBezTo>
                              <a:cubicBezTo>
                                <a:pt x="1474694" y="590176"/>
                                <a:pt x="1627094" y="715682"/>
                                <a:pt x="1627094" y="715682"/>
                              </a:cubicBezTo>
                              <a:lnTo>
                                <a:pt x="1627094" y="7156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grpSp>
                    <p:nvGrpSpPr>
                      <p:cNvPr id="48" name="مجموعة 47"/>
                      <p:cNvGrpSpPr/>
                      <p:nvPr/>
                    </p:nvGrpSpPr>
                    <p:grpSpPr>
                      <a:xfrm>
                        <a:off x="9883588" y="4049701"/>
                        <a:ext cx="2209551" cy="2405405"/>
                        <a:chOff x="9883588" y="4049701"/>
                        <a:chExt cx="2209551" cy="2405405"/>
                      </a:xfrm>
                    </p:grpSpPr>
                    <p:grpSp>
                      <p:nvGrpSpPr>
                        <p:cNvPr id="42" name="مجموعة 41"/>
                        <p:cNvGrpSpPr/>
                        <p:nvPr/>
                      </p:nvGrpSpPr>
                      <p:grpSpPr>
                        <a:xfrm>
                          <a:off x="9883588" y="4668577"/>
                          <a:ext cx="1682089" cy="1759117"/>
                          <a:chOff x="9883588" y="4668577"/>
                          <a:chExt cx="1682089" cy="1759117"/>
                        </a:xfrm>
                      </p:grpSpPr>
                      <p:grpSp>
                        <p:nvGrpSpPr>
                          <p:cNvPr id="39" name="مجموعة 38"/>
                          <p:cNvGrpSpPr/>
                          <p:nvPr/>
                        </p:nvGrpSpPr>
                        <p:grpSpPr>
                          <a:xfrm>
                            <a:off x="9883588" y="5042519"/>
                            <a:ext cx="1682089" cy="1385175"/>
                            <a:chOff x="9883588" y="5042519"/>
                            <a:chExt cx="1682089" cy="1385175"/>
                          </a:xfrm>
                        </p:grpSpPr>
                        <p:sp>
                          <p:nvSpPr>
                            <p:cNvPr id="27" name="شكل حر 26"/>
                            <p:cNvSpPr/>
                            <p:nvPr/>
                          </p:nvSpPr>
                          <p:spPr>
                            <a:xfrm>
                              <a:off x="10894358" y="5303361"/>
                              <a:ext cx="518160" cy="320040"/>
                            </a:xfrm>
                            <a:custGeom>
                              <a:avLst/>
                              <a:gdLst>
                                <a:gd name="connsiteX0" fmla="*/ 0 w 518160"/>
                                <a:gd name="connsiteY0" fmla="*/ 0 h 320040"/>
                                <a:gd name="connsiteX1" fmla="*/ 259080 w 518160"/>
                                <a:gd name="connsiteY1" fmla="*/ 106680 h 320040"/>
                                <a:gd name="connsiteX2" fmla="*/ 396240 w 518160"/>
                                <a:gd name="connsiteY2" fmla="*/ 198120 h 320040"/>
                                <a:gd name="connsiteX3" fmla="*/ 518160 w 518160"/>
                                <a:gd name="connsiteY3" fmla="*/ 320040 h 320040"/>
                                <a:gd name="connsiteX4" fmla="*/ 518160 w 518160"/>
                                <a:gd name="connsiteY4" fmla="*/ 320040 h 32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320040">
                                  <a:moveTo>
                                    <a:pt x="0" y="0"/>
                                  </a:moveTo>
                                  <a:cubicBezTo>
                                    <a:pt x="96520" y="36830"/>
                                    <a:pt x="193040" y="73660"/>
                                    <a:pt x="259080" y="106680"/>
                                  </a:cubicBezTo>
                                  <a:cubicBezTo>
                                    <a:pt x="325120" y="139700"/>
                                    <a:pt x="353060" y="162560"/>
                                    <a:pt x="396240" y="198120"/>
                                  </a:cubicBezTo>
                                  <a:cubicBezTo>
                                    <a:pt x="439420" y="233680"/>
                                    <a:pt x="518160" y="320040"/>
                                    <a:pt x="518160" y="320040"/>
                                  </a:cubicBezTo>
                                  <a:lnTo>
                                    <a:pt x="518160" y="32004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38" name="مجموعة 37"/>
                            <p:cNvGrpSpPr/>
                            <p:nvPr/>
                          </p:nvGrpSpPr>
                          <p:grpSpPr>
                            <a:xfrm>
                              <a:off x="9883588" y="5042519"/>
                              <a:ext cx="1682089" cy="1385175"/>
                              <a:chOff x="9883588" y="5042519"/>
                              <a:chExt cx="1682089" cy="1385175"/>
                            </a:xfrm>
                          </p:grpSpPr>
                          <p:sp>
                            <p:nvSpPr>
                              <p:cNvPr id="31" name="شكل حر 30"/>
                              <p:cNvSpPr/>
                              <p:nvPr/>
                            </p:nvSpPr>
                            <p:spPr>
                              <a:xfrm>
                                <a:off x="10829087" y="5042519"/>
                                <a:ext cx="267081" cy="601637"/>
                              </a:xfrm>
                              <a:custGeom>
                                <a:avLst/>
                                <a:gdLst>
                                  <a:gd name="connsiteX0" fmla="*/ 106680 w 106680"/>
                                  <a:gd name="connsiteY0" fmla="*/ 0 h 365760"/>
                                  <a:gd name="connsiteX1" fmla="*/ 30480 w 106680"/>
                                  <a:gd name="connsiteY1" fmla="*/ 274320 h 365760"/>
                                  <a:gd name="connsiteX2" fmla="*/ 0 w 106680"/>
                                  <a:gd name="connsiteY2" fmla="*/ 365760 h 365760"/>
                                </a:gdLst>
                                <a:ahLst/>
                                <a:cxnLst>
                                  <a:cxn ang="0">
                                    <a:pos x="connsiteX0" y="connsiteY0"/>
                                  </a:cxn>
                                  <a:cxn ang="0">
                                    <a:pos x="connsiteX1" y="connsiteY1"/>
                                  </a:cxn>
                                  <a:cxn ang="0">
                                    <a:pos x="connsiteX2" y="connsiteY2"/>
                                  </a:cxn>
                                </a:cxnLst>
                                <a:rect l="l" t="t" r="r" b="b"/>
                                <a:pathLst>
                                  <a:path w="106680" h="365760">
                                    <a:moveTo>
                                      <a:pt x="106680" y="0"/>
                                    </a:moveTo>
                                    <a:cubicBezTo>
                                      <a:pt x="77470" y="106680"/>
                                      <a:pt x="48260" y="213360"/>
                                      <a:pt x="30480" y="274320"/>
                                    </a:cubicBezTo>
                                    <a:cubicBezTo>
                                      <a:pt x="12700" y="335280"/>
                                      <a:pt x="6350" y="350520"/>
                                      <a:pt x="0" y="365760"/>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37" name="مجموعة 36"/>
                              <p:cNvGrpSpPr/>
                              <p:nvPr/>
                            </p:nvGrpSpPr>
                            <p:grpSpPr>
                              <a:xfrm>
                                <a:off x="9883588" y="5256073"/>
                                <a:ext cx="1682089" cy="1171621"/>
                                <a:chOff x="9883588" y="5256073"/>
                                <a:chExt cx="1682089" cy="1171621"/>
                              </a:xfrm>
                            </p:grpSpPr>
                            <p:sp>
                              <p:nvSpPr>
                                <p:cNvPr id="6" name="شكل حر 5"/>
                                <p:cNvSpPr/>
                                <p:nvPr/>
                              </p:nvSpPr>
                              <p:spPr>
                                <a:xfrm>
                                  <a:off x="9883588" y="5712012"/>
                                  <a:ext cx="1627094" cy="715682"/>
                                </a:xfrm>
                                <a:custGeom>
                                  <a:avLst/>
                                  <a:gdLst>
                                    <a:gd name="connsiteX0" fmla="*/ 0 w 1627094"/>
                                    <a:gd name="connsiteY0" fmla="*/ 339164 h 715682"/>
                                    <a:gd name="connsiteX1" fmla="*/ 295836 w 1627094"/>
                                    <a:gd name="connsiteY1" fmla="*/ 56776 h 715682"/>
                                    <a:gd name="connsiteX2" fmla="*/ 806824 w 1627094"/>
                                    <a:gd name="connsiteY2" fmla="*/ 16435 h 715682"/>
                                    <a:gd name="connsiteX3" fmla="*/ 1169894 w 1627094"/>
                                    <a:gd name="connsiteY3" fmla="*/ 258482 h 715682"/>
                                    <a:gd name="connsiteX4" fmla="*/ 1398494 w 1627094"/>
                                    <a:gd name="connsiteY4" fmla="*/ 513976 h 715682"/>
                                    <a:gd name="connsiteX5" fmla="*/ 1627094 w 1627094"/>
                                    <a:gd name="connsiteY5" fmla="*/ 715682 h 715682"/>
                                    <a:gd name="connsiteX6" fmla="*/ 1627094 w 1627094"/>
                                    <a:gd name="connsiteY6" fmla="*/ 715682 h 71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94" h="715682">
                                      <a:moveTo>
                                        <a:pt x="0" y="339164"/>
                                      </a:moveTo>
                                      <a:cubicBezTo>
                                        <a:pt x="80682" y="224864"/>
                                        <a:pt x="161365" y="110564"/>
                                        <a:pt x="295836" y="56776"/>
                                      </a:cubicBezTo>
                                      <a:cubicBezTo>
                                        <a:pt x="430307" y="2988"/>
                                        <a:pt x="661148" y="-17183"/>
                                        <a:pt x="806824" y="16435"/>
                                      </a:cubicBezTo>
                                      <a:cubicBezTo>
                                        <a:pt x="952500" y="50053"/>
                                        <a:pt x="1071282" y="175559"/>
                                        <a:pt x="1169894" y="258482"/>
                                      </a:cubicBezTo>
                                      <a:cubicBezTo>
                                        <a:pt x="1268506" y="341405"/>
                                        <a:pt x="1322294" y="437776"/>
                                        <a:pt x="1398494" y="513976"/>
                                      </a:cubicBezTo>
                                      <a:cubicBezTo>
                                        <a:pt x="1474694" y="590176"/>
                                        <a:pt x="1627094" y="715682"/>
                                        <a:pt x="1627094" y="715682"/>
                                      </a:cubicBezTo>
                                      <a:lnTo>
                                        <a:pt x="1627094" y="7156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3" name="شكل حر 32"/>
                                <p:cNvSpPr/>
                                <p:nvPr/>
                              </p:nvSpPr>
                              <p:spPr>
                                <a:xfrm>
                                  <a:off x="10981673" y="5256073"/>
                                  <a:ext cx="267081" cy="601637"/>
                                </a:xfrm>
                                <a:custGeom>
                                  <a:avLst/>
                                  <a:gdLst>
                                    <a:gd name="connsiteX0" fmla="*/ 106680 w 106680"/>
                                    <a:gd name="connsiteY0" fmla="*/ 0 h 365760"/>
                                    <a:gd name="connsiteX1" fmla="*/ 30480 w 106680"/>
                                    <a:gd name="connsiteY1" fmla="*/ 274320 h 365760"/>
                                    <a:gd name="connsiteX2" fmla="*/ 0 w 106680"/>
                                    <a:gd name="connsiteY2" fmla="*/ 365760 h 365760"/>
                                  </a:gdLst>
                                  <a:ahLst/>
                                  <a:cxnLst>
                                    <a:cxn ang="0">
                                      <a:pos x="connsiteX0" y="connsiteY0"/>
                                    </a:cxn>
                                    <a:cxn ang="0">
                                      <a:pos x="connsiteX1" y="connsiteY1"/>
                                    </a:cxn>
                                    <a:cxn ang="0">
                                      <a:pos x="connsiteX2" y="connsiteY2"/>
                                    </a:cxn>
                                  </a:cxnLst>
                                  <a:rect l="l" t="t" r="r" b="b"/>
                                  <a:pathLst>
                                    <a:path w="106680" h="365760">
                                      <a:moveTo>
                                        <a:pt x="106680" y="0"/>
                                      </a:moveTo>
                                      <a:cubicBezTo>
                                        <a:pt x="77470" y="106680"/>
                                        <a:pt x="48260" y="213360"/>
                                        <a:pt x="30480" y="274320"/>
                                      </a:cubicBezTo>
                                      <a:cubicBezTo>
                                        <a:pt x="12700" y="335280"/>
                                        <a:pt x="6350" y="350520"/>
                                        <a:pt x="0" y="3657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8" name="شكل حر 27"/>
                                <p:cNvSpPr/>
                                <p:nvPr/>
                              </p:nvSpPr>
                              <p:spPr>
                                <a:xfrm rot="495817">
                                  <a:off x="11047517" y="5577420"/>
                                  <a:ext cx="518160" cy="320040"/>
                                </a:xfrm>
                                <a:custGeom>
                                  <a:avLst/>
                                  <a:gdLst>
                                    <a:gd name="connsiteX0" fmla="*/ 0 w 518160"/>
                                    <a:gd name="connsiteY0" fmla="*/ 0 h 320040"/>
                                    <a:gd name="connsiteX1" fmla="*/ 259080 w 518160"/>
                                    <a:gd name="connsiteY1" fmla="*/ 106680 h 320040"/>
                                    <a:gd name="connsiteX2" fmla="*/ 396240 w 518160"/>
                                    <a:gd name="connsiteY2" fmla="*/ 198120 h 320040"/>
                                    <a:gd name="connsiteX3" fmla="*/ 518160 w 518160"/>
                                    <a:gd name="connsiteY3" fmla="*/ 320040 h 320040"/>
                                    <a:gd name="connsiteX4" fmla="*/ 518160 w 518160"/>
                                    <a:gd name="connsiteY4" fmla="*/ 320040 h 32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320040">
                                      <a:moveTo>
                                        <a:pt x="0" y="0"/>
                                      </a:moveTo>
                                      <a:cubicBezTo>
                                        <a:pt x="96520" y="36830"/>
                                        <a:pt x="193040" y="73660"/>
                                        <a:pt x="259080" y="106680"/>
                                      </a:cubicBezTo>
                                      <a:cubicBezTo>
                                        <a:pt x="325120" y="139700"/>
                                        <a:pt x="353060" y="162560"/>
                                        <a:pt x="396240" y="198120"/>
                                      </a:cubicBezTo>
                                      <a:cubicBezTo>
                                        <a:pt x="439420" y="233680"/>
                                        <a:pt x="518160" y="320040"/>
                                        <a:pt x="518160" y="320040"/>
                                      </a:cubicBezTo>
                                      <a:lnTo>
                                        <a:pt x="518160" y="32004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grpSp>
                      </p:grpSp>
                      <p:sp>
                        <p:nvSpPr>
                          <p:cNvPr id="29" name="مربع نص 28"/>
                          <p:cNvSpPr txBox="1"/>
                          <p:nvPr/>
                        </p:nvSpPr>
                        <p:spPr>
                          <a:xfrm rot="17450720">
                            <a:off x="9784907" y="4908235"/>
                            <a:ext cx="848647" cy="369332"/>
                          </a:xfrm>
                          <a:prstGeom prst="rect">
                            <a:avLst/>
                          </a:prstGeom>
                          <a:noFill/>
                        </p:spPr>
                        <p:txBody>
                          <a:bodyPr wrap="square" rtlCol="1">
                            <a:spAutoFit/>
                          </a:bodyPr>
                          <a:lstStyle/>
                          <a:p>
                            <a:r>
                              <a:rPr lang="en-US" b="1" dirty="0">
                                <a:solidFill>
                                  <a:srgbClr val="FF0000"/>
                                </a:solidFill>
                              </a:rPr>
                              <a:t>Long.</a:t>
                            </a:r>
                            <a:endParaRPr lang="ar-IQ" b="1" dirty="0">
                              <a:solidFill>
                                <a:srgbClr val="FF0000"/>
                              </a:solidFill>
                            </a:endParaRPr>
                          </a:p>
                        </p:txBody>
                      </p:sp>
                    </p:grpSp>
                    <p:grpSp>
                      <p:nvGrpSpPr>
                        <p:cNvPr id="47" name="مجموعة 46"/>
                        <p:cNvGrpSpPr/>
                        <p:nvPr/>
                      </p:nvGrpSpPr>
                      <p:grpSpPr>
                        <a:xfrm>
                          <a:off x="10626768" y="4049701"/>
                          <a:ext cx="1466371" cy="2405405"/>
                          <a:chOff x="10626768" y="4049701"/>
                          <a:chExt cx="1466371" cy="2405405"/>
                        </a:xfrm>
                      </p:grpSpPr>
                      <p:cxnSp>
                        <p:nvCxnSpPr>
                          <p:cNvPr id="12" name="رابط مستقيم 11"/>
                          <p:cNvCxnSpPr/>
                          <p:nvPr/>
                        </p:nvCxnSpPr>
                        <p:spPr>
                          <a:xfrm flipH="1">
                            <a:off x="11510682" y="5712012"/>
                            <a:ext cx="389965" cy="743094"/>
                          </a:xfrm>
                          <a:prstGeom prst="line">
                            <a:avLst/>
                          </a:prstGeom>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rot="17642019">
                            <a:off x="10089240" y="4587229"/>
                            <a:ext cx="1444388" cy="369332"/>
                          </a:xfrm>
                          <a:prstGeom prst="rect">
                            <a:avLst/>
                          </a:prstGeom>
                          <a:noFill/>
                        </p:spPr>
                        <p:txBody>
                          <a:bodyPr wrap="square" rtlCol="1">
                            <a:spAutoFit/>
                          </a:bodyPr>
                          <a:lstStyle/>
                          <a:p>
                            <a:r>
                              <a:rPr lang="en-US" dirty="0"/>
                              <a:t>Fold Axis</a:t>
                            </a:r>
                            <a:endParaRPr lang="ar-IQ" dirty="0"/>
                          </a:p>
                        </p:txBody>
                      </p:sp>
                      <p:sp>
                        <p:nvSpPr>
                          <p:cNvPr id="35" name="مربع نص 34"/>
                          <p:cNvSpPr txBox="1"/>
                          <p:nvPr/>
                        </p:nvSpPr>
                        <p:spPr>
                          <a:xfrm rot="1521047">
                            <a:off x="11244492" y="4846671"/>
                            <a:ext cx="848647" cy="369332"/>
                          </a:xfrm>
                          <a:prstGeom prst="rect">
                            <a:avLst/>
                          </a:prstGeom>
                          <a:noFill/>
                        </p:spPr>
                        <p:txBody>
                          <a:bodyPr wrap="square" rtlCol="1">
                            <a:spAutoFit/>
                          </a:bodyPr>
                          <a:lstStyle/>
                          <a:p>
                            <a:r>
                              <a:rPr lang="en-US" b="1" dirty="0">
                                <a:solidFill>
                                  <a:srgbClr val="00B050"/>
                                </a:solidFill>
                              </a:rPr>
                              <a:t>Trans.</a:t>
                            </a:r>
                            <a:endParaRPr lang="ar-IQ" b="1" dirty="0">
                              <a:solidFill>
                                <a:srgbClr val="00B050"/>
                              </a:solidFill>
                            </a:endParaRPr>
                          </a:p>
                        </p:txBody>
                      </p:sp>
                    </p:grpSp>
                  </p:grpSp>
                </p:grpSp>
              </p:grpSp>
            </p:grpSp>
          </p:grpSp>
        </p:grpSp>
      </p:grpSp>
      <p:sp>
        <p:nvSpPr>
          <p:cNvPr id="4" name="Date Placeholder 3"/>
          <p:cNvSpPr>
            <a:spLocks noGrp="1"/>
          </p:cNvSpPr>
          <p:nvPr>
            <p:ph type="dt" sz="half" idx="10"/>
          </p:nvPr>
        </p:nvSpPr>
        <p:spPr/>
        <p:txBody>
          <a:bodyPr/>
          <a:lstStyle/>
          <a:p>
            <a:fld id="{98FE2525-DD1B-4CD2-B4D5-FEF01876A439}" type="datetime1">
              <a:rPr lang="en-US" smtClean="0"/>
              <a:t>1/13/2025</a:t>
            </a:fld>
            <a:endParaRPr lang="ar-IQ"/>
          </a:p>
        </p:txBody>
      </p:sp>
      <p:sp>
        <p:nvSpPr>
          <p:cNvPr id="9" name="Footer Placeholder 8"/>
          <p:cNvSpPr>
            <a:spLocks noGrp="1"/>
          </p:cNvSpPr>
          <p:nvPr>
            <p:ph type="ftr" sz="quarter" idx="11"/>
          </p:nvPr>
        </p:nvSpPr>
        <p:spPr/>
        <p:txBody>
          <a:bodyPr/>
          <a:lstStyle/>
          <a:p>
            <a:r>
              <a:rPr lang="en-US"/>
              <a:t>Dr.Rabeea  Znad</a:t>
            </a:r>
            <a:endParaRPr lang="ar-IQ"/>
          </a:p>
        </p:txBody>
      </p:sp>
      <p:sp>
        <p:nvSpPr>
          <p:cNvPr id="11" name="Slide Number Placeholder 10"/>
          <p:cNvSpPr>
            <a:spLocks noGrp="1"/>
          </p:cNvSpPr>
          <p:nvPr>
            <p:ph type="sldNum" sz="quarter" idx="12"/>
          </p:nvPr>
        </p:nvSpPr>
        <p:spPr/>
        <p:txBody>
          <a:bodyPr/>
          <a:lstStyle/>
          <a:p>
            <a:fld id="{7842F38A-4827-48D2-A44B-0EF91AA1B112}" type="slidenum">
              <a:rPr lang="ar-IQ" smtClean="0"/>
              <a:t>10</a:t>
            </a:fld>
            <a:endParaRPr lang="ar-IQ"/>
          </a:p>
        </p:txBody>
      </p:sp>
    </p:spTree>
    <p:extLst>
      <p:ext uri="{BB962C8B-B14F-4D97-AF65-F5344CB8AC3E}">
        <p14:creationId xmlns:p14="http://schemas.microsoft.com/office/powerpoint/2010/main" val="36714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6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rotWithShape="1">
          <a:blip r:embed="rId2">
            <a:extLst>
              <a:ext uri="{28A0092B-C50C-407E-A947-70E740481C1C}">
                <a14:useLocalDpi xmlns:a14="http://schemas.microsoft.com/office/drawing/2010/main" val="0"/>
              </a:ext>
            </a:extLst>
          </a:blip>
          <a:srcRect l="3985" t="4963" r="2850" b="3584"/>
          <a:stretch/>
        </p:blipFill>
        <p:spPr>
          <a:xfrm>
            <a:off x="841469" y="1595336"/>
            <a:ext cx="9270719" cy="5262664"/>
          </a:xfrm>
          <a:prstGeom prst="rect">
            <a:avLst/>
          </a:prstGeom>
        </p:spPr>
      </p:pic>
      <p:sp>
        <p:nvSpPr>
          <p:cNvPr id="10" name="مستطيل 9"/>
          <p:cNvSpPr/>
          <p:nvPr/>
        </p:nvSpPr>
        <p:spPr>
          <a:xfrm rot="178876">
            <a:off x="1224892" y="3649866"/>
            <a:ext cx="6870660" cy="1761328"/>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20" name="مجموعة 19"/>
          <p:cNvGrpSpPr/>
          <p:nvPr/>
        </p:nvGrpSpPr>
        <p:grpSpPr>
          <a:xfrm>
            <a:off x="2782111" y="2334717"/>
            <a:ext cx="6544316" cy="2767861"/>
            <a:chOff x="2889441" y="2331440"/>
            <a:chExt cx="6544316" cy="2767861"/>
          </a:xfrm>
        </p:grpSpPr>
        <p:cxnSp>
          <p:nvCxnSpPr>
            <p:cNvPr id="12" name="رابط مستقيم 11"/>
            <p:cNvCxnSpPr/>
            <p:nvPr/>
          </p:nvCxnSpPr>
          <p:spPr>
            <a:xfrm flipV="1">
              <a:off x="8494974" y="2584298"/>
              <a:ext cx="938783" cy="2515003"/>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2889441" y="2331440"/>
              <a:ext cx="6544316" cy="252857"/>
            </a:xfrm>
            <a:prstGeom prst="line">
              <a:avLst/>
            </a:prstGeom>
            <a:ln w="95250"/>
          </p:spPr>
          <p:style>
            <a:lnRef idx="1">
              <a:schemeClr val="accent1"/>
            </a:lnRef>
            <a:fillRef idx="0">
              <a:schemeClr val="accent1"/>
            </a:fillRef>
            <a:effectRef idx="0">
              <a:schemeClr val="accent1"/>
            </a:effectRef>
            <a:fontRef idx="minor">
              <a:schemeClr val="tx1"/>
            </a:fontRef>
          </p:style>
        </p:cxnSp>
      </p:grpSp>
      <p:sp>
        <p:nvSpPr>
          <p:cNvPr id="26" name="مستطيل 25"/>
          <p:cNvSpPr/>
          <p:nvPr/>
        </p:nvSpPr>
        <p:spPr>
          <a:xfrm>
            <a:off x="1860880" y="5897952"/>
            <a:ext cx="2217906" cy="389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38" name="مجموعة 37"/>
          <p:cNvGrpSpPr/>
          <p:nvPr/>
        </p:nvGrpSpPr>
        <p:grpSpPr>
          <a:xfrm>
            <a:off x="8042640" y="2114327"/>
            <a:ext cx="1685020" cy="3389726"/>
            <a:chOff x="8042640" y="2114327"/>
            <a:chExt cx="1685020" cy="3389726"/>
          </a:xfrm>
        </p:grpSpPr>
        <p:cxnSp>
          <p:nvCxnSpPr>
            <p:cNvPr id="28" name="رابط مستقيم 27"/>
            <p:cNvCxnSpPr/>
            <p:nvPr/>
          </p:nvCxnSpPr>
          <p:spPr>
            <a:xfrm flipV="1">
              <a:off x="8136705" y="2114327"/>
              <a:ext cx="1590955" cy="1746326"/>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a:off x="9708204" y="2187124"/>
              <a:ext cx="19456" cy="1528842"/>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a:off x="8060576" y="3850417"/>
              <a:ext cx="58194" cy="1653636"/>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8042640" y="3687009"/>
              <a:ext cx="1665565" cy="1816145"/>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مجموعة 45"/>
          <p:cNvGrpSpPr/>
          <p:nvPr/>
        </p:nvGrpSpPr>
        <p:grpSpPr>
          <a:xfrm>
            <a:off x="5342616" y="2108293"/>
            <a:ext cx="1754774" cy="3385260"/>
            <a:chOff x="5342616" y="2108293"/>
            <a:chExt cx="1754774" cy="3385260"/>
          </a:xfrm>
        </p:grpSpPr>
        <p:cxnSp>
          <p:nvCxnSpPr>
            <p:cNvPr id="40" name="رابط مستقيم 39"/>
            <p:cNvCxnSpPr/>
            <p:nvPr/>
          </p:nvCxnSpPr>
          <p:spPr>
            <a:xfrm flipH="1">
              <a:off x="5342616" y="2108293"/>
              <a:ext cx="1754774" cy="1690482"/>
            </a:xfrm>
            <a:prstGeom prst="line">
              <a:avLst/>
            </a:prstGeom>
            <a:ln w="984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a:off x="5342616" y="3743947"/>
              <a:ext cx="497794" cy="1749606"/>
            </a:xfrm>
            <a:prstGeom prst="line">
              <a:avLst/>
            </a:prstGeom>
            <a:ln w="984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مستطيل 46"/>
          <p:cNvSpPr/>
          <p:nvPr/>
        </p:nvSpPr>
        <p:spPr>
          <a:xfrm>
            <a:off x="6054269" y="6089517"/>
            <a:ext cx="2082436" cy="296222"/>
          </a:xfrm>
          <a:prstGeom prst="rect">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53" name="مجموعة 52"/>
          <p:cNvGrpSpPr/>
          <p:nvPr/>
        </p:nvGrpSpPr>
        <p:grpSpPr>
          <a:xfrm>
            <a:off x="2695821" y="1864165"/>
            <a:ext cx="3678516" cy="3668533"/>
            <a:chOff x="2695821" y="1864165"/>
            <a:chExt cx="3678516" cy="3668533"/>
          </a:xfrm>
        </p:grpSpPr>
        <p:cxnSp>
          <p:nvCxnSpPr>
            <p:cNvPr id="49" name="رابط مستقيم 48"/>
            <p:cNvCxnSpPr/>
            <p:nvPr/>
          </p:nvCxnSpPr>
          <p:spPr>
            <a:xfrm flipH="1">
              <a:off x="2704288" y="1864165"/>
              <a:ext cx="2017334" cy="1641182"/>
            </a:xfrm>
            <a:prstGeom prst="line">
              <a:avLst/>
            </a:prstGeom>
            <a:ln w="857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a:off x="2695821" y="3537060"/>
              <a:ext cx="3678516" cy="1995638"/>
            </a:xfrm>
            <a:prstGeom prst="line">
              <a:avLst/>
            </a:prstGeom>
            <a:ln w="857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4" name="مستطيل 53"/>
          <p:cNvSpPr/>
          <p:nvPr/>
        </p:nvSpPr>
        <p:spPr>
          <a:xfrm>
            <a:off x="2341355" y="6222332"/>
            <a:ext cx="2942895" cy="525673"/>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74" name="مجموعة 73"/>
          <p:cNvGrpSpPr/>
          <p:nvPr/>
        </p:nvGrpSpPr>
        <p:grpSpPr>
          <a:xfrm>
            <a:off x="6374337" y="3033086"/>
            <a:ext cx="2452683" cy="1442923"/>
            <a:chOff x="6374337" y="3033086"/>
            <a:chExt cx="2452683" cy="1442923"/>
          </a:xfrm>
        </p:grpSpPr>
        <p:cxnSp>
          <p:nvCxnSpPr>
            <p:cNvPr id="56" name="رابط مستقيم 55"/>
            <p:cNvCxnSpPr/>
            <p:nvPr/>
          </p:nvCxnSpPr>
          <p:spPr>
            <a:xfrm flipV="1">
              <a:off x="6374337" y="3094787"/>
              <a:ext cx="2374764" cy="592223"/>
            </a:xfrm>
            <a:prstGeom prst="line">
              <a:avLst/>
            </a:prstGeom>
            <a:ln w="1174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flipV="1">
              <a:off x="8080032" y="3033086"/>
              <a:ext cx="746988" cy="1442923"/>
            </a:xfrm>
            <a:prstGeom prst="line">
              <a:avLst/>
            </a:prstGeom>
            <a:ln w="1174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رابط مستقيم 60"/>
            <p:cNvCxnSpPr/>
            <p:nvPr/>
          </p:nvCxnSpPr>
          <p:spPr>
            <a:xfrm flipH="1" flipV="1">
              <a:off x="6379345" y="3740009"/>
              <a:ext cx="1681231" cy="654407"/>
            </a:xfrm>
            <a:prstGeom prst="line">
              <a:avLst/>
            </a:prstGeom>
            <a:ln w="1174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73" name="مجموعة 72"/>
          <p:cNvGrpSpPr/>
          <p:nvPr/>
        </p:nvGrpSpPr>
        <p:grpSpPr>
          <a:xfrm>
            <a:off x="1187060" y="3116262"/>
            <a:ext cx="1100195" cy="913627"/>
            <a:chOff x="1187060" y="3116262"/>
            <a:chExt cx="1100195" cy="913627"/>
          </a:xfrm>
        </p:grpSpPr>
        <p:cxnSp>
          <p:nvCxnSpPr>
            <p:cNvPr id="64" name="رابط مستقيم 63"/>
            <p:cNvCxnSpPr/>
            <p:nvPr/>
          </p:nvCxnSpPr>
          <p:spPr>
            <a:xfrm flipH="1" flipV="1">
              <a:off x="1834965" y="3116262"/>
              <a:ext cx="452290" cy="545249"/>
            </a:xfrm>
            <a:prstGeom prst="line">
              <a:avLst/>
            </a:prstGeom>
            <a:ln w="1174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رابط مستقيم 66"/>
            <p:cNvCxnSpPr/>
            <p:nvPr/>
          </p:nvCxnSpPr>
          <p:spPr>
            <a:xfrm flipH="1">
              <a:off x="1187060" y="3619515"/>
              <a:ext cx="1077111" cy="410374"/>
            </a:xfrm>
            <a:prstGeom prst="line">
              <a:avLst/>
            </a:prstGeom>
            <a:ln w="1174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75" name="مستطيل 74"/>
          <p:cNvSpPr/>
          <p:nvPr/>
        </p:nvSpPr>
        <p:spPr>
          <a:xfrm>
            <a:off x="5284250" y="6385739"/>
            <a:ext cx="3412278" cy="362266"/>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82" name="رابط مستقيم 81"/>
          <p:cNvCxnSpPr/>
          <p:nvPr/>
        </p:nvCxnSpPr>
        <p:spPr>
          <a:xfrm flipV="1">
            <a:off x="3973494" y="2804424"/>
            <a:ext cx="571141" cy="52031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4" name="رابط مستقيم 83"/>
          <p:cNvCxnSpPr/>
          <p:nvPr/>
        </p:nvCxnSpPr>
        <p:spPr>
          <a:xfrm>
            <a:off x="4271296" y="3076113"/>
            <a:ext cx="126070" cy="84026"/>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rot="19154502">
            <a:off x="2920627" y="2844795"/>
            <a:ext cx="1903839" cy="369332"/>
          </a:xfrm>
          <a:prstGeom prst="rect">
            <a:avLst/>
          </a:prstGeom>
          <a:noFill/>
        </p:spPr>
        <p:txBody>
          <a:bodyPr wrap="square" rtlCol="1">
            <a:spAutoFit/>
          </a:bodyPr>
          <a:lstStyle/>
          <a:p>
            <a:r>
              <a:rPr lang="en-US" dirty="0">
                <a:solidFill>
                  <a:schemeClr val="bg1"/>
                </a:solidFill>
              </a:rPr>
              <a:t>Limestone bed</a:t>
            </a:r>
            <a:endParaRPr lang="ar-IQ" dirty="0">
              <a:solidFill>
                <a:schemeClr val="bg1"/>
              </a:solidFill>
            </a:endParaRPr>
          </a:p>
        </p:txBody>
      </p:sp>
      <p:sp>
        <p:nvSpPr>
          <p:cNvPr id="4" name="مستطيل 3"/>
          <p:cNvSpPr/>
          <p:nvPr/>
        </p:nvSpPr>
        <p:spPr>
          <a:xfrm>
            <a:off x="732606" y="831821"/>
            <a:ext cx="1328504" cy="369332"/>
          </a:xfrm>
          <a:prstGeom prst="rect">
            <a:avLst/>
          </a:prstGeom>
        </p:spPr>
        <p:txBody>
          <a:bodyPr wrap="none">
            <a:spAutoFit/>
          </a:bodyPr>
          <a:lstStyle/>
          <a:p>
            <a:r>
              <a:rPr lang="en-US" b="1" dirty="0">
                <a:solidFill>
                  <a:srgbClr val="0070C0"/>
                </a:solidFill>
                <a:latin typeface="Constantia"/>
              </a:rPr>
              <a:t>Dip joints</a:t>
            </a:r>
            <a:r>
              <a:rPr lang="ar-SA" b="1" dirty="0">
                <a:solidFill>
                  <a:srgbClr val="0070C0"/>
                </a:solidFill>
                <a:latin typeface="Constantia"/>
              </a:rPr>
              <a:t> </a:t>
            </a:r>
            <a:endParaRPr lang="ar-IQ" dirty="0"/>
          </a:p>
        </p:txBody>
      </p:sp>
      <p:sp>
        <p:nvSpPr>
          <p:cNvPr id="5" name="مستطيل 4"/>
          <p:cNvSpPr/>
          <p:nvPr/>
        </p:nvSpPr>
        <p:spPr>
          <a:xfrm>
            <a:off x="2250323" y="856314"/>
            <a:ext cx="1562479" cy="369332"/>
          </a:xfrm>
          <a:prstGeom prst="rect">
            <a:avLst/>
          </a:prstGeom>
        </p:spPr>
        <p:txBody>
          <a:bodyPr wrap="none">
            <a:spAutoFit/>
          </a:bodyPr>
          <a:lstStyle/>
          <a:p>
            <a:r>
              <a:rPr lang="en-US" b="1" dirty="0">
                <a:solidFill>
                  <a:srgbClr val="FF0000"/>
                </a:solidFill>
                <a:latin typeface="Constantia"/>
              </a:rPr>
              <a:t>Strike joints </a:t>
            </a:r>
            <a:endParaRPr lang="ar-IQ" dirty="0"/>
          </a:p>
        </p:txBody>
      </p:sp>
      <p:sp>
        <p:nvSpPr>
          <p:cNvPr id="7" name="مستطيل 6"/>
          <p:cNvSpPr/>
          <p:nvPr/>
        </p:nvSpPr>
        <p:spPr>
          <a:xfrm>
            <a:off x="3886617" y="819423"/>
            <a:ext cx="1831142" cy="369332"/>
          </a:xfrm>
          <a:prstGeom prst="rect">
            <a:avLst/>
          </a:prstGeom>
        </p:spPr>
        <p:txBody>
          <a:bodyPr wrap="none">
            <a:spAutoFit/>
          </a:bodyPr>
          <a:lstStyle/>
          <a:p>
            <a:r>
              <a:rPr lang="en-US" b="1" dirty="0">
                <a:solidFill>
                  <a:srgbClr val="00B050"/>
                </a:solidFill>
                <a:latin typeface="Constantia"/>
              </a:rPr>
              <a:t>Bedding joints </a:t>
            </a:r>
            <a:endParaRPr lang="ar-IQ" dirty="0"/>
          </a:p>
        </p:txBody>
      </p:sp>
      <p:sp>
        <p:nvSpPr>
          <p:cNvPr id="11" name="مستطيل 10"/>
          <p:cNvSpPr/>
          <p:nvPr/>
        </p:nvSpPr>
        <p:spPr>
          <a:xfrm>
            <a:off x="6022868" y="857114"/>
            <a:ext cx="3077701" cy="369332"/>
          </a:xfrm>
          <a:prstGeom prst="rect">
            <a:avLst/>
          </a:prstGeom>
        </p:spPr>
        <p:txBody>
          <a:bodyPr wrap="none">
            <a:spAutoFit/>
          </a:bodyPr>
          <a:lstStyle/>
          <a:p>
            <a:r>
              <a:rPr lang="en-US" b="1" dirty="0">
                <a:solidFill>
                  <a:srgbClr val="00B0F0"/>
                </a:solidFill>
                <a:latin typeface="Constantia"/>
              </a:rPr>
              <a:t>Oblique or Diagonal joints</a:t>
            </a:r>
            <a:endParaRPr lang="ar-IQ" dirty="0"/>
          </a:p>
        </p:txBody>
      </p:sp>
      <p:sp>
        <p:nvSpPr>
          <p:cNvPr id="37" name="مستطيل 36"/>
          <p:cNvSpPr/>
          <p:nvPr/>
        </p:nvSpPr>
        <p:spPr>
          <a:xfrm>
            <a:off x="603115" y="158364"/>
            <a:ext cx="12644620" cy="904863"/>
          </a:xfrm>
          <a:prstGeom prst="rect">
            <a:avLst/>
          </a:prstGeom>
        </p:spPr>
        <p:txBody>
          <a:bodyPr wrap="square">
            <a:spAutoFit/>
          </a:bodyPr>
          <a:lstStyle/>
          <a:p>
            <a:pPr marL="1527048" lvl="5" algn="l">
              <a:spcBef>
                <a:spcPct val="20000"/>
              </a:spcBef>
              <a:buClr>
                <a:srgbClr val="7CCA62"/>
              </a:buClr>
              <a:buSzPct val="80000"/>
              <a:defRPr/>
            </a:pPr>
            <a:r>
              <a:rPr lang="ar-SA" sz="2400" dirty="0">
                <a:solidFill>
                  <a:prstClr val="black"/>
                </a:solidFill>
                <a:latin typeface="Constantia"/>
              </a:rPr>
              <a:t>   </a:t>
            </a:r>
            <a:r>
              <a:rPr lang="en-US" sz="2400" dirty="0">
                <a:solidFill>
                  <a:prstClr val="black"/>
                </a:solidFill>
                <a:latin typeface="Constantia"/>
              </a:rPr>
              <a:t> </a:t>
            </a:r>
            <a:r>
              <a:rPr lang="en-US" sz="2400" dirty="0">
                <a:latin typeface="Times New Roman" panose="02020603050405020304" pitchFamily="18" charset="0"/>
                <a:cs typeface="Times New Roman" panose="02020603050405020304" pitchFamily="18" charset="0"/>
              </a:rPr>
              <a:t>2- joints can be designated on the basis of their attitude relative to the bedding in to: </a:t>
            </a:r>
            <a:r>
              <a:rPr lang="ar-IQ" sz="2400" dirty="0">
                <a:latin typeface="Times New Roman" panose="02020603050405020304" pitchFamily="18" charset="0"/>
                <a:cs typeface="Times New Roman" panose="02020603050405020304" pitchFamily="18" charset="0"/>
              </a:rPr>
              <a:t> </a:t>
            </a:r>
            <a:endParaRPr lang="ar-SA" sz="2400" dirty="0">
              <a:latin typeface="Times New Roman" panose="02020603050405020304" pitchFamily="18" charset="0"/>
              <a:cs typeface="Times New Roman" panose="02020603050405020304" pitchFamily="18" charset="0"/>
            </a:endParaRPr>
          </a:p>
          <a:p>
            <a:pPr marL="1527048" lvl="5">
              <a:spcBef>
                <a:spcPct val="20000"/>
              </a:spcBef>
              <a:buClr>
                <a:srgbClr val="7CCA62"/>
              </a:buClr>
              <a:buSzPct val="80000"/>
              <a:defRPr/>
            </a:pPr>
            <a:r>
              <a:rPr lang="en-US" sz="2400" dirty="0">
                <a:latin typeface="Times New Roman" panose="02020603050405020304" pitchFamily="18" charset="0"/>
                <a:cs typeface="Times New Roman" panose="02020603050405020304" pitchFamily="18" charset="0"/>
              </a:rPr>
              <a:t> </a:t>
            </a:r>
          </a:p>
        </p:txBody>
      </p:sp>
      <p:sp>
        <p:nvSpPr>
          <p:cNvPr id="2" name="Date Placeholder 1"/>
          <p:cNvSpPr>
            <a:spLocks noGrp="1"/>
          </p:cNvSpPr>
          <p:nvPr>
            <p:ph type="dt" sz="half" idx="10"/>
          </p:nvPr>
        </p:nvSpPr>
        <p:spPr/>
        <p:txBody>
          <a:bodyPr/>
          <a:lstStyle/>
          <a:p>
            <a:fld id="{CA9966C2-D5F7-4A2B-A6A3-84713BCE0942}" type="datetime1">
              <a:rPr lang="en-US" smtClean="0"/>
              <a:t>1/13/2025</a:t>
            </a:fld>
            <a:endParaRPr lang="ar-IQ"/>
          </a:p>
        </p:txBody>
      </p:sp>
      <p:sp>
        <p:nvSpPr>
          <p:cNvPr id="3" name="Footer Placeholder 2"/>
          <p:cNvSpPr>
            <a:spLocks noGrp="1"/>
          </p:cNvSpPr>
          <p:nvPr>
            <p:ph type="ftr" sz="quarter" idx="11"/>
          </p:nvPr>
        </p:nvSpPr>
        <p:spPr/>
        <p:txBody>
          <a:bodyPr/>
          <a:lstStyle/>
          <a:p>
            <a:r>
              <a:rPr lang="en-US"/>
              <a:t>Dr.Rabeea  Znad</a:t>
            </a:r>
            <a:endParaRPr lang="ar-IQ"/>
          </a:p>
        </p:txBody>
      </p:sp>
      <p:sp>
        <p:nvSpPr>
          <p:cNvPr id="13" name="Slide Number Placeholder 12"/>
          <p:cNvSpPr>
            <a:spLocks noGrp="1"/>
          </p:cNvSpPr>
          <p:nvPr>
            <p:ph type="sldNum" sz="quarter" idx="12"/>
          </p:nvPr>
        </p:nvSpPr>
        <p:spPr/>
        <p:txBody>
          <a:bodyPr/>
          <a:lstStyle/>
          <a:p>
            <a:fld id="{7842F38A-4827-48D2-A44B-0EF91AA1B112}" type="slidenum">
              <a:rPr lang="ar-IQ" smtClean="0"/>
              <a:t>11</a:t>
            </a:fld>
            <a:endParaRPr lang="ar-IQ"/>
          </a:p>
        </p:txBody>
      </p:sp>
    </p:spTree>
    <p:extLst>
      <p:ext uri="{BB962C8B-B14F-4D97-AF65-F5344CB8AC3E}">
        <p14:creationId xmlns:p14="http://schemas.microsoft.com/office/powerpoint/2010/main" val="34636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down)">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down)">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wipe(down)">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down)">
                                      <p:cBhvr>
                                        <p:cTn id="8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47" grpId="0" animBg="1"/>
      <p:bldP spid="54" grpId="0" animBg="1"/>
      <p:bldP spid="75" grpId="0" animBg="1"/>
      <p:bldP spid="4" grpId="0"/>
      <p:bldP spid="5" grpId="0"/>
      <p:bldP spid="7" grpId="0"/>
      <p:bldP spid="1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52598" t="24261" r="6641" b="27102"/>
          <a:stretch/>
        </p:blipFill>
        <p:spPr>
          <a:xfrm>
            <a:off x="1573306" y="585825"/>
            <a:ext cx="8461398" cy="5676300"/>
          </a:xfrm>
          <a:prstGeom prst="rect">
            <a:avLst/>
          </a:prstGeom>
        </p:spPr>
      </p:pic>
      <p:sp>
        <p:nvSpPr>
          <p:cNvPr id="3" name="مستطيل 2"/>
          <p:cNvSpPr/>
          <p:nvPr/>
        </p:nvSpPr>
        <p:spPr>
          <a:xfrm>
            <a:off x="1689818" y="280847"/>
            <a:ext cx="1968295" cy="369332"/>
          </a:xfrm>
          <a:prstGeom prst="rect">
            <a:avLst/>
          </a:prstGeom>
        </p:spPr>
        <p:txBody>
          <a:bodyPr wrap="none">
            <a:spAutoFit/>
          </a:bodyPr>
          <a:lstStyle/>
          <a:p>
            <a:r>
              <a:rPr lang="en-US" u="sng" dirty="0"/>
              <a:t>Longitudinal  joints</a:t>
            </a:r>
            <a:endParaRPr lang="ar-IQ" dirty="0"/>
          </a:p>
        </p:txBody>
      </p:sp>
      <p:sp>
        <p:nvSpPr>
          <p:cNvPr id="4" name="مستطيل 3"/>
          <p:cNvSpPr/>
          <p:nvPr/>
        </p:nvSpPr>
        <p:spPr>
          <a:xfrm>
            <a:off x="1573306" y="4274807"/>
            <a:ext cx="1835888" cy="369332"/>
          </a:xfrm>
          <a:prstGeom prst="rect">
            <a:avLst/>
          </a:prstGeom>
        </p:spPr>
        <p:txBody>
          <a:bodyPr wrap="none">
            <a:spAutoFit/>
          </a:bodyPr>
          <a:lstStyle/>
          <a:p>
            <a:r>
              <a:rPr lang="en-US" b="1" u="sng" dirty="0"/>
              <a:t>Transversal joints</a:t>
            </a:r>
            <a:endParaRPr lang="ar-IQ" b="1" dirty="0"/>
          </a:p>
        </p:txBody>
      </p:sp>
      <p:sp>
        <p:nvSpPr>
          <p:cNvPr id="5" name="Date Placeholder 4"/>
          <p:cNvSpPr>
            <a:spLocks noGrp="1"/>
          </p:cNvSpPr>
          <p:nvPr>
            <p:ph type="dt" sz="half" idx="10"/>
          </p:nvPr>
        </p:nvSpPr>
        <p:spPr/>
        <p:txBody>
          <a:bodyPr/>
          <a:lstStyle/>
          <a:p>
            <a:fld id="{56B5AC22-200E-40E4-AD7D-27BFE2D5BB07}" type="datetime1">
              <a:rPr lang="en-US" smtClean="0"/>
              <a:t>1/13/2025</a:t>
            </a:fld>
            <a:endParaRPr lang="ar-IQ"/>
          </a:p>
        </p:txBody>
      </p:sp>
      <p:sp>
        <p:nvSpPr>
          <p:cNvPr id="6" name="Footer Placeholder 5"/>
          <p:cNvSpPr>
            <a:spLocks noGrp="1"/>
          </p:cNvSpPr>
          <p:nvPr>
            <p:ph type="ftr" sz="quarter" idx="11"/>
          </p:nvPr>
        </p:nvSpPr>
        <p:spPr/>
        <p:txBody>
          <a:bodyPr/>
          <a:lstStyle/>
          <a:p>
            <a:r>
              <a:rPr lang="en-US"/>
              <a:t>Dr.Rabeea  Znad</a:t>
            </a:r>
            <a:endParaRPr lang="ar-IQ"/>
          </a:p>
        </p:txBody>
      </p:sp>
      <p:sp>
        <p:nvSpPr>
          <p:cNvPr id="8" name="Slide Number Placeholder 7"/>
          <p:cNvSpPr>
            <a:spLocks noGrp="1"/>
          </p:cNvSpPr>
          <p:nvPr>
            <p:ph type="sldNum" sz="quarter" idx="12"/>
          </p:nvPr>
        </p:nvSpPr>
        <p:spPr/>
        <p:txBody>
          <a:bodyPr/>
          <a:lstStyle/>
          <a:p>
            <a:fld id="{7842F38A-4827-48D2-A44B-0EF91AA1B112}" type="slidenum">
              <a:rPr lang="ar-IQ" smtClean="0"/>
              <a:t>12</a:t>
            </a:fld>
            <a:endParaRPr lang="ar-IQ"/>
          </a:p>
        </p:txBody>
      </p:sp>
    </p:spTree>
    <p:extLst>
      <p:ext uri="{BB962C8B-B14F-4D97-AF65-F5344CB8AC3E}">
        <p14:creationId xmlns:p14="http://schemas.microsoft.com/office/powerpoint/2010/main" val="190711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1887" y="300547"/>
            <a:ext cx="10254342" cy="2369880"/>
          </a:xfrm>
          <a:prstGeom prst="rect">
            <a:avLst/>
          </a:prstGeom>
          <a:noFill/>
        </p:spPr>
        <p:txBody>
          <a:bodyPr wrap="square" rtlCol="1">
            <a:spAutoFit/>
          </a:bodyPr>
          <a:lstStyle/>
          <a:p>
            <a:pPr algn="l" rtl="0"/>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Second geometrical classification of joints</a:t>
            </a:r>
            <a:r>
              <a:rPr lang="en-US" sz="2400" dirty="0">
                <a:latin typeface="Times New Roman" panose="02020603050405020304" pitchFamily="18" charset="0"/>
                <a:cs typeface="Times New Roman" panose="02020603050405020304" pitchFamily="18" charset="0"/>
              </a:rPr>
              <a:t>, based on its relationships with imaginary orthogonal  tectonics axes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as follow:</a:t>
            </a:r>
          </a:p>
          <a:p>
            <a:pPr algn="l"/>
            <a:endParaRPr lang="en-US" sz="2400"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a     is parallel to dip direction </a:t>
            </a:r>
          </a:p>
          <a:p>
            <a:pPr algn="l"/>
            <a:r>
              <a:rPr lang="en-US" sz="2400" dirty="0">
                <a:latin typeface="Times New Roman" panose="02020603050405020304" pitchFamily="18" charset="0"/>
                <a:cs typeface="Times New Roman" panose="02020603050405020304" pitchFamily="18" charset="0"/>
              </a:rPr>
              <a:t>b    is parallel to the strike or fold axis</a:t>
            </a:r>
          </a:p>
          <a:p>
            <a:pPr algn="l"/>
            <a:r>
              <a:rPr lang="en-US" sz="2400" dirty="0">
                <a:latin typeface="Times New Roman" panose="02020603050405020304" pitchFamily="18" charset="0"/>
                <a:cs typeface="Times New Roman" panose="02020603050405020304" pitchFamily="18" charset="0"/>
              </a:rPr>
              <a:t>c   is perpendicular to the plane containing a and b (bedding plane)</a:t>
            </a:r>
          </a:p>
        </p:txBody>
      </p:sp>
      <p:pic>
        <p:nvPicPr>
          <p:cNvPr id="3" name="صورة 2"/>
          <p:cNvPicPr>
            <a:picLocks noChangeAspect="1"/>
          </p:cNvPicPr>
          <p:nvPr/>
        </p:nvPicPr>
        <p:blipFill>
          <a:blip r:embed="rId2"/>
          <a:stretch>
            <a:fillRect/>
          </a:stretch>
        </p:blipFill>
        <p:spPr>
          <a:xfrm>
            <a:off x="626670" y="2670427"/>
            <a:ext cx="5759167" cy="3596754"/>
          </a:xfrm>
          <a:prstGeom prst="rect">
            <a:avLst/>
          </a:prstGeom>
        </p:spPr>
      </p:pic>
      <p:sp>
        <p:nvSpPr>
          <p:cNvPr id="4" name="مربع نص 37"/>
          <p:cNvSpPr txBox="1">
            <a:spLocks noChangeArrowheads="1"/>
          </p:cNvSpPr>
          <p:nvPr/>
        </p:nvSpPr>
        <p:spPr bwMode="auto">
          <a:xfrm>
            <a:off x="-127362" y="6212424"/>
            <a:ext cx="11292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ea typeface="Majalla UI"/>
                <a:cs typeface="Majalla UI"/>
              </a:defRPr>
            </a:lvl1pPr>
            <a:lvl2pPr marL="742950" indent="-285750" algn="r" rtl="1">
              <a:defRPr>
                <a:solidFill>
                  <a:schemeClr val="tx1"/>
                </a:solidFill>
                <a:latin typeface="Arial" panose="020B0604020202020204" pitchFamily="34" charset="0"/>
                <a:ea typeface="Majalla UI"/>
                <a:cs typeface="Majalla UI"/>
              </a:defRPr>
            </a:lvl2pPr>
            <a:lvl3pPr marL="1143000" indent="-228600" algn="r" rtl="1">
              <a:defRPr>
                <a:solidFill>
                  <a:schemeClr val="tx1"/>
                </a:solidFill>
                <a:latin typeface="Arial" panose="020B0604020202020204" pitchFamily="34" charset="0"/>
                <a:ea typeface="Majalla UI"/>
                <a:cs typeface="Majalla UI"/>
              </a:defRPr>
            </a:lvl3pPr>
            <a:lvl4pPr marL="1600200" indent="-228600" algn="r" rtl="1">
              <a:defRPr>
                <a:solidFill>
                  <a:schemeClr val="tx1"/>
                </a:solidFill>
                <a:latin typeface="Arial" panose="020B0604020202020204" pitchFamily="34" charset="0"/>
                <a:ea typeface="Majalla UI"/>
                <a:cs typeface="Majalla UI"/>
              </a:defRPr>
            </a:lvl4pPr>
            <a:lvl5pPr marL="2057400" indent="-228600" algn="r" rtl="1">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sz="2400" dirty="0">
                <a:latin typeface="Times New Roman" panose="02020603050405020304" pitchFamily="18" charset="0"/>
                <a:ea typeface="+mn-ea"/>
                <a:cs typeface="Times New Roman" panose="02020603050405020304" pitchFamily="18" charset="0"/>
              </a:rPr>
              <a:t>a -  dip direction      b - strike direction     c – perpendicular to bedding</a:t>
            </a:r>
            <a:endParaRPr lang="ar-SA" sz="2400" dirty="0">
              <a:latin typeface="Times New Roman" panose="02020603050405020304" pitchFamily="18" charset="0"/>
              <a:ea typeface="+mn-ea"/>
              <a:cs typeface="Times New Roman" panose="02020603050405020304" pitchFamily="18" charset="0"/>
            </a:endParaRPr>
          </a:p>
        </p:txBody>
      </p:sp>
      <p:pic>
        <p:nvPicPr>
          <p:cNvPr id="5" name="صورة 36" descr="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0022" y="3780371"/>
            <a:ext cx="3546251" cy="18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a:xfrm>
            <a:off x="8610600" y="6547422"/>
            <a:ext cx="2743200" cy="365125"/>
          </a:xfrm>
        </p:spPr>
        <p:txBody>
          <a:bodyPr/>
          <a:lstStyle/>
          <a:p>
            <a:fld id="{911EE192-7A9E-42B8-89AA-49E956B409A9}" type="datetime1">
              <a:rPr lang="en-US" smtClean="0"/>
              <a:t>1/13/2025</a:t>
            </a:fld>
            <a:endParaRPr lang="ar-IQ" dirty="0"/>
          </a:p>
        </p:txBody>
      </p:sp>
      <p:sp>
        <p:nvSpPr>
          <p:cNvPr id="7" name="Footer Placeholder 6"/>
          <p:cNvSpPr>
            <a:spLocks noGrp="1"/>
          </p:cNvSpPr>
          <p:nvPr>
            <p:ph type="ftr" sz="quarter" idx="11"/>
          </p:nvPr>
        </p:nvSpPr>
        <p:spPr>
          <a:xfrm>
            <a:off x="3918285" y="5040307"/>
            <a:ext cx="4114800" cy="365125"/>
          </a:xfrm>
        </p:spPr>
        <p:txBody>
          <a:bodyPr/>
          <a:lstStyle/>
          <a:p>
            <a:r>
              <a:rPr lang="en-US" dirty="0" err="1"/>
              <a:t>Dr.Rabeea</a:t>
            </a:r>
            <a:r>
              <a:rPr lang="en-US" dirty="0"/>
              <a:t>  </a:t>
            </a:r>
            <a:r>
              <a:rPr lang="en-US" dirty="0" err="1"/>
              <a:t>Znad</a:t>
            </a:r>
            <a:endParaRPr lang="ar-IQ" sz="2400"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a:xfrm>
            <a:off x="183096" y="5960558"/>
            <a:ext cx="2743200" cy="365125"/>
          </a:xfrm>
        </p:spPr>
        <p:txBody>
          <a:bodyPr/>
          <a:lstStyle/>
          <a:p>
            <a:fld id="{7842F38A-4827-48D2-A44B-0EF91AA1B112}" type="slidenum">
              <a:rPr lang="ar-IQ" smtClean="0"/>
              <a:t>13</a:t>
            </a:fld>
            <a:endParaRPr lang="ar-IQ" dirty="0"/>
          </a:p>
        </p:txBody>
      </p:sp>
    </p:spTree>
    <p:extLst>
      <p:ext uri="{BB962C8B-B14F-4D97-AF65-F5344CB8AC3E}">
        <p14:creationId xmlns:p14="http://schemas.microsoft.com/office/powerpoint/2010/main" val="75175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17070" y="334198"/>
            <a:ext cx="11293929" cy="2308324"/>
          </a:xfrm>
          <a:prstGeom prst="rect">
            <a:avLst/>
          </a:prstGeom>
          <a:noFill/>
        </p:spPr>
        <p:txBody>
          <a:bodyPr wrap="square" rtlCol="1">
            <a:spAutoFit/>
          </a:bodyPr>
          <a:lstStyle/>
          <a:p>
            <a:pPr algn="l" rtl="0"/>
            <a:r>
              <a:rPr lang="en-US" sz="2400" dirty="0">
                <a:latin typeface="Times New Roman" panose="02020603050405020304" pitchFamily="18" charset="0"/>
                <a:cs typeface="Times New Roman" panose="02020603050405020304" pitchFamily="18" charset="0"/>
              </a:rPr>
              <a:t>According to this classification ,joints can be classified into  sets  and systems.</a:t>
            </a:r>
          </a:p>
          <a:p>
            <a:pPr algn="l" rtl="0"/>
            <a:r>
              <a:rPr lang="en-US" sz="2400" dirty="0">
                <a:latin typeface="Times New Roman" panose="02020603050405020304" pitchFamily="18" charset="0"/>
                <a:cs typeface="Times New Roman" panose="02020603050405020304" pitchFamily="18" charset="0"/>
              </a:rPr>
              <a:t>Joints sets  : that joint plane which containing  any two tectonics axes and perpendicular to the third. Consequently there are three sets</a:t>
            </a:r>
          </a:p>
          <a:p>
            <a:pPr algn="l" rtl="0"/>
            <a:r>
              <a:rPr lang="en-US" sz="2400" b="1"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 enclosing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axes . cross c axis.</a:t>
            </a:r>
          </a:p>
          <a:p>
            <a:pPr algn="l" rtl="0"/>
            <a:r>
              <a:rPr lang="en-US" sz="2400" b="1" dirty="0">
                <a:latin typeface="Times New Roman" panose="02020603050405020304" pitchFamily="18" charset="0"/>
                <a:cs typeface="Times New Roman" panose="02020603050405020304" pitchFamily="18" charset="0"/>
              </a:rPr>
              <a:t>ac</a:t>
            </a:r>
            <a:r>
              <a:rPr lang="en-US" sz="2400" dirty="0">
                <a:latin typeface="Times New Roman" panose="02020603050405020304" pitchFamily="18" charset="0"/>
                <a:cs typeface="Times New Roman" panose="02020603050405020304" pitchFamily="18" charset="0"/>
              </a:rPr>
              <a:t>=     enclosing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axes. Cross b axis.</a:t>
            </a:r>
          </a:p>
          <a:p>
            <a:pPr algn="l" rtl="0"/>
            <a:r>
              <a:rPr lang="en-US" sz="2400" b="1" dirty="0" err="1">
                <a:latin typeface="Times New Roman" panose="02020603050405020304" pitchFamily="18" charset="0"/>
                <a:cs typeface="Times New Roman" panose="02020603050405020304" pitchFamily="18" charset="0"/>
              </a:rPr>
              <a:t>bc</a:t>
            </a:r>
            <a:r>
              <a:rPr lang="en-US" sz="2400" dirty="0">
                <a:latin typeface="Times New Roman" panose="02020603050405020304" pitchFamily="18" charset="0"/>
                <a:cs typeface="Times New Roman" panose="02020603050405020304" pitchFamily="18" charset="0"/>
              </a:rPr>
              <a:t>= enclosing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axes . Cross a axis.</a:t>
            </a:r>
            <a:endParaRPr lang="ar-IQ" sz="2400" dirty="0">
              <a:latin typeface="Times New Roman" panose="02020603050405020304" pitchFamily="18" charset="0"/>
              <a:cs typeface="Times New Roman" panose="02020603050405020304" pitchFamily="18" charset="0"/>
            </a:endParaRPr>
          </a:p>
        </p:txBody>
      </p:sp>
      <p:pic>
        <p:nvPicPr>
          <p:cNvPr id="4" name="صورة 2" descr="9.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6674" y="3221452"/>
            <a:ext cx="59642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8315752" y="1613618"/>
            <a:ext cx="19177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مستطيل 5"/>
          <p:cNvSpPr/>
          <p:nvPr/>
        </p:nvSpPr>
        <p:spPr>
          <a:xfrm>
            <a:off x="8432545" y="2816686"/>
            <a:ext cx="29083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Date Placeholder 2"/>
          <p:cNvSpPr>
            <a:spLocks noGrp="1"/>
          </p:cNvSpPr>
          <p:nvPr>
            <p:ph type="dt" sz="half" idx="10"/>
          </p:nvPr>
        </p:nvSpPr>
        <p:spPr/>
        <p:txBody>
          <a:bodyPr/>
          <a:lstStyle/>
          <a:p>
            <a:fld id="{08CC7B1F-46A2-41EC-953E-1EA374B787AD}" type="datetime1">
              <a:rPr lang="en-US" smtClean="0"/>
              <a:t>1/13/2025</a:t>
            </a:fld>
            <a:endParaRPr lang="ar-IQ"/>
          </a:p>
        </p:txBody>
      </p:sp>
      <p:sp>
        <p:nvSpPr>
          <p:cNvPr id="9" name="Footer Placeholder 8"/>
          <p:cNvSpPr>
            <a:spLocks noGrp="1"/>
          </p:cNvSpPr>
          <p:nvPr>
            <p:ph type="ftr" sz="quarter" idx="11"/>
          </p:nvPr>
        </p:nvSpPr>
        <p:spPr/>
        <p:txBody>
          <a:bodyPr/>
          <a:lstStyle/>
          <a:p>
            <a:r>
              <a:rPr lang="en-US"/>
              <a:t>Dr.Rabeea  Znad</a:t>
            </a:r>
            <a:endParaRPr lang="ar-IQ"/>
          </a:p>
        </p:txBody>
      </p:sp>
      <p:sp>
        <p:nvSpPr>
          <p:cNvPr id="11" name="Slide Number Placeholder 10"/>
          <p:cNvSpPr>
            <a:spLocks noGrp="1"/>
          </p:cNvSpPr>
          <p:nvPr>
            <p:ph type="sldNum" sz="quarter" idx="12"/>
          </p:nvPr>
        </p:nvSpPr>
        <p:spPr/>
        <p:txBody>
          <a:bodyPr/>
          <a:lstStyle/>
          <a:p>
            <a:fld id="{7842F38A-4827-48D2-A44B-0EF91AA1B112}" type="slidenum">
              <a:rPr lang="ar-IQ" smtClean="0"/>
              <a:t>14</a:t>
            </a:fld>
            <a:endParaRPr lang="ar-IQ"/>
          </a:p>
        </p:txBody>
      </p:sp>
    </p:spTree>
    <p:extLst>
      <p:ext uri="{BB962C8B-B14F-4D97-AF65-F5344CB8AC3E}">
        <p14:creationId xmlns:p14="http://schemas.microsoft.com/office/powerpoint/2010/main" val="1205002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878" y="136478"/>
            <a:ext cx="8660553" cy="6495415"/>
          </a:xfrm>
          <a:prstGeom prst="rect">
            <a:avLst/>
          </a:prstGeom>
        </p:spPr>
      </p:pic>
      <p:cxnSp>
        <p:nvCxnSpPr>
          <p:cNvPr id="4" name="رابط مستقيم 3"/>
          <p:cNvCxnSpPr/>
          <p:nvPr/>
        </p:nvCxnSpPr>
        <p:spPr>
          <a:xfrm>
            <a:off x="7117080" y="3093720"/>
            <a:ext cx="121920" cy="929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6903720" y="3489960"/>
            <a:ext cx="259080" cy="3657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6278880" y="3093720"/>
            <a:ext cx="899160" cy="396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6903720" y="3945850"/>
            <a:ext cx="594360" cy="646331"/>
          </a:xfrm>
          <a:prstGeom prst="rect">
            <a:avLst/>
          </a:prstGeom>
          <a:noFill/>
        </p:spPr>
        <p:txBody>
          <a:bodyPr wrap="square" rtlCol="1">
            <a:spAutoFit/>
          </a:bodyPr>
          <a:lstStyle/>
          <a:p>
            <a:r>
              <a:rPr lang="en-US" sz="3600" dirty="0"/>
              <a:t>b</a:t>
            </a:r>
            <a:endParaRPr lang="ar-IQ" sz="3600" dirty="0"/>
          </a:p>
        </p:txBody>
      </p:sp>
      <p:sp>
        <p:nvSpPr>
          <p:cNvPr id="10" name="مربع نص 9"/>
          <p:cNvSpPr txBox="1"/>
          <p:nvPr/>
        </p:nvSpPr>
        <p:spPr>
          <a:xfrm>
            <a:off x="6393180" y="3672840"/>
            <a:ext cx="594360" cy="707886"/>
          </a:xfrm>
          <a:prstGeom prst="rect">
            <a:avLst/>
          </a:prstGeom>
          <a:noFill/>
        </p:spPr>
        <p:txBody>
          <a:bodyPr wrap="square" rtlCol="1">
            <a:spAutoFit/>
          </a:bodyPr>
          <a:lstStyle/>
          <a:p>
            <a:r>
              <a:rPr lang="en-US" dirty="0"/>
              <a:t> </a:t>
            </a:r>
            <a:r>
              <a:rPr lang="en-US" sz="4000" dirty="0"/>
              <a:t>a</a:t>
            </a:r>
            <a:endParaRPr lang="ar-IQ" dirty="0"/>
          </a:p>
        </p:txBody>
      </p:sp>
      <p:sp>
        <p:nvSpPr>
          <p:cNvPr id="11" name="مربع نص 10"/>
          <p:cNvSpPr txBox="1"/>
          <p:nvPr/>
        </p:nvSpPr>
        <p:spPr>
          <a:xfrm>
            <a:off x="5798820" y="2968674"/>
            <a:ext cx="594360" cy="646331"/>
          </a:xfrm>
          <a:prstGeom prst="rect">
            <a:avLst/>
          </a:prstGeom>
          <a:noFill/>
        </p:spPr>
        <p:txBody>
          <a:bodyPr wrap="square" rtlCol="1">
            <a:spAutoFit/>
          </a:bodyPr>
          <a:lstStyle/>
          <a:p>
            <a:r>
              <a:rPr lang="en-US" dirty="0"/>
              <a:t> </a:t>
            </a:r>
            <a:r>
              <a:rPr lang="en-US" sz="3600" dirty="0"/>
              <a:t>c</a:t>
            </a:r>
            <a:endParaRPr lang="ar-IQ" dirty="0"/>
          </a:p>
        </p:txBody>
      </p:sp>
      <p:sp>
        <p:nvSpPr>
          <p:cNvPr id="12" name="مربع نص 11"/>
          <p:cNvSpPr txBox="1"/>
          <p:nvPr/>
        </p:nvSpPr>
        <p:spPr>
          <a:xfrm rot="18047049">
            <a:off x="5963921" y="2109721"/>
            <a:ext cx="3672840" cy="769441"/>
          </a:xfrm>
          <a:prstGeom prst="rect">
            <a:avLst/>
          </a:prstGeom>
          <a:noFill/>
        </p:spPr>
        <p:txBody>
          <a:bodyPr wrap="square" rtlCol="1">
            <a:spAutoFit/>
          </a:bodyPr>
          <a:lstStyle/>
          <a:p>
            <a:r>
              <a:rPr lang="en-US" sz="4400" dirty="0" err="1">
                <a:solidFill>
                  <a:schemeClr val="bg1"/>
                </a:solidFill>
              </a:rPr>
              <a:t>ab</a:t>
            </a:r>
            <a:r>
              <a:rPr lang="en-US" sz="4400" dirty="0">
                <a:solidFill>
                  <a:schemeClr val="bg1"/>
                </a:solidFill>
              </a:rPr>
              <a:t> set joints</a:t>
            </a:r>
            <a:endParaRPr lang="ar-IQ" sz="4400" dirty="0">
              <a:solidFill>
                <a:schemeClr val="bg1"/>
              </a:solidFill>
            </a:endParaRPr>
          </a:p>
        </p:txBody>
      </p:sp>
      <p:sp>
        <p:nvSpPr>
          <p:cNvPr id="13" name="مربع نص 12"/>
          <p:cNvSpPr txBox="1"/>
          <p:nvPr/>
        </p:nvSpPr>
        <p:spPr>
          <a:xfrm rot="1841229">
            <a:off x="4442459" y="577168"/>
            <a:ext cx="3672840" cy="769441"/>
          </a:xfrm>
          <a:prstGeom prst="rect">
            <a:avLst/>
          </a:prstGeom>
          <a:noFill/>
        </p:spPr>
        <p:txBody>
          <a:bodyPr wrap="square" rtlCol="1">
            <a:spAutoFit/>
          </a:bodyPr>
          <a:lstStyle/>
          <a:p>
            <a:r>
              <a:rPr lang="en-US" sz="4400" dirty="0">
                <a:solidFill>
                  <a:schemeClr val="bg1"/>
                </a:solidFill>
              </a:rPr>
              <a:t>ac set joints</a:t>
            </a:r>
            <a:endParaRPr lang="ar-IQ" sz="4400" dirty="0">
              <a:solidFill>
                <a:schemeClr val="bg1"/>
              </a:solidFill>
            </a:endParaRPr>
          </a:p>
        </p:txBody>
      </p:sp>
      <p:sp>
        <p:nvSpPr>
          <p:cNvPr id="3" name="مخطط انسيابي: بيانات 2"/>
          <p:cNvSpPr/>
          <p:nvPr/>
        </p:nvSpPr>
        <p:spPr>
          <a:xfrm rot="1546674">
            <a:off x="3529324" y="65301"/>
            <a:ext cx="3536779" cy="6101119"/>
          </a:xfrm>
          <a:prstGeom prst="flowChartInputOutpu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حر 6"/>
          <p:cNvSpPr/>
          <p:nvPr/>
        </p:nvSpPr>
        <p:spPr>
          <a:xfrm>
            <a:off x="5657656" y="12836"/>
            <a:ext cx="3876165" cy="5846259"/>
          </a:xfrm>
          <a:custGeom>
            <a:avLst/>
            <a:gdLst>
              <a:gd name="connsiteX0" fmla="*/ 3252471 w 3876165"/>
              <a:gd name="connsiteY0" fmla="*/ 219455 h 5846259"/>
              <a:gd name="connsiteX1" fmla="*/ 3724911 w 3876165"/>
              <a:gd name="connsiteY1" fmla="*/ 463295 h 5846259"/>
              <a:gd name="connsiteX2" fmla="*/ 311151 w 3876165"/>
              <a:gd name="connsiteY2" fmla="*/ 5583935 h 5846259"/>
              <a:gd name="connsiteX3" fmla="*/ 158751 w 3876165"/>
              <a:gd name="connsiteY3" fmla="*/ 5065775 h 5846259"/>
              <a:gd name="connsiteX4" fmla="*/ 326391 w 3876165"/>
              <a:gd name="connsiteY4" fmla="*/ 4745735 h 5846259"/>
              <a:gd name="connsiteX5" fmla="*/ 1118871 w 3876165"/>
              <a:gd name="connsiteY5" fmla="*/ 3480815 h 5846259"/>
              <a:gd name="connsiteX6" fmla="*/ 1850391 w 3876165"/>
              <a:gd name="connsiteY6" fmla="*/ 2368295 h 5846259"/>
              <a:gd name="connsiteX7" fmla="*/ 2383791 w 3876165"/>
              <a:gd name="connsiteY7" fmla="*/ 1575815 h 5846259"/>
              <a:gd name="connsiteX8" fmla="*/ 2810511 w 3876165"/>
              <a:gd name="connsiteY8" fmla="*/ 874775 h 5846259"/>
              <a:gd name="connsiteX9" fmla="*/ 2947671 w 3876165"/>
              <a:gd name="connsiteY9" fmla="*/ 509015 h 5846259"/>
              <a:gd name="connsiteX10" fmla="*/ 3039111 w 3876165"/>
              <a:gd name="connsiteY10" fmla="*/ 280415 h 5846259"/>
              <a:gd name="connsiteX11" fmla="*/ 3252471 w 3876165"/>
              <a:gd name="connsiteY11" fmla="*/ 219455 h 584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165" h="5846259">
                <a:moveTo>
                  <a:pt x="3252471" y="219455"/>
                </a:moveTo>
                <a:cubicBezTo>
                  <a:pt x="3366771" y="249935"/>
                  <a:pt x="4215131" y="-430785"/>
                  <a:pt x="3724911" y="463295"/>
                </a:cubicBezTo>
                <a:cubicBezTo>
                  <a:pt x="3234691" y="1357375"/>
                  <a:pt x="905511" y="4816855"/>
                  <a:pt x="311151" y="5583935"/>
                </a:cubicBezTo>
                <a:cubicBezTo>
                  <a:pt x="-283209" y="6351015"/>
                  <a:pt x="156211" y="5205475"/>
                  <a:pt x="158751" y="5065775"/>
                </a:cubicBezTo>
                <a:cubicBezTo>
                  <a:pt x="161291" y="4926075"/>
                  <a:pt x="166371" y="5009895"/>
                  <a:pt x="326391" y="4745735"/>
                </a:cubicBezTo>
                <a:cubicBezTo>
                  <a:pt x="486411" y="4481575"/>
                  <a:pt x="864871" y="3877055"/>
                  <a:pt x="1118871" y="3480815"/>
                </a:cubicBezTo>
                <a:cubicBezTo>
                  <a:pt x="1372871" y="3084575"/>
                  <a:pt x="1639571" y="2685795"/>
                  <a:pt x="1850391" y="2368295"/>
                </a:cubicBezTo>
                <a:cubicBezTo>
                  <a:pt x="2061211" y="2050795"/>
                  <a:pt x="2223771" y="1824735"/>
                  <a:pt x="2383791" y="1575815"/>
                </a:cubicBezTo>
                <a:cubicBezTo>
                  <a:pt x="2543811" y="1326895"/>
                  <a:pt x="2716531" y="1052575"/>
                  <a:pt x="2810511" y="874775"/>
                </a:cubicBezTo>
                <a:cubicBezTo>
                  <a:pt x="2904491" y="696975"/>
                  <a:pt x="2909571" y="608075"/>
                  <a:pt x="2947671" y="509015"/>
                </a:cubicBezTo>
                <a:cubicBezTo>
                  <a:pt x="2985771" y="409955"/>
                  <a:pt x="2988311" y="333755"/>
                  <a:pt x="3039111" y="280415"/>
                </a:cubicBezTo>
                <a:cubicBezTo>
                  <a:pt x="3089911" y="227075"/>
                  <a:pt x="3138171" y="188975"/>
                  <a:pt x="3252471" y="219455"/>
                </a:cubicBezTo>
                <a:close/>
              </a:path>
            </a:pathLst>
          </a:cu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Date Placeholder 4"/>
          <p:cNvSpPr>
            <a:spLocks noGrp="1"/>
          </p:cNvSpPr>
          <p:nvPr>
            <p:ph type="dt" sz="half" idx="10"/>
          </p:nvPr>
        </p:nvSpPr>
        <p:spPr/>
        <p:txBody>
          <a:bodyPr/>
          <a:lstStyle/>
          <a:p>
            <a:fld id="{0C2390DE-1F75-436B-80FE-B350CE10AADF}" type="datetime1">
              <a:rPr lang="en-US" smtClean="0"/>
              <a:t>1/13/2025</a:t>
            </a:fld>
            <a:endParaRPr lang="ar-IQ"/>
          </a:p>
        </p:txBody>
      </p:sp>
      <p:sp>
        <p:nvSpPr>
          <p:cNvPr id="14" name="Footer Placeholder 13"/>
          <p:cNvSpPr>
            <a:spLocks noGrp="1"/>
          </p:cNvSpPr>
          <p:nvPr>
            <p:ph type="ftr" sz="quarter" idx="11"/>
          </p:nvPr>
        </p:nvSpPr>
        <p:spPr/>
        <p:txBody>
          <a:bodyPr/>
          <a:lstStyle/>
          <a:p>
            <a:r>
              <a:rPr lang="en-US"/>
              <a:t>Dr.Rabeea  Znad</a:t>
            </a:r>
            <a:endParaRPr lang="ar-IQ"/>
          </a:p>
        </p:txBody>
      </p:sp>
      <p:sp>
        <p:nvSpPr>
          <p:cNvPr id="16" name="Slide Number Placeholder 15"/>
          <p:cNvSpPr>
            <a:spLocks noGrp="1"/>
          </p:cNvSpPr>
          <p:nvPr>
            <p:ph type="sldNum" sz="quarter" idx="12"/>
          </p:nvPr>
        </p:nvSpPr>
        <p:spPr/>
        <p:txBody>
          <a:bodyPr/>
          <a:lstStyle/>
          <a:p>
            <a:fld id="{7842F38A-4827-48D2-A44B-0EF91AA1B112}" type="slidenum">
              <a:rPr lang="ar-IQ" smtClean="0"/>
              <a:t>15</a:t>
            </a:fld>
            <a:endParaRPr lang="ar-IQ"/>
          </a:p>
        </p:txBody>
      </p:sp>
    </p:spTree>
    <p:extLst>
      <p:ext uri="{BB962C8B-B14F-4D97-AF65-F5344CB8AC3E}">
        <p14:creationId xmlns:p14="http://schemas.microsoft.com/office/powerpoint/2010/main" val="20794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242047"/>
            <a:ext cx="12559554" cy="1938992"/>
          </a:xfrm>
          <a:prstGeom prst="rect">
            <a:avLst/>
          </a:prstGeom>
          <a:noFill/>
        </p:spPr>
        <p:txBody>
          <a:bodyPr wrap="square" rtlCol="1">
            <a:spAutoFit/>
          </a:bodyPr>
          <a:lstStyle/>
          <a:p>
            <a:pPr algn="l"/>
            <a:r>
              <a:rPr lang="en-US" sz="2400" u="sng" dirty="0">
                <a:cs typeface="+mj-cs"/>
              </a:rPr>
              <a:t>Joint system</a:t>
            </a:r>
            <a:r>
              <a:rPr lang="en-US" sz="2400" dirty="0">
                <a:cs typeface="+mj-cs"/>
              </a:rPr>
              <a:t>: that joint surface (or plane)  enclosing  only one of the three axes and crossing the others,</a:t>
            </a:r>
          </a:p>
          <a:p>
            <a:pPr algn="l"/>
            <a:r>
              <a:rPr lang="en-US" sz="2400" dirty="0">
                <a:cs typeface="+mj-cs"/>
              </a:rPr>
              <a:t>The joint surface is designated( h) when crossing  a axis</a:t>
            </a:r>
          </a:p>
          <a:p>
            <a:pPr algn="l"/>
            <a:r>
              <a:rPr lang="en-US" sz="2400" dirty="0">
                <a:cs typeface="+mj-cs"/>
              </a:rPr>
              <a:t>                                                        (k ) when crossing  b axis</a:t>
            </a:r>
          </a:p>
          <a:p>
            <a:pPr algn="l"/>
            <a:r>
              <a:rPr lang="en-US" sz="2400" dirty="0">
                <a:cs typeface="+mj-cs"/>
              </a:rPr>
              <a:t>                                                        ( l )when crossing  c axis    </a:t>
            </a:r>
            <a:endParaRPr lang="ar-IQ" sz="2400" dirty="0">
              <a:cs typeface="+mj-cs"/>
            </a:endParaRPr>
          </a:p>
        </p:txBody>
      </p:sp>
      <p:sp>
        <p:nvSpPr>
          <p:cNvPr id="3" name="مربع نص 2"/>
          <p:cNvSpPr txBox="1"/>
          <p:nvPr/>
        </p:nvSpPr>
        <p:spPr>
          <a:xfrm>
            <a:off x="-83383" y="2621456"/>
            <a:ext cx="11584215" cy="830997"/>
          </a:xfrm>
          <a:prstGeom prst="rect">
            <a:avLst/>
          </a:prstGeom>
          <a:noFill/>
        </p:spPr>
        <p:txBody>
          <a:bodyPr wrap="square" rtlCol="1">
            <a:spAutoFit/>
          </a:bodyPr>
          <a:lstStyle/>
          <a:p>
            <a:pPr algn="l"/>
            <a:r>
              <a:rPr lang="en-US" sz="2400" dirty="0"/>
              <a:t> consequently  those joints containing one of the three reference(tectonic) axes a  b  c  are    </a:t>
            </a:r>
            <a:r>
              <a:rPr lang="ar-IQ" sz="2400" dirty="0"/>
              <a:t>                 </a:t>
            </a:r>
            <a:r>
              <a:rPr lang="en-US" sz="2400" dirty="0"/>
              <a:t>           systems designated as   ; </a:t>
            </a:r>
            <a:r>
              <a:rPr lang="en-US" sz="2400" dirty="0" err="1"/>
              <a:t>okl</a:t>
            </a:r>
            <a:r>
              <a:rPr lang="en-US" sz="2400" dirty="0"/>
              <a:t> ,</a:t>
            </a:r>
            <a:r>
              <a:rPr lang="en-US" sz="2400" dirty="0" err="1"/>
              <a:t>hol</a:t>
            </a:r>
            <a:r>
              <a:rPr lang="en-US" sz="2400" dirty="0"/>
              <a:t>, and </a:t>
            </a:r>
            <a:r>
              <a:rPr lang="en-US" sz="2400" dirty="0" err="1"/>
              <a:t>hko</a:t>
            </a:r>
            <a:r>
              <a:rPr lang="en-US" sz="2400" dirty="0"/>
              <a:t>  respectively. </a:t>
            </a:r>
            <a:endParaRPr lang="ar-IQ" sz="2400" dirty="0"/>
          </a:p>
        </p:txBody>
      </p:sp>
      <p:sp>
        <p:nvSpPr>
          <p:cNvPr id="4" name="مربع نص 3"/>
          <p:cNvSpPr txBox="1"/>
          <p:nvPr/>
        </p:nvSpPr>
        <p:spPr>
          <a:xfrm>
            <a:off x="136573" y="2159791"/>
            <a:ext cx="10981446" cy="461665"/>
          </a:xfrm>
          <a:prstGeom prst="rect">
            <a:avLst/>
          </a:prstGeom>
          <a:noFill/>
        </p:spPr>
        <p:txBody>
          <a:bodyPr wrap="square" rtlCol="1">
            <a:spAutoFit/>
          </a:bodyPr>
          <a:lstStyle/>
          <a:p>
            <a:pPr algn="l"/>
            <a:r>
              <a:rPr lang="en-US" sz="2400" u="sng" dirty="0"/>
              <a:t>Letter O is given  to the axis parallel (enclosing) to joints surface</a:t>
            </a:r>
            <a:endParaRPr lang="ar-IQ" sz="2400" u="sng" dirty="0"/>
          </a:p>
        </p:txBody>
      </p:sp>
      <p:sp>
        <p:nvSpPr>
          <p:cNvPr id="5" name="مربع نص 2"/>
          <p:cNvSpPr txBox="1"/>
          <p:nvPr/>
        </p:nvSpPr>
        <p:spPr>
          <a:xfrm>
            <a:off x="136573" y="3443391"/>
            <a:ext cx="11205945" cy="461665"/>
          </a:xfrm>
          <a:prstGeom prst="rect">
            <a:avLst/>
          </a:prstGeom>
          <a:noFill/>
        </p:spPr>
        <p:txBody>
          <a:bodyPr wrap="square" rtlCol="1">
            <a:spAutoFit/>
          </a:bodyPr>
          <a:lstStyle/>
          <a:p>
            <a:pPr algn="l"/>
            <a:r>
              <a:rPr lang="en-US" sz="2400" dirty="0"/>
              <a:t>According to the acute angle  about the crossing axis,  joints systems designated as;  </a:t>
            </a:r>
            <a:endParaRPr lang="ar-IQ" sz="2400" dirty="0"/>
          </a:p>
        </p:txBody>
      </p:sp>
      <p:sp>
        <p:nvSpPr>
          <p:cNvPr id="6" name="عنصر نائب للمحتوى 2"/>
          <p:cNvSpPr txBox="1">
            <a:spLocks/>
          </p:cNvSpPr>
          <p:nvPr/>
        </p:nvSpPr>
        <p:spPr>
          <a:xfrm>
            <a:off x="385040" y="4102494"/>
            <a:ext cx="4257321" cy="193759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400" dirty="0" err="1">
                <a:cs typeface="Majalla UI"/>
              </a:rPr>
              <a:t>hko</a:t>
            </a:r>
            <a:r>
              <a:rPr lang="en-US" sz="2400" dirty="0">
                <a:cs typeface="Majalla UI"/>
              </a:rPr>
              <a:t>–a &amp;  </a:t>
            </a:r>
            <a:r>
              <a:rPr lang="en-US" sz="2400" dirty="0" err="1">
                <a:cs typeface="Majalla UI"/>
              </a:rPr>
              <a:t>hko</a:t>
            </a:r>
            <a:r>
              <a:rPr lang="en-US" sz="2400" dirty="0">
                <a:cs typeface="Majalla UI"/>
              </a:rPr>
              <a:t> –b</a:t>
            </a:r>
          </a:p>
          <a:p>
            <a:pPr marL="0" indent="0" algn="l">
              <a:buNone/>
            </a:pPr>
            <a:r>
              <a:rPr lang="en-US" sz="2400" dirty="0" err="1">
                <a:cs typeface="Majalla UI"/>
              </a:rPr>
              <a:t>hol</a:t>
            </a:r>
            <a:r>
              <a:rPr lang="en-US" sz="2400" dirty="0">
                <a:cs typeface="Majalla UI"/>
              </a:rPr>
              <a:t> – a &amp; </a:t>
            </a:r>
            <a:r>
              <a:rPr lang="en-US" sz="2400" dirty="0" err="1">
                <a:cs typeface="Majalla UI"/>
              </a:rPr>
              <a:t>hol</a:t>
            </a:r>
            <a:r>
              <a:rPr lang="en-US" sz="2400" dirty="0">
                <a:cs typeface="Majalla UI"/>
              </a:rPr>
              <a:t> –c  </a:t>
            </a:r>
          </a:p>
          <a:p>
            <a:pPr marL="0" indent="0" algn="l">
              <a:buNone/>
            </a:pPr>
            <a:r>
              <a:rPr lang="en-ZW" sz="2400" dirty="0" err="1">
                <a:cs typeface="Majalla UI"/>
              </a:rPr>
              <a:t>okl</a:t>
            </a:r>
            <a:r>
              <a:rPr lang="en-ZW" sz="2400" dirty="0">
                <a:cs typeface="Majalla UI"/>
              </a:rPr>
              <a:t> –b  &amp; </a:t>
            </a:r>
            <a:r>
              <a:rPr lang="en-ZW" sz="2400" dirty="0" err="1">
                <a:cs typeface="Majalla UI"/>
              </a:rPr>
              <a:t>okl</a:t>
            </a:r>
            <a:r>
              <a:rPr lang="en-ZW" sz="2400" dirty="0">
                <a:cs typeface="Majalla UI"/>
              </a:rPr>
              <a:t> –c </a:t>
            </a:r>
          </a:p>
          <a:p>
            <a:pPr marL="0" indent="0" algn="l">
              <a:buNone/>
            </a:pPr>
            <a:r>
              <a:rPr lang="en-ZW" sz="2400" dirty="0" err="1">
                <a:cs typeface="Majalla UI"/>
              </a:rPr>
              <a:t>hkl</a:t>
            </a:r>
            <a:r>
              <a:rPr lang="en-ZW" sz="2400" dirty="0">
                <a:cs typeface="Majalla UI"/>
              </a:rPr>
              <a:t>         </a:t>
            </a:r>
            <a:r>
              <a:rPr lang="ar-SA" sz="2400" dirty="0"/>
              <a:t> </a:t>
            </a:r>
          </a:p>
        </p:txBody>
      </p:sp>
      <p:sp>
        <p:nvSpPr>
          <p:cNvPr id="7" name="مستطيل 3"/>
          <p:cNvSpPr/>
          <p:nvPr/>
        </p:nvSpPr>
        <p:spPr>
          <a:xfrm>
            <a:off x="282004" y="5981565"/>
            <a:ext cx="6172587" cy="461665"/>
          </a:xfrm>
          <a:prstGeom prst="rect">
            <a:avLst/>
          </a:prstGeom>
        </p:spPr>
        <p:txBody>
          <a:bodyPr wrap="none">
            <a:spAutoFit/>
          </a:bodyPr>
          <a:lstStyle/>
          <a:p>
            <a:r>
              <a:rPr lang="en-US" sz="2400" dirty="0">
                <a:cs typeface="Majalla UI"/>
              </a:rPr>
              <a:t>( </a:t>
            </a:r>
            <a:r>
              <a:rPr lang="en-US" sz="2400" dirty="0" err="1">
                <a:cs typeface="Majalla UI"/>
              </a:rPr>
              <a:t>hko</a:t>
            </a:r>
            <a:r>
              <a:rPr lang="en-US" sz="2400" dirty="0">
                <a:cs typeface="Majalla UI"/>
              </a:rPr>
              <a:t>-a it mean make acute  angle about a  axis) </a:t>
            </a:r>
            <a:endParaRPr lang="ar-IQ" sz="2400" dirty="0"/>
          </a:p>
        </p:txBody>
      </p:sp>
      <p:pic>
        <p:nvPicPr>
          <p:cNvPr id="8" name="صورة 2" descr="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8355" y="3905056"/>
            <a:ext cx="4770827" cy="25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10"/>
          </p:nvPr>
        </p:nvSpPr>
        <p:spPr/>
        <p:txBody>
          <a:bodyPr/>
          <a:lstStyle/>
          <a:p>
            <a:fld id="{562AC93C-0E56-4AB1-8445-0D642E0C317B}" type="datetime1">
              <a:rPr lang="en-US" smtClean="0"/>
              <a:t>1/13/2025</a:t>
            </a:fld>
            <a:endParaRPr lang="ar-IQ"/>
          </a:p>
        </p:txBody>
      </p:sp>
      <p:sp>
        <p:nvSpPr>
          <p:cNvPr id="10" name="Footer Placeholder 9"/>
          <p:cNvSpPr>
            <a:spLocks noGrp="1"/>
          </p:cNvSpPr>
          <p:nvPr>
            <p:ph type="ftr" sz="quarter" idx="11"/>
          </p:nvPr>
        </p:nvSpPr>
        <p:spPr/>
        <p:txBody>
          <a:bodyPr/>
          <a:lstStyle/>
          <a:p>
            <a:r>
              <a:rPr lang="en-US"/>
              <a:t>Dr.Rabeea  Znad</a:t>
            </a:r>
            <a:endParaRPr lang="ar-IQ"/>
          </a:p>
        </p:txBody>
      </p:sp>
      <p:sp>
        <p:nvSpPr>
          <p:cNvPr id="12" name="Slide Number Placeholder 11"/>
          <p:cNvSpPr>
            <a:spLocks noGrp="1"/>
          </p:cNvSpPr>
          <p:nvPr>
            <p:ph type="sldNum" sz="quarter" idx="12"/>
          </p:nvPr>
        </p:nvSpPr>
        <p:spPr/>
        <p:txBody>
          <a:bodyPr/>
          <a:lstStyle/>
          <a:p>
            <a:fld id="{7842F38A-4827-48D2-A44B-0EF91AA1B112}" type="slidenum">
              <a:rPr lang="ar-IQ" smtClean="0"/>
              <a:t>16</a:t>
            </a:fld>
            <a:endParaRPr lang="ar-IQ"/>
          </a:p>
        </p:txBody>
      </p:sp>
    </p:spTree>
    <p:extLst>
      <p:ext uri="{BB962C8B-B14F-4D97-AF65-F5344CB8AC3E}">
        <p14:creationId xmlns:p14="http://schemas.microsoft.com/office/powerpoint/2010/main" val="278372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15" y="0"/>
            <a:ext cx="5099538" cy="6858000"/>
          </a:xfrm>
          <a:prstGeom prst="rect">
            <a:avLst/>
          </a:prstGeom>
        </p:spPr>
      </p:pic>
      <p:sp>
        <p:nvSpPr>
          <p:cNvPr id="3" name="مربع نص 2"/>
          <p:cNvSpPr txBox="1"/>
          <p:nvPr/>
        </p:nvSpPr>
        <p:spPr>
          <a:xfrm>
            <a:off x="5855369" y="545432"/>
            <a:ext cx="545431" cy="769441"/>
          </a:xfrm>
          <a:prstGeom prst="rect">
            <a:avLst/>
          </a:prstGeom>
          <a:noFill/>
        </p:spPr>
        <p:txBody>
          <a:bodyPr wrap="square" rtlCol="1">
            <a:spAutoFit/>
          </a:bodyPr>
          <a:lstStyle/>
          <a:p>
            <a:r>
              <a:rPr lang="en-US" sz="4400" dirty="0"/>
              <a:t>A</a:t>
            </a:r>
            <a:endParaRPr lang="ar-IQ" sz="4400" dirty="0"/>
          </a:p>
        </p:txBody>
      </p:sp>
      <p:sp>
        <p:nvSpPr>
          <p:cNvPr id="5" name="مربع نص 4"/>
          <p:cNvSpPr txBox="1"/>
          <p:nvPr/>
        </p:nvSpPr>
        <p:spPr>
          <a:xfrm>
            <a:off x="6400800" y="637763"/>
            <a:ext cx="1828800" cy="584775"/>
          </a:xfrm>
          <a:prstGeom prst="rect">
            <a:avLst/>
          </a:prstGeom>
          <a:noFill/>
        </p:spPr>
        <p:txBody>
          <a:bodyPr wrap="square" rtlCol="1">
            <a:spAutoFit/>
          </a:bodyPr>
          <a:lstStyle/>
          <a:p>
            <a:r>
              <a:rPr lang="en-US" sz="3200" dirty="0" err="1"/>
              <a:t>hko</a:t>
            </a:r>
            <a:r>
              <a:rPr lang="en-US" sz="3200" dirty="0"/>
              <a:t>-a</a:t>
            </a:r>
            <a:endParaRPr lang="ar-IQ" sz="3200" dirty="0"/>
          </a:p>
        </p:txBody>
      </p:sp>
      <p:sp>
        <p:nvSpPr>
          <p:cNvPr id="6" name="مربع نص 5"/>
          <p:cNvSpPr txBox="1"/>
          <p:nvPr/>
        </p:nvSpPr>
        <p:spPr>
          <a:xfrm>
            <a:off x="9160967" y="545429"/>
            <a:ext cx="401053" cy="769441"/>
          </a:xfrm>
          <a:prstGeom prst="rect">
            <a:avLst/>
          </a:prstGeom>
          <a:noFill/>
        </p:spPr>
        <p:txBody>
          <a:bodyPr wrap="square" rtlCol="1">
            <a:spAutoFit/>
          </a:bodyPr>
          <a:lstStyle/>
          <a:p>
            <a:r>
              <a:rPr lang="en-US" sz="4400" dirty="0"/>
              <a:t>B</a:t>
            </a:r>
            <a:endParaRPr lang="ar-IQ" sz="4400" dirty="0"/>
          </a:p>
        </p:txBody>
      </p:sp>
      <p:sp>
        <p:nvSpPr>
          <p:cNvPr id="7" name="مربع نص 6"/>
          <p:cNvSpPr txBox="1"/>
          <p:nvPr/>
        </p:nvSpPr>
        <p:spPr>
          <a:xfrm>
            <a:off x="9347301" y="669846"/>
            <a:ext cx="1748590" cy="584775"/>
          </a:xfrm>
          <a:prstGeom prst="rect">
            <a:avLst/>
          </a:prstGeom>
          <a:noFill/>
        </p:spPr>
        <p:txBody>
          <a:bodyPr wrap="square" rtlCol="1">
            <a:spAutoFit/>
          </a:bodyPr>
          <a:lstStyle/>
          <a:p>
            <a:r>
              <a:rPr lang="en-US" sz="3200" dirty="0" err="1"/>
              <a:t>hko</a:t>
            </a:r>
            <a:r>
              <a:rPr lang="en-US" sz="3200" dirty="0"/>
              <a:t>-b</a:t>
            </a:r>
            <a:endParaRPr lang="ar-IQ" sz="3200" dirty="0"/>
          </a:p>
        </p:txBody>
      </p:sp>
      <p:sp>
        <p:nvSpPr>
          <p:cNvPr id="8" name="مربع نص 7"/>
          <p:cNvSpPr txBox="1"/>
          <p:nvPr/>
        </p:nvSpPr>
        <p:spPr>
          <a:xfrm>
            <a:off x="5325053" y="2277979"/>
            <a:ext cx="1315452" cy="769441"/>
          </a:xfrm>
          <a:prstGeom prst="rect">
            <a:avLst/>
          </a:prstGeom>
          <a:noFill/>
        </p:spPr>
        <p:txBody>
          <a:bodyPr wrap="square" rtlCol="1">
            <a:spAutoFit/>
          </a:bodyPr>
          <a:lstStyle/>
          <a:p>
            <a:r>
              <a:rPr lang="en-US" sz="4400" dirty="0"/>
              <a:t>C</a:t>
            </a:r>
            <a:endParaRPr lang="ar-IQ" sz="4400" dirty="0"/>
          </a:p>
        </p:txBody>
      </p:sp>
      <p:sp>
        <p:nvSpPr>
          <p:cNvPr id="9" name="مربع نص 8"/>
          <p:cNvSpPr txBox="1"/>
          <p:nvPr/>
        </p:nvSpPr>
        <p:spPr>
          <a:xfrm>
            <a:off x="6640505" y="2370311"/>
            <a:ext cx="1480810" cy="584775"/>
          </a:xfrm>
          <a:prstGeom prst="rect">
            <a:avLst/>
          </a:prstGeom>
          <a:noFill/>
        </p:spPr>
        <p:txBody>
          <a:bodyPr wrap="square" rtlCol="1">
            <a:spAutoFit/>
          </a:bodyPr>
          <a:lstStyle/>
          <a:p>
            <a:r>
              <a:rPr lang="en-US" sz="3200" dirty="0" err="1"/>
              <a:t>hol</a:t>
            </a:r>
            <a:r>
              <a:rPr lang="en-US" sz="3200" dirty="0"/>
              <a:t>-a</a:t>
            </a:r>
            <a:endParaRPr lang="ar-IQ" sz="3200" dirty="0"/>
          </a:p>
        </p:txBody>
      </p:sp>
      <p:sp>
        <p:nvSpPr>
          <p:cNvPr id="10" name="مربع نص 9"/>
          <p:cNvSpPr txBox="1"/>
          <p:nvPr/>
        </p:nvSpPr>
        <p:spPr>
          <a:xfrm>
            <a:off x="2277979" y="2570365"/>
            <a:ext cx="497304" cy="766393"/>
          </a:xfrm>
          <a:prstGeom prst="rect">
            <a:avLst/>
          </a:prstGeom>
          <a:noFill/>
        </p:spPr>
        <p:txBody>
          <a:bodyPr wrap="square" rtlCol="1">
            <a:spAutoFit/>
          </a:bodyPr>
          <a:lstStyle/>
          <a:p>
            <a:r>
              <a:rPr lang="en-US" sz="4400" dirty="0"/>
              <a:t>D</a:t>
            </a:r>
            <a:endParaRPr lang="ar-IQ" sz="4400" dirty="0"/>
          </a:p>
        </p:txBody>
      </p:sp>
      <p:sp>
        <p:nvSpPr>
          <p:cNvPr id="11" name="مربع نص 10"/>
          <p:cNvSpPr txBox="1"/>
          <p:nvPr/>
        </p:nvSpPr>
        <p:spPr>
          <a:xfrm>
            <a:off x="9562020" y="2362108"/>
            <a:ext cx="1480810" cy="584775"/>
          </a:xfrm>
          <a:prstGeom prst="rect">
            <a:avLst/>
          </a:prstGeom>
          <a:noFill/>
        </p:spPr>
        <p:txBody>
          <a:bodyPr wrap="square" rtlCol="1">
            <a:spAutoFit/>
          </a:bodyPr>
          <a:lstStyle/>
          <a:p>
            <a:r>
              <a:rPr lang="en-US" sz="3200" dirty="0" err="1"/>
              <a:t>hol</a:t>
            </a:r>
            <a:r>
              <a:rPr lang="en-US" sz="3200" dirty="0"/>
              <a:t>-c</a:t>
            </a:r>
            <a:endParaRPr lang="ar-IQ" sz="3200" dirty="0"/>
          </a:p>
        </p:txBody>
      </p:sp>
      <p:sp>
        <p:nvSpPr>
          <p:cNvPr id="12" name="مربع نص 11"/>
          <p:cNvSpPr txBox="1"/>
          <p:nvPr/>
        </p:nvSpPr>
        <p:spPr>
          <a:xfrm>
            <a:off x="8429201" y="2231989"/>
            <a:ext cx="1285219" cy="769441"/>
          </a:xfrm>
          <a:prstGeom prst="rect">
            <a:avLst/>
          </a:prstGeom>
          <a:noFill/>
        </p:spPr>
        <p:txBody>
          <a:bodyPr wrap="square" rtlCol="1">
            <a:spAutoFit/>
          </a:bodyPr>
          <a:lstStyle/>
          <a:p>
            <a:r>
              <a:rPr lang="en-US" sz="4400" dirty="0"/>
              <a:t>D</a:t>
            </a:r>
            <a:endParaRPr lang="ar-IQ" sz="4400" dirty="0"/>
          </a:p>
        </p:txBody>
      </p:sp>
      <p:sp>
        <p:nvSpPr>
          <p:cNvPr id="13" name="مربع نص 12"/>
          <p:cNvSpPr txBox="1"/>
          <p:nvPr/>
        </p:nvSpPr>
        <p:spPr>
          <a:xfrm>
            <a:off x="4090735" y="2570365"/>
            <a:ext cx="1074824" cy="766393"/>
          </a:xfrm>
          <a:prstGeom prst="rect">
            <a:avLst/>
          </a:prstGeom>
          <a:noFill/>
        </p:spPr>
        <p:txBody>
          <a:bodyPr wrap="square" rtlCol="1">
            <a:spAutoFit/>
          </a:bodyPr>
          <a:lstStyle/>
          <a:p>
            <a:r>
              <a:rPr lang="en-US" sz="4400" dirty="0"/>
              <a:t>C</a:t>
            </a:r>
            <a:endParaRPr lang="ar-IQ" sz="4400" dirty="0"/>
          </a:p>
        </p:txBody>
      </p:sp>
      <p:sp>
        <p:nvSpPr>
          <p:cNvPr id="14" name="مربع نص 13"/>
          <p:cNvSpPr txBox="1"/>
          <p:nvPr/>
        </p:nvSpPr>
        <p:spPr>
          <a:xfrm>
            <a:off x="5405263" y="4014812"/>
            <a:ext cx="1155031" cy="769441"/>
          </a:xfrm>
          <a:prstGeom prst="rect">
            <a:avLst/>
          </a:prstGeom>
          <a:noFill/>
        </p:spPr>
        <p:txBody>
          <a:bodyPr wrap="square" rtlCol="1">
            <a:spAutoFit/>
          </a:bodyPr>
          <a:lstStyle/>
          <a:p>
            <a:r>
              <a:rPr lang="en-US" sz="4400" dirty="0"/>
              <a:t>E</a:t>
            </a:r>
            <a:endParaRPr lang="ar-IQ" sz="4400" dirty="0"/>
          </a:p>
        </p:txBody>
      </p:sp>
      <p:sp>
        <p:nvSpPr>
          <p:cNvPr id="15" name="مربع نص 14"/>
          <p:cNvSpPr txBox="1"/>
          <p:nvPr/>
        </p:nvSpPr>
        <p:spPr>
          <a:xfrm>
            <a:off x="6830851" y="4034407"/>
            <a:ext cx="1226296" cy="584775"/>
          </a:xfrm>
          <a:prstGeom prst="rect">
            <a:avLst/>
          </a:prstGeom>
          <a:noFill/>
        </p:spPr>
        <p:txBody>
          <a:bodyPr wrap="square" rtlCol="1">
            <a:spAutoFit/>
          </a:bodyPr>
          <a:lstStyle/>
          <a:p>
            <a:r>
              <a:rPr lang="en-US" sz="3200" dirty="0" err="1"/>
              <a:t>okl</a:t>
            </a:r>
            <a:r>
              <a:rPr lang="en-US" sz="3200" dirty="0"/>
              <a:t>-c</a:t>
            </a:r>
            <a:endParaRPr lang="ar-IQ" sz="3200" dirty="0"/>
          </a:p>
        </p:txBody>
      </p:sp>
      <p:sp>
        <p:nvSpPr>
          <p:cNvPr id="16" name="مربع نص 15"/>
          <p:cNvSpPr txBox="1"/>
          <p:nvPr/>
        </p:nvSpPr>
        <p:spPr>
          <a:xfrm>
            <a:off x="8681478" y="3942073"/>
            <a:ext cx="1162128" cy="769441"/>
          </a:xfrm>
          <a:prstGeom prst="rect">
            <a:avLst/>
          </a:prstGeom>
          <a:noFill/>
        </p:spPr>
        <p:txBody>
          <a:bodyPr wrap="square" rtlCol="1">
            <a:spAutoFit/>
          </a:bodyPr>
          <a:lstStyle/>
          <a:p>
            <a:r>
              <a:rPr lang="en-US" sz="4400" dirty="0"/>
              <a:t>F</a:t>
            </a:r>
            <a:endParaRPr lang="ar-IQ" sz="4400" dirty="0"/>
          </a:p>
        </p:txBody>
      </p:sp>
      <p:sp>
        <p:nvSpPr>
          <p:cNvPr id="17" name="مربع نص 16"/>
          <p:cNvSpPr txBox="1"/>
          <p:nvPr/>
        </p:nvSpPr>
        <p:spPr>
          <a:xfrm>
            <a:off x="9714420" y="4034407"/>
            <a:ext cx="1396589" cy="584775"/>
          </a:xfrm>
          <a:prstGeom prst="rect">
            <a:avLst/>
          </a:prstGeom>
          <a:noFill/>
        </p:spPr>
        <p:txBody>
          <a:bodyPr wrap="square" rtlCol="1">
            <a:spAutoFit/>
          </a:bodyPr>
          <a:lstStyle/>
          <a:p>
            <a:r>
              <a:rPr lang="en-US" sz="3200" dirty="0" err="1"/>
              <a:t>okl</a:t>
            </a:r>
            <a:r>
              <a:rPr lang="en-US" sz="3200" dirty="0"/>
              <a:t>-b</a:t>
            </a:r>
            <a:endParaRPr lang="ar-IQ" sz="3200" dirty="0"/>
          </a:p>
        </p:txBody>
      </p:sp>
      <p:sp>
        <p:nvSpPr>
          <p:cNvPr id="18" name="مربع نص 17"/>
          <p:cNvSpPr txBox="1"/>
          <p:nvPr/>
        </p:nvSpPr>
        <p:spPr>
          <a:xfrm>
            <a:off x="7003304" y="5309937"/>
            <a:ext cx="921496" cy="769441"/>
          </a:xfrm>
          <a:prstGeom prst="rect">
            <a:avLst/>
          </a:prstGeom>
          <a:noFill/>
        </p:spPr>
        <p:txBody>
          <a:bodyPr wrap="square" rtlCol="1">
            <a:spAutoFit/>
          </a:bodyPr>
          <a:lstStyle/>
          <a:p>
            <a:r>
              <a:rPr lang="en-US" sz="4400" dirty="0"/>
              <a:t>G</a:t>
            </a:r>
            <a:endParaRPr lang="ar-IQ" sz="4400" dirty="0"/>
          </a:p>
        </p:txBody>
      </p:sp>
      <p:sp>
        <p:nvSpPr>
          <p:cNvPr id="19" name="مربع نص 18"/>
          <p:cNvSpPr txBox="1"/>
          <p:nvPr/>
        </p:nvSpPr>
        <p:spPr>
          <a:xfrm>
            <a:off x="8229600" y="5502442"/>
            <a:ext cx="903756" cy="584775"/>
          </a:xfrm>
          <a:prstGeom prst="rect">
            <a:avLst/>
          </a:prstGeom>
          <a:noFill/>
        </p:spPr>
        <p:txBody>
          <a:bodyPr wrap="square" rtlCol="1">
            <a:spAutoFit/>
          </a:bodyPr>
          <a:lstStyle/>
          <a:p>
            <a:r>
              <a:rPr lang="en-US" sz="3200" dirty="0" err="1"/>
              <a:t>hkl</a:t>
            </a:r>
            <a:endParaRPr lang="ar-IQ" sz="3200" dirty="0"/>
          </a:p>
        </p:txBody>
      </p:sp>
      <p:sp>
        <p:nvSpPr>
          <p:cNvPr id="4" name="Date Placeholder 3"/>
          <p:cNvSpPr>
            <a:spLocks noGrp="1"/>
          </p:cNvSpPr>
          <p:nvPr>
            <p:ph type="dt" sz="half" idx="10"/>
          </p:nvPr>
        </p:nvSpPr>
        <p:spPr/>
        <p:txBody>
          <a:bodyPr/>
          <a:lstStyle/>
          <a:p>
            <a:fld id="{349D0E89-6E3C-411C-A691-85B0CDB2C28A}" type="datetime1">
              <a:rPr lang="en-US" smtClean="0"/>
              <a:t>1/13/2025</a:t>
            </a:fld>
            <a:endParaRPr lang="ar-IQ"/>
          </a:p>
        </p:txBody>
      </p:sp>
      <p:sp>
        <p:nvSpPr>
          <p:cNvPr id="20" name="Footer Placeholder 19"/>
          <p:cNvSpPr>
            <a:spLocks noGrp="1"/>
          </p:cNvSpPr>
          <p:nvPr>
            <p:ph type="ftr" sz="quarter" idx="11"/>
          </p:nvPr>
        </p:nvSpPr>
        <p:spPr/>
        <p:txBody>
          <a:bodyPr/>
          <a:lstStyle/>
          <a:p>
            <a:r>
              <a:rPr lang="en-US"/>
              <a:t>Dr.Rabeea  Znad</a:t>
            </a:r>
            <a:endParaRPr lang="ar-IQ"/>
          </a:p>
        </p:txBody>
      </p:sp>
      <p:sp>
        <p:nvSpPr>
          <p:cNvPr id="22" name="Slide Number Placeholder 21"/>
          <p:cNvSpPr>
            <a:spLocks noGrp="1"/>
          </p:cNvSpPr>
          <p:nvPr>
            <p:ph type="sldNum" sz="quarter" idx="12"/>
          </p:nvPr>
        </p:nvSpPr>
        <p:spPr/>
        <p:txBody>
          <a:bodyPr/>
          <a:lstStyle/>
          <a:p>
            <a:fld id="{7842F38A-4827-48D2-A44B-0EF91AA1B112}" type="slidenum">
              <a:rPr lang="ar-IQ" smtClean="0"/>
              <a:t>17</a:t>
            </a:fld>
            <a:endParaRPr lang="ar-IQ"/>
          </a:p>
        </p:txBody>
      </p:sp>
    </p:spTree>
    <p:extLst>
      <p:ext uri="{BB962C8B-B14F-4D97-AF65-F5344CB8AC3E}">
        <p14:creationId xmlns:p14="http://schemas.microsoft.com/office/powerpoint/2010/main" val="27091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1" grpId="0"/>
      <p:bldP spid="12"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70804" y="236415"/>
            <a:ext cx="12121195" cy="6070600"/>
          </a:xfrm>
          <a:prstGeom prst="rect">
            <a:avLst/>
          </a:prstGeom>
        </p:spPr>
      </p:pic>
      <p:cxnSp>
        <p:nvCxnSpPr>
          <p:cNvPr id="4" name="رابط مستقيم 3"/>
          <p:cNvCxnSpPr/>
          <p:nvPr/>
        </p:nvCxnSpPr>
        <p:spPr>
          <a:xfrm>
            <a:off x="4153988" y="1611630"/>
            <a:ext cx="1126671" cy="16329"/>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a:off x="5332911" y="1557746"/>
            <a:ext cx="32658" cy="636814"/>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flipH="1">
            <a:off x="3082834" y="1557746"/>
            <a:ext cx="418012" cy="421277"/>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3082834" y="1920240"/>
            <a:ext cx="0" cy="54864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3500846" y="2400300"/>
            <a:ext cx="1306285"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V="1">
            <a:off x="4859383" y="2168434"/>
            <a:ext cx="267788" cy="231866"/>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9825929E-0643-4BE7-9BE5-35597758BD64}" type="datetime1">
              <a:rPr lang="en-US" smtClean="0"/>
              <a:t>1/13/2025</a:t>
            </a:fld>
            <a:endParaRPr lang="ar-IQ"/>
          </a:p>
        </p:txBody>
      </p:sp>
      <p:sp>
        <p:nvSpPr>
          <p:cNvPr id="5" name="Footer Placeholder 4"/>
          <p:cNvSpPr>
            <a:spLocks noGrp="1"/>
          </p:cNvSpPr>
          <p:nvPr>
            <p:ph type="ftr" sz="quarter" idx="11"/>
          </p:nvPr>
        </p:nvSpPr>
        <p:spPr/>
        <p:txBody>
          <a:bodyPr/>
          <a:lstStyle/>
          <a:p>
            <a:r>
              <a:rPr lang="en-US"/>
              <a:t>Dr.Rabeea  Znad</a:t>
            </a:r>
            <a:endParaRPr lang="ar-IQ"/>
          </a:p>
        </p:txBody>
      </p:sp>
      <p:sp>
        <p:nvSpPr>
          <p:cNvPr id="9" name="Slide Number Placeholder 8"/>
          <p:cNvSpPr>
            <a:spLocks noGrp="1"/>
          </p:cNvSpPr>
          <p:nvPr>
            <p:ph type="sldNum" sz="quarter" idx="12"/>
          </p:nvPr>
        </p:nvSpPr>
        <p:spPr/>
        <p:txBody>
          <a:bodyPr/>
          <a:lstStyle/>
          <a:p>
            <a:fld id="{7842F38A-4827-48D2-A44B-0EF91AA1B112}" type="slidenum">
              <a:rPr lang="ar-IQ" smtClean="0"/>
              <a:t>18</a:t>
            </a:fld>
            <a:endParaRPr lang="ar-IQ"/>
          </a:p>
        </p:txBody>
      </p:sp>
    </p:spTree>
    <p:extLst>
      <p:ext uri="{BB962C8B-B14F-4D97-AF65-F5344CB8AC3E}">
        <p14:creationId xmlns:p14="http://schemas.microsoft.com/office/powerpoint/2010/main" val="349413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2" descr="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7469" y="1015319"/>
            <a:ext cx="4971245" cy="339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41668" y="628418"/>
            <a:ext cx="6362163" cy="4973892"/>
            <a:chOff x="1645920" y="457200"/>
            <a:chExt cx="7741920" cy="5806440"/>
          </a:xfrm>
        </p:grpSpPr>
        <p:pic>
          <p:nvPicPr>
            <p:cNvPr id="5"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457200"/>
              <a:ext cx="7741920" cy="5806440"/>
            </a:xfrm>
            <a:prstGeom prst="rect">
              <a:avLst/>
            </a:prstGeom>
          </p:spPr>
        </p:pic>
        <p:sp>
          <p:nvSpPr>
            <p:cNvPr id="6" name="مربع نص 2"/>
            <p:cNvSpPr txBox="1"/>
            <p:nvPr/>
          </p:nvSpPr>
          <p:spPr>
            <a:xfrm>
              <a:off x="6248400" y="3037254"/>
              <a:ext cx="2148840" cy="646331"/>
            </a:xfrm>
            <a:prstGeom prst="rect">
              <a:avLst/>
            </a:prstGeom>
            <a:noFill/>
          </p:spPr>
          <p:txBody>
            <a:bodyPr wrap="square" rtlCol="1">
              <a:spAutoFit/>
            </a:bodyPr>
            <a:lstStyle/>
            <a:p>
              <a:r>
                <a:rPr lang="en-US" sz="3600" dirty="0" err="1"/>
                <a:t>hko</a:t>
              </a:r>
              <a:r>
                <a:rPr lang="en-US" sz="3600" dirty="0"/>
                <a:t> (b)</a:t>
              </a:r>
              <a:endParaRPr lang="ar-IQ" sz="3600" dirty="0"/>
            </a:p>
          </p:txBody>
        </p:sp>
        <p:cxnSp>
          <p:nvCxnSpPr>
            <p:cNvPr id="7" name="رابط مستقيم 4"/>
            <p:cNvCxnSpPr/>
            <p:nvPr/>
          </p:nvCxnSpPr>
          <p:spPr>
            <a:xfrm>
              <a:off x="2849880" y="4358640"/>
              <a:ext cx="2164080" cy="3048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6"/>
            <p:cNvCxnSpPr/>
            <p:nvPr/>
          </p:nvCxnSpPr>
          <p:spPr>
            <a:xfrm>
              <a:off x="3870960" y="4312920"/>
              <a:ext cx="0" cy="48768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ربع نص 9"/>
            <p:cNvSpPr txBox="1"/>
            <p:nvPr/>
          </p:nvSpPr>
          <p:spPr>
            <a:xfrm>
              <a:off x="3505200" y="3835420"/>
              <a:ext cx="1722120" cy="523220"/>
            </a:xfrm>
            <a:prstGeom prst="rect">
              <a:avLst/>
            </a:prstGeom>
            <a:noFill/>
          </p:spPr>
          <p:txBody>
            <a:bodyPr wrap="square" rtlCol="1">
              <a:spAutoFit/>
            </a:bodyPr>
            <a:lstStyle/>
            <a:p>
              <a:r>
                <a:rPr lang="en-US" sz="2800" dirty="0"/>
                <a:t>Strike  =b</a:t>
              </a:r>
              <a:r>
                <a:rPr lang="en-US" dirty="0"/>
                <a:t> </a:t>
              </a:r>
              <a:endParaRPr lang="ar-IQ" dirty="0"/>
            </a:p>
          </p:txBody>
        </p:sp>
        <p:sp>
          <p:nvSpPr>
            <p:cNvPr id="10" name="مربع نص 10"/>
            <p:cNvSpPr txBox="1"/>
            <p:nvPr/>
          </p:nvSpPr>
          <p:spPr>
            <a:xfrm>
              <a:off x="3032760" y="4866620"/>
              <a:ext cx="1981200" cy="707886"/>
            </a:xfrm>
            <a:prstGeom prst="rect">
              <a:avLst/>
            </a:prstGeom>
            <a:noFill/>
          </p:spPr>
          <p:txBody>
            <a:bodyPr wrap="square" rtlCol="1">
              <a:spAutoFit/>
            </a:bodyPr>
            <a:lstStyle/>
            <a:p>
              <a:r>
                <a:rPr lang="en-US" sz="4000" dirty="0"/>
                <a:t>Dip=a</a:t>
              </a:r>
              <a:endParaRPr lang="ar-IQ" sz="4000" dirty="0"/>
            </a:p>
          </p:txBody>
        </p:sp>
      </p:grpSp>
      <p:sp>
        <p:nvSpPr>
          <p:cNvPr id="11" name="مربع نص 11"/>
          <p:cNvSpPr txBox="1"/>
          <p:nvPr/>
        </p:nvSpPr>
        <p:spPr>
          <a:xfrm>
            <a:off x="899240" y="5889448"/>
            <a:ext cx="5699760" cy="369332"/>
          </a:xfrm>
          <a:prstGeom prst="rect">
            <a:avLst/>
          </a:prstGeom>
          <a:noFill/>
        </p:spPr>
        <p:txBody>
          <a:bodyPr wrap="square" rtlCol="1">
            <a:spAutoFit/>
          </a:bodyPr>
          <a:lstStyle/>
          <a:p>
            <a:r>
              <a:rPr lang="en-US" dirty="0" err="1"/>
              <a:t>hko</a:t>
            </a:r>
            <a:r>
              <a:rPr lang="en-US" dirty="0"/>
              <a:t> acute about b ---</a:t>
            </a:r>
            <a:r>
              <a:rPr lang="en-US" dirty="0" err="1"/>
              <a:t>shiranish</a:t>
            </a:r>
            <a:r>
              <a:rPr lang="en-US" dirty="0"/>
              <a:t> formation – </a:t>
            </a:r>
            <a:r>
              <a:rPr lang="en-US" dirty="0" err="1"/>
              <a:t>perat</a:t>
            </a:r>
            <a:r>
              <a:rPr lang="en-US" dirty="0"/>
              <a:t> anticline</a:t>
            </a:r>
            <a:endParaRPr lang="ar-IQ" dirty="0"/>
          </a:p>
        </p:txBody>
      </p:sp>
      <p:sp>
        <p:nvSpPr>
          <p:cNvPr id="2" name="Date Placeholder 1"/>
          <p:cNvSpPr>
            <a:spLocks noGrp="1"/>
          </p:cNvSpPr>
          <p:nvPr>
            <p:ph type="dt" sz="half" idx="10"/>
          </p:nvPr>
        </p:nvSpPr>
        <p:spPr/>
        <p:txBody>
          <a:bodyPr/>
          <a:lstStyle/>
          <a:p>
            <a:fld id="{FEC1FC13-46D8-4EA4-B09B-1979DC295439}" type="datetime1">
              <a:rPr lang="en-US" smtClean="0"/>
              <a:t>1/13/2025</a:t>
            </a:fld>
            <a:endParaRPr lang="ar-IQ"/>
          </a:p>
        </p:txBody>
      </p:sp>
      <p:sp>
        <p:nvSpPr>
          <p:cNvPr id="12" name="Footer Placeholder 11"/>
          <p:cNvSpPr>
            <a:spLocks noGrp="1"/>
          </p:cNvSpPr>
          <p:nvPr>
            <p:ph type="ftr" sz="quarter" idx="11"/>
          </p:nvPr>
        </p:nvSpPr>
        <p:spPr/>
        <p:txBody>
          <a:bodyPr/>
          <a:lstStyle/>
          <a:p>
            <a:r>
              <a:rPr lang="en-US"/>
              <a:t>Dr.Rabeea  Znad</a:t>
            </a:r>
            <a:endParaRPr lang="ar-IQ"/>
          </a:p>
        </p:txBody>
      </p:sp>
      <p:sp>
        <p:nvSpPr>
          <p:cNvPr id="14" name="Slide Number Placeholder 13"/>
          <p:cNvSpPr>
            <a:spLocks noGrp="1"/>
          </p:cNvSpPr>
          <p:nvPr>
            <p:ph type="sldNum" sz="quarter" idx="12"/>
          </p:nvPr>
        </p:nvSpPr>
        <p:spPr/>
        <p:txBody>
          <a:bodyPr/>
          <a:lstStyle/>
          <a:p>
            <a:fld id="{7842F38A-4827-48D2-A44B-0EF91AA1B112}" type="slidenum">
              <a:rPr lang="ar-IQ" smtClean="0"/>
              <a:t>19</a:t>
            </a:fld>
            <a:endParaRPr lang="ar-IQ"/>
          </a:p>
        </p:txBody>
      </p:sp>
    </p:spTree>
    <p:extLst>
      <p:ext uri="{BB962C8B-B14F-4D97-AF65-F5344CB8AC3E}">
        <p14:creationId xmlns:p14="http://schemas.microsoft.com/office/powerpoint/2010/main" val="272003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72728" y="3253807"/>
            <a:ext cx="9141892" cy="799467"/>
          </a:xfrm>
        </p:spPr>
        <p:txBody>
          <a:bodyPr>
            <a:normAutofit/>
          </a:bodyPr>
          <a:lstStyle/>
          <a:p>
            <a:pPr algn="l" rtl="0">
              <a:defRPr/>
            </a:pPr>
            <a:r>
              <a:rPr lang="en-US" sz="2000" dirty="0">
                <a:latin typeface="Times New Roman" panose="02020603050405020304" pitchFamily="18" charset="0"/>
                <a:ea typeface="+mn-ea"/>
                <a:cs typeface="Times New Roman" panose="02020603050405020304" pitchFamily="18" charset="0"/>
              </a:rPr>
              <a:t>As Earth crust is full of joints, therefore their study and importance is very significance</a:t>
            </a:r>
          </a:p>
        </p:txBody>
      </p:sp>
      <p:sp>
        <p:nvSpPr>
          <p:cNvPr id="2" name="مستطيل 1"/>
          <p:cNvSpPr/>
          <p:nvPr/>
        </p:nvSpPr>
        <p:spPr>
          <a:xfrm>
            <a:off x="-78677" y="5068152"/>
            <a:ext cx="12841639" cy="400110"/>
          </a:xfrm>
          <a:prstGeom prst="rect">
            <a:avLst/>
          </a:prstGeom>
        </p:spPr>
        <p:txBody>
          <a:bodyPr wrap="square">
            <a:spAutoFit/>
          </a:bodyPr>
          <a:lstStyle/>
          <a:p>
            <a:pPr algn="l" rtl="0">
              <a:defRPr/>
            </a:pPr>
            <a:r>
              <a:rPr lang="en-US" sz="2000" dirty="0">
                <a:latin typeface="Times New Roman" panose="02020603050405020304" pitchFamily="18" charset="0"/>
                <a:cs typeface="Times New Roman" panose="02020603050405020304" pitchFamily="18" charset="0"/>
              </a:rPr>
              <a:t>-Joints and fractures porosity and permeability is very important for water supplies, dames, and hydrocarbon reservoirs.</a:t>
            </a:r>
          </a:p>
        </p:txBody>
      </p:sp>
      <p:sp>
        <p:nvSpPr>
          <p:cNvPr id="3" name="مستطيل 2"/>
          <p:cNvSpPr/>
          <p:nvPr/>
        </p:nvSpPr>
        <p:spPr>
          <a:xfrm>
            <a:off x="-49990" y="5384758"/>
            <a:ext cx="12542496" cy="707886"/>
          </a:xfrm>
          <a:prstGeom prst="rect">
            <a:avLst/>
          </a:prstGeom>
        </p:spPr>
        <p:txBody>
          <a:bodyPr wrap="square">
            <a:spAutoFit/>
          </a:bodyPr>
          <a:lstStyle/>
          <a:p>
            <a:pPr algn="l"/>
            <a:r>
              <a:rPr lang="en-US" sz="2000" dirty="0">
                <a:latin typeface="Times New Roman" panose="02020603050405020304" pitchFamily="18" charset="0"/>
                <a:cs typeface="Times New Roman" panose="02020603050405020304" pitchFamily="18" charset="0"/>
              </a:rPr>
              <a:t>-Joints orientations in road cuts greatly affect both construction and maintenance. Those oriented parallel to or dip into</a:t>
            </a:r>
          </a:p>
          <a:p>
            <a:pPr algn="l"/>
            <a:r>
              <a:rPr lang="en-US" sz="2000" dirty="0">
                <a:latin typeface="Times New Roman" panose="02020603050405020304" pitchFamily="18" charset="0"/>
                <a:cs typeface="Times New Roman" panose="02020603050405020304" pitchFamily="18" charset="0"/>
              </a:rPr>
              <a:t>      a highway cut become hazardous during construction and later because they provide potential movement surfaces.</a:t>
            </a:r>
            <a:endParaRPr lang="ar-IQ" sz="2000" dirty="0"/>
          </a:p>
        </p:txBody>
      </p:sp>
      <p:sp>
        <p:nvSpPr>
          <p:cNvPr id="4" name="مربع نص 3"/>
          <p:cNvSpPr txBox="1"/>
          <p:nvPr/>
        </p:nvSpPr>
        <p:spPr>
          <a:xfrm>
            <a:off x="132707" y="6055769"/>
            <a:ext cx="12146181" cy="707886"/>
          </a:xfrm>
          <a:prstGeom prst="rect">
            <a:avLst/>
          </a:prstGeom>
          <a:noFill/>
        </p:spPr>
        <p:txBody>
          <a:bodyPr wrap="square" rtlCol="1">
            <a:spAutoFit/>
          </a:bodyPr>
          <a:lstStyle/>
          <a:p>
            <a:pPr algn="l"/>
            <a:r>
              <a:rPr lang="en-US" sz="2000" b="1" dirty="0"/>
              <a:t>- </a:t>
            </a:r>
            <a:r>
              <a:rPr lang="en-US" sz="2000" dirty="0">
                <a:latin typeface="Times New Roman" panose="02020603050405020304" pitchFamily="18" charset="0"/>
                <a:cs typeface="Times New Roman" panose="02020603050405020304" pitchFamily="18" charset="0"/>
              </a:rPr>
              <a:t>Quarry  operation, especially those involved in obtaining blocks  of certain dimension and size, are obviously    </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influenced by the joints</a:t>
            </a:r>
            <a:endParaRPr lang="ar-IQ" sz="2000" dirty="0">
              <a:latin typeface="Times New Roman" panose="02020603050405020304" pitchFamily="18" charset="0"/>
              <a:cs typeface="Times New Roman" panose="02020603050405020304" pitchFamily="18" charset="0"/>
            </a:endParaRPr>
          </a:p>
        </p:txBody>
      </p:sp>
      <p:sp>
        <p:nvSpPr>
          <p:cNvPr id="5" name="مستطيل 4"/>
          <p:cNvSpPr/>
          <p:nvPr/>
        </p:nvSpPr>
        <p:spPr>
          <a:xfrm>
            <a:off x="-71940" y="3862312"/>
            <a:ext cx="4426212" cy="400110"/>
          </a:xfrm>
          <a:prstGeom prst="rect">
            <a:avLst/>
          </a:prstGeom>
        </p:spPr>
        <p:txBody>
          <a:bodyPr wrap="none">
            <a:spAutoFit/>
          </a:bodyPr>
          <a:lstStyle/>
          <a:p>
            <a:r>
              <a:rPr lang="en-US" sz="2000" dirty="0">
                <a:latin typeface="Times New Roman" panose="02020603050405020304" pitchFamily="18" charset="0"/>
                <a:ea typeface="+mj-ea"/>
                <a:cs typeface="Times New Roman" panose="02020603050405020304" pitchFamily="18" charset="0"/>
              </a:rPr>
              <a:t>-provide information on </a:t>
            </a:r>
            <a:r>
              <a:rPr lang="en-US" sz="2000" dirty="0" err="1">
                <a:latin typeface="Times New Roman" panose="02020603050405020304" pitchFamily="18" charset="0"/>
                <a:ea typeface="+mj-ea"/>
                <a:cs typeface="Times New Roman" panose="02020603050405020304" pitchFamily="18" charset="0"/>
              </a:rPr>
              <a:t>paleostress</a:t>
            </a:r>
            <a:r>
              <a:rPr lang="en-US" sz="2000" dirty="0">
                <a:latin typeface="Times New Roman" panose="02020603050405020304" pitchFamily="18" charset="0"/>
                <a:ea typeface="+mj-ea"/>
                <a:cs typeface="Times New Roman" panose="02020603050405020304" pitchFamily="18" charset="0"/>
              </a:rPr>
              <a:t> field.</a:t>
            </a:r>
          </a:p>
        </p:txBody>
      </p:sp>
      <p:sp>
        <p:nvSpPr>
          <p:cNvPr id="6" name="مستطيل 5"/>
          <p:cNvSpPr/>
          <p:nvPr/>
        </p:nvSpPr>
        <p:spPr>
          <a:xfrm>
            <a:off x="-268556" y="4176041"/>
            <a:ext cx="10224460"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-Joints control drainage. Study orientations of joints provide information on the drainage pattern.</a:t>
            </a:r>
          </a:p>
        </p:txBody>
      </p:sp>
      <p:sp>
        <p:nvSpPr>
          <p:cNvPr id="7" name="مستطيل 6"/>
          <p:cNvSpPr/>
          <p:nvPr/>
        </p:nvSpPr>
        <p:spPr>
          <a:xfrm>
            <a:off x="206062" y="2884475"/>
            <a:ext cx="3297698" cy="369332"/>
          </a:xfrm>
          <a:prstGeom prst="rect">
            <a:avLst/>
          </a:prstGeom>
        </p:spPr>
        <p:txBody>
          <a:bodyPr wrap="none">
            <a:spAutoFit/>
          </a:bodyPr>
          <a:lstStyle/>
          <a:p>
            <a:pPr algn="l" rtl="0">
              <a:defRPr/>
            </a:pPr>
            <a:r>
              <a:rPr lang="en-US" dirty="0">
                <a:solidFill>
                  <a:srgbClr val="002060"/>
                </a:solidFill>
                <a:latin typeface="Comic Sans MS" panose="030F0702030302020204" pitchFamily="66" charset="0"/>
              </a:rPr>
              <a:t>Why geologists study joints?</a:t>
            </a:r>
          </a:p>
        </p:txBody>
      </p:sp>
      <p:sp>
        <p:nvSpPr>
          <p:cNvPr id="8" name="مستطيل 7"/>
          <p:cNvSpPr/>
          <p:nvPr/>
        </p:nvSpPr>
        <p:spPr>
          <a:xfrm>
            <a:off x="-79778" y="4476507"/>
            <a:ext cx="12532109" cy="707886"/>
          </a:xfrm>
          <a:prstGeom prst="rect">
            <a:avLst/>
          </a:prstGeom>
        </p:spPr>
        <p:txBody>
          <a:bodyPr wrap="square">
            <a:spAutoFit/>
          </a:bodyPr>
          <a:lstStyle/>
          <a:p>
            <a:pPr algn="l" rtl="0">
              <a:defRPr/>
            </a:pPr>
            <a:r>
              <a:rPr lang="en-US" sz="2000" dirty="0">
                <a:latin typeface="Times New Roman" panose="02020603050405020304" pitchFamily="18" charset="0"/>
                <a:cs typeface="Times New Roman" panose="02020603050405020304" pitchFamily="18" charset="0"/>
              </a:rPr>
              <a:t>-Joints and fractures serve as the plumping system for ground water flow in many area and they  are the only routes </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by which ground water can move through igneous and metamorphic rocks.</a:t>
            </a:r>
          </a:p>
        </p:txBody>
      </p:sp>
      <p:sp>
        <p:nvSpPr>
          <p:cNvPr id="12" name="Rectangle 2"/>
          <p:cNvSpPr txBox="1">
            <a:spLocks noChangeArrowheads="1"/>
          </p:cNvSpPr>
          <p:nvPr/>
        </p:nvSpPr>
        <p:spPr>
          <a:xfrm>
            <a:off x="476518" y="121834"/>
            <a:ext cx="11715482"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defRPr/>
            </a:pPr>
            <a:r>
              <a:rPr lang="en-US" sz="2000" b="1" dirty="0">
                <a:solidFill>
                  <a:srgbClr val="FF0066"/>
                </a:solidFill>
                <a:latin typeface="Times New Roman" panose="02020603050405020304" pitchFamily="18" charset="0"/>
                <a:cs typeface="Times New Roman" panose="02020603050405020304" pitchFamily="18" charset="0"/>
              </a:rPr>
              <a:t>Fractures are Surfaces along which rocks or minerals have broken; they are therefore surfaces across which the material has lost cohesion</a:t>
            </a:r>
            <a:endParaRPr lang="en-US" sz="2000" b="1" dirty="0"/>
          </a:p>
        </p:txBody>
      </p:sp>
      <p:sp>
        <p:nvSpPr>
          <p:cNvPr id="13" name="Rectangle 3"/>
          <p:cNvSpPr txBox="1">
            <a:spLocks noChangeArrowheads="1"/>
          </p:cNvSpPr>
          <p:nvPr/>
        </p:nvSpPr>
        <p:spPr>
          <a:xfrm>
            <a:off x="206062" y="1041228"/>
            <a:ext cx="11985938" cy="184324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Wingdings" panose="05000000000000000000" pitchFamily="2" charset="2"/>
              <a:buNone/>
              <a:defRPr/>
            </a:pPr>
            <a:r>
              <a:rPr lang="en-US" sz="2000" b="1" dirty="0">
                <a:solidFill>
                  <a:srgbClr val="FF0066"/>
                </a:solidFill>
                <a:latin typeface="Times New Roman" panose="02020603050405020304" pitchFamily="18" charset="0"/>
                <a:ea typeface="+mj-ea"/>
                <a:cs typeface="Times New Roman" panose="02020603050405020304" pitchFamily="18" charset="0"/>
              </a:rPr>
              <a:t>The term fracture encompasses both joints and faults.</a:t>
            </a:r>
          </a:p>
          <a:p>
            <a:pPr marL="0" indent="0" algn="l">
              <a:buFont typeface="Arial" panose="020B0604020202020204" pitchFamily="34" charset="0"/>
              <a:buNone/>
            </a:pPr>
            <a:r>
              <a:rPr lang="en-US" sz="2400" b="1" dirty="0">
                <a:solidFill>
                  <a:srgbClr val="FF0066"/>
                </a:solidFill>
                <a:latin typeface="Times New Roman" panose="02020603050405020304" pitchFamily="18" charset="0"/>
                <a:ea typeface="+mj-ea"/>
                <a:cs typeface="Times New Roman" panose="02020603050405020304" pitchFamily="18" charset="0"/>
              </a:rPr>
              <a:t>Joints: </a:t>
            </a:r>
            <a:r>
              <a:rPr lang="en-US" sz="2000" b="1" dirty="0">
                <a:solidFill>
                  <a:srgbClr val="FF0066"/>
                </a:solidFill>
                <a:latin typeface="Times New Roman" panose="02020603050405020304" pitchFamily="18" charset="0"/>
                <a:ea typeface="+mj-ea"/>
                <a:cs typeface="Times New Roman" panose="02020603050405020304" pitchFamily="18" charset="0"/>
              </a:rPr>
              <a:t>are fractures along which there has been little or no movement  parallel to the fracture and only slight movement normal to the fracture plane. </a:t>
            </a:r>
            <a:endParaRPr lang="ar-SA" sz="2000" b="1" dirty="0">
              <a:solidFill>
                <a:srgbClr val="FF0066"/>
              </a:solidFill>
              <a:latin typeface="Times New Roman" panose="02020603050405020304" pitchFamily="18" charset="0"/>
              <a:ea typeface="+mj-ea"/>
              <a:cs typeface="Times New Roman" panose="02020603050405020304" pitchFamily="18" charset="0"/>
            </a:endParaRPr>
          </a:p>
          <a:p>
            <a:pPr algn="l" rtl="0">
              <a:buFont typeface="Wingdings" panose="05000000000000000000" pitchFamily="2" charset="2"/>
              <a:buNone/>
              <a:defRPr/>
            </a:pPr>
            <a:r>
              <a:rPr lang="en-US" sz="2000" b="1" dirty="0">
                <a:solidFill>
                  <a:srgbClr val="FF0066"/>
                </a:solidFill>
                <a:latin typeface="Times New Roman" panose="02020603050405020304" pitchFamily="18" charset="0"/>
                <a:ea typeface="+mj-ea"/>
                <a:cs typeface="Times New Roman" panose="02020603050405020304" pitchFamily="18" charset="0"/>
              </a:rPr>
              <a:t>Joints are most common of all structures present in all settings in all kind of rocks as well as consolidated and unconsolidated sediment .</a:t>
            </a:r>
          </a:p>
        </p:txBody>
      </p:sp>
      <p:sp>
        <p:nvSpPr>
          <p:cNvPr id="14" name="مستطيل 1"/>
          <p:cNvSpPr/>
          <p:nvPr/>
        </p:nvSpPr>
        <p:spPr>
          <a:xfrm>
            <a:off x="4743598" y="119781"/>
            <a:ext cx="1544012" cy="369332"/>
          </a:xfrm>
          <a:prstGeom prst="rect">
            <a:avLst/>
          </a:prstGeom>
        </p:spPr>
        <p:txBody>
          <a:bodyPr wrap="none">
            <a:spAutoFit/>
          </a:bodyPr>
          <a:lstStyle/>
          <a:p>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FRACTURE:</a:t>
            </a:r>
            <a:endParaRPr lang="ar-IQ" dirty="0"/>
          </a:p>
        </p:txBody>
      </p:sp>
      <p:sp>
        <p:nvSpPr>
          <p:cNvPr id="9" name="Date Placeholder 8"/>
          <p:cNvSpPr>
            <a:spLocks noGrp="1"/>
          </p:cNvSpPr>
          <p:nvPr>
            <p:ph type="dt" sz="half" idx="10"/>
          </p:nvPr>
        </p:nvSpPr>
        <p:spPr/>
        <p:txBody>
          <a:bodyPr/>
          <a:lstStyle/>
          <a:p>
            <a:fld id="{53BF2A5F-FB3D-48FB-B3C7-FC87946BDE94}" type="datetime1">
              <a:rPr lang="en-US" smtClean="0"/>
              <a:t>1/13/2025</a:t>
            </a:fld>
            <a:endParaRPr lang="ar-IQ"/>
          </a:p>
        </p:txBody>
      </p:sp>
      <p:sp>
        <p:nvSpPr>
          <p:cNvPr id="10" name="Footer Placeholder 9"/>
          <p:cNvSpPr>
            <a:spLocks noGrp="1"/>
          </p:cNvSpPr>
          <p:nvPr>
            <p:ph type="ftr" sz="quarter" idx="11"/>
          </p:nvPr>
        </p:nvSpPr>
        <p:spPr>
          <a:xfrm>
            <a:off x="5171364" y="6438236"/>
            <a:ext cx="4114800" cy="365125"/>
          </a:xfrm>
        </p:spPr>
        <p:txBody>
          <a:bodyPr/>
          <a:lstStyle/>
          <a:p>
            <a:r>
              <a:rPr lang="en-US" dirty="0" err="1"/>
              <a:t>Dr.Rabeea</a:t>
            </a:r>
            <a:r>
              <a:rPr lang="en-US" dirty="0"/>
              <a:t>  </a:t>
            </a:r>
            <a:r>
              <a:rPr lang="en-US" dirty="0" err="1"/>
              <a:t>Znad</a:t>
            </a:r>
            <a:endParaRPr lang="ar-IQ" dirty="0"/>
          </a:p>
        </p:txBody>
      </p:sp>
      <p:sp>
        <p:nvSpPr>
          <p:cNvPr id="15" name="Slide Number Placeholder 14"/>
          <p:cNvSpPr>
            <a:spLocks noGrp="1"/>
          </p:cNvSpPr>
          <p:nvPr>
            <p:ph type="sldNum" sz="quarter" idx="12"/>
          </p:nvPr>
        </p:nvSpPr>
        <p:spPr>
          <a:xfrm>
            <a:off x="210396" y="6479182"/>
            <a:ext cx="2743200" cy="365125"/>
          </a:xfrm>
        </p:spPr>
        <p:txBody>
          <a:bodyPr/>
          <a:lstStyle/>
          <a:p>
            <a:fld id="{7842F38A-4827-48D2-A44B-0EF91AA1B112}" type="slidenum">
              <a:rPr lang="ar-IQ" smtClean="0"/>
              <a:t>2</a:t>
            </a:fld>
            <a:endParaRPr lang="ar-IQ" dirty="0"/>
          </a:p>
        </p:txBody>
      </p:sp>
    </p:spTree>
    <p:extLst>
      <p:ext uri="{BB962C8B-B14F-4D97-AF65-F5344CB8AC3E}">
        <p14:creationId xmlns:p14="http://schemas.microsoft.com/office/powerpoint/2010/main" val="5519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047313" y="214290"/>
            <a:ext cx="8031011" cy="5429288"/>
          </a:xfrm>
          <a:prstGeom prst="rect">
            <a:avLst/>
          </a:prstGeom>
          <a:noFill/>
          <a:ln w="9525">
            <a:noFill/>
            <a:miter lim="800000"/>
            <a:headEnd/>
            <a:tailEnd/>
          </a:ln>
          <a:effectLst/>
        </p:spPr>
      </p:pic>
      <p:sp>
        <p:nvSpPr>
          <p:cNvPr id="3" name="مستطيل 2"/>
          <p:cNvSpPr/>
          <p:nvPr/>
        </p:nvSpPr>
        <p:spPr>
          <a:xfrm>
            <a:off x="3973625" y="5988627"/>
            <a:ext cx="3365217" cy="461665"/>
          </a:xfrm>
          <a:prstGeom prst="rect">
            <a:avLst/>
          </a:prstGeom>
        </p:spPr>
        <p:txBody>
          <a:bodyPr wrap="none">
            <a:spAutoFit/>
          </a:bodyPr>
          <a:lstStyle/>
          <a:p>
            <a:r>
              <a:rPr lang="en-US" sz="2400" b="1" dirty="0">
                <a:solidFill>
                  <a:prstClr val="black"/>
                </a:solidFill>
              </a:rPr>
              <a:t>Conjugate     joint system</a:t>
            </a:r>
            <a:endParaRPr lang="ar-IQ" sz="2400" b="1" dirty="0">
              <a:solidFill>
                <a:prstClr val="black"/>
              </a:solidFill>
            </a:endParaRPr>
          </a:p>
        </p:txBody>
      </p:sp>
      <p:cxnSp>
        <p:nvCxnSpPr>
          <p:cNvPr id="5" name="رابط مستقيم 4"/>
          <p:cNvCxnSpPr/>
          <p:nvPr/>
        </p:nvCxnSpPr>
        <p:spPr>
          <a:xfrm>
            <a:off x="7620000" y="3459480"/>
            <a:ext cx="2164080" cy="457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8610600" y="3520440"/>
            <a:ext cx="15240" cy="624840"/>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7827488" y="2874109"/>
            <a:ext cx="2346960" cy="646331"/>
          </a:xfrm>
          <a:prstGeom prst="rect">
            <a:avLst/>
          </a:prstGeom>
          <a:noFill/>
        </p:spPr>
        <p:txBody>
          <a:bodyPr wrap="square" rtlCol="1">
            <a:spAutoFit/>
          </a:bodyPr>
          <a:lstStyle/>
          <a:p>
            <a:r>
              <a:rPr lang="en-US" sz="3600" dirty="0"/>
              <a:t>strike</a:t>
            </a:r>
            <a:endParaRPr lang="ar-IQ" sz="3600" dirty="0"/>
          </a:p>
        </p:txBody>
      </p:sp>
      <p:sp>
        <p:nvSpPr>
          <p:cNvPr id="9" name="مربع نص 8"/>
          <p:cNvSpPr txBox="1"/>
          <p:nvPr/>
        </p:nvSpPr>
        <p:spPr>
          <a:xfrm>
            <a:off x="7586274" y="4520026"/>
            <a:ext cx="1376284" cy="646331"/>
          </a:xfrm>
          <a:prstGeom prst="rect">
            <a:avLst/>
          </a:prstGeom>
          <a:noFill/>
        </p:spPr>
        <p:txBody>
          <a:bodyPr wrap="square" rtlCol="1">
            <a:spAutoFit/>
          </a:bodyPr>
          <a:lstStyle/>
          <a:p>
            <a:r>
              <a:rPr lang="en-US" sz="3600" dirty="0"/>
              <a:t>dip</a:t>
            </a:r>
            <a:endParaRPr lang="ar-IQ" sz="3600" dirty="0"/>
          </a:p>
        </p:txBody>
      </p:sp>
      <p:sp>
        <p:nvSpPr>
          <p:cNvPr id="10" name="مربع نص 9"/>
          <p:cNvSpPr txBox="1"/>
          <p:nvPr/>
        </p:nvSpPr>
        <p:spPr>
          <a:xfrm>
            <a:off x="9372600" y="1935539"/>
            <a:ext cx="2667000" cy="923330"/>
          </a:xfrm>
          <a:prstGeom prst="rect">
            <a:avLst/>
          </a:prstGeom>
          <a:noFill/>
        </p:spPr>
        <p:txBody>
          <a:bodyPr wrap="square" rtlCol="1">
            <a:spAutoFit/>
          </a:bodyPr>
          <a:lstStyle/>
          <a:p>
            <a:r>
              <a:rPr lang="en-US" sz="5400" dirty="0" err="1"/>
              <a:t>hko</a:t>
            </a:r>
            <a:r>
              <a:rPr lang="en-US" sz="5400" dirty="0"/>
              <a:t>(b)</a:t>
            </a:r>
            <a:endParaRPr lang="ar-IQ" sz="5400" dirty="0"/>
          </a:p>
        </p:txBody>
      </p:sp>
      <p:sp>
        <p:nvSpPr>
          <p:cNvPr id="4" name="مربع نص 3"/>
          <p:cNvSpPr txBox="1"/>
          <p:nvPr/>
        </p:nvSpPr>
        <p:spPr>
          <a:xfrm>
            <a:off x="6870614" y="2928934"/>
            <a:ext cx="715660" cy="707886"/>
          </a:xfrm>
          <a:prstGeom prst="rect">
            <a:avLst/>
          </a:prstGeom>
          <a:noFill/>
        </p:spPr>
        <p:txBody>
          <a:bodyPr wrap="square" rtlCol="1">
            <a:spAutoFit/>
          </a:bodyPr>
          <a:lstStyle/>
          <a:p>
            <a:r>
              <a:rPr lang="en-US" sz="4000" b="1" dirty="0"/>
              <a:t>b</a:t>
            </a:r>
            <a:endParaRPr lang="ar-IQ" sz="4000" b="1" dirty="0"/>
          </a:p>
        </p:txBody>
      </p:sp>
      <p:sp>
        <p:nvSpPr>
          <p:cNvPr id="11" name="مربع نص 10"/>
          <p:cNvSpPr txBox="1"/>
          <p:nvPr/>
        </p:nvSpPr>
        <p:spPr>
          <a:xfrm>
            <a:off x="8154977" y="3962781"/>
            <a:ext cx="715660" cy="707886"/>
          </a:xfrm>
          <a:prstGeom prst="rect">
            <a:avLst/>
          </a:prstGeom>
          <a:noFill/>
        </p:spPr>
        <p:txBody>
          <a:bodyPr wrap="square" rtlCol="1">
            <a:spAutoFit/>
          </a:bodyPr>
          <a:lstStyle/>
          <a:p>
            <a:r>
              <a:rPr lang="en-US" sz="4000" b="1" dirty="0"/>
              <a:t>a</a:t>
            </a:r>
            <a:endParaRPr lang="ar-IQ" sz="4000" b="1" dirty="0"/>
          </a:p>
        </p:txBody>
      </p:sp>
      <p:sp>
        <p:nvSpPr>
          <p:cNvPr id="6" name="Date Placeholder 5"/>
          <p:cNvSpPr>
            <a:spLocks noGrp="1"/>
          </p:cNvSpPr>
          <p:nvPr>
            <p:ph type="dt" sz="half" idx="10"/>
          </p:nvPr>
        </p:nvSpPr>
        <p:spPr/>
        <p:txBody>
          <a:bodyPr/>
          <a:lstStyle/>
          <a:p>
            <a:fld id="{5D4C8FB8-9C34-4842-B6AA-70355C3DF573}" type="datetime1">
              <a:rPr lang="en-US" smtClean="0"/>
              <a:t>1/13/2025</a:t>
            </a:fld>
            <a:endParaRPr lang="ar-IQ"/>
          </a:p>
        </p:txBody>
      </p:sp>
      <p:sp>
        <p:nvSpPr>
          <p:cNvPr id="12" name="Footer Placeholder 11"/>
          <p:cNvSpPr>
            <a:spLocks noGrp="1"/>
          </p:cNvSpPr>
          <p:nvPr>
            <p:ph type="ftr" sz="quarter" idx="11"/>
          </p:nvPr>
        </p:nvSpPr>
        <p:spPr/>
        <p:txBody>
          <a:bodyPr/>
          <a:lstStyle/>
          <a:p>
            <a:r>
              <a:rPr lang="en-US"/>
              <a:t>Dr.Rabeea  Znad</a:t>
            </a:r>
            <a:endParaRPr lang="ar-IQ"/>
          </a:p>
        </p:txBody>
      </p:sp>
      <p:sp>
        <p:nvSpPr>
          <p:cNvPr id="14" name="Slide Number Placeholder 13"/>
          <p:cNvSpPr>
            <a:spLocks noGrp="1"/>
          </p:cNvSpPr>
          <p:nvPr>
            <p:ph type="sldNum" sz="quarter" idx="12"/>
          </p:nvPr>
        </p:nvSpPr>
        <p:spPr/>
        <p:txBody>
          <a:bodyPr/>
          <a:lstStyle/>
          <a:p>
            <a:fld id="{7842F38A-4827-48D2-A44B-0EF91AA1B112}" type="slidenum">
              <a:rPr lang="ar-IQ" smtClean="0"/>
              <a:t>20</a:t>
            </a:fld>
            <a:endParaRPr lang="ar-IQ"/>
          </a:p>
        </p:txBody>
      </p:sp>
    </p:spTree>
    <p:extLst>
      <p:ext uri="{BB962C8B-B14F-4D97-AF65-F5344CB8AC3E}">
        <p14:creationId xmlns:p14="http://schemas.microsoft.com/office/powerpoint/2010/main" val="19330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409628" y="498370"/>
            <a:ext cx="7875923" cy="5929353"/>
          </a:xfrm>
          <a:prstGeom prst="rect">
            <a:avLst/>
          </a:prstGeom>
          <a:noFill/>
          <a:ln w="9525">
            <a:noFill/>
            <a:miter lim="800000"/>
            <a:headEnd/>
            <a:tailEnd/>
          </a:ln>
          <a:effectLst/>
        </p:spPr>
      </p:pic>
      <p:sp>
        <p:nvSpPr>
          <p:cNvPr id="3" name="سهم للأسفل 2"/>
          <p:cNvSpPr/>
          <p:nvPr/>
        </p:nvSpPr>
        <p:spPr>
          <a:xfrm>
            <a:off x="5881686" y="66464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prstClr val="white"/>
              </a:solidFill>
            </a:endParaRPr>
          </a:p>
        </p:txBody>
      </p:sp>
      <p:sp>
        <p:nvSpPr>
          <p:cNvPr id="4" name="سهم لأعلى 3"/>
          <p:cNvSpPr/>
          <p:nvPr/>
        </p:nvSpPr>
        <p:spPr>
          <a:xfrm>
            <a:off x="6014038" y="450358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prstClr val="white"/>
              </a:solidFill>
            </a:endParaRPr>
          </a:p>
        </p:txBody>
      </p:sp>
      <p:cxnSp>
        <p:nvCxnSpPr>
          <p:cNvPr id="7" name="رابط مستقيم 6"/>
          <p:cNvCxnSpPr/>
          <p:nvPr/>
        </p:nvCxnSpPr>
        <p:spPr>
          <a:xfrm>
            <a:off x="8540885" y="3190672"/>
            <a:ext cx="0" cy="272375"/>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a:srcRect/>
          <a:stretch>
            <a:fillRect/>
          </a:stretch>
        </p:blipFill>
        <p:spPr bwMode="auto">
          <a:xfrm>
            <a:off x="2397590" y="436360"/>
            <a:ext cx="2350069" cy="428629"/>
          </a:xfrm>
          <a:prstGeom prst="rect">
            <a:avLst/>
          </a:prstGeom>
          <a:noFill/>
          <a:ln w="9525">
            <a:noFill/>
            <a:miter lim="800000"/>
            <a:headEnd/>
            <a:tailEnd/>
          </a:ln>
          <a:effectLst/>
        </p:spPr>
      </p:pic>
      <p:sp>
        <p:nvSpPr>
          <p:cNvPr id="9" name="مربع نص 8"/>
          <p:cNvSpPr txBox="1"/>
          <p:nvPr/>
        </p:nvSpPr>
        <p:spPr>
          <a:xfrm>
            <a:off x="6366318" y="119446"/>
            <a:ext cx="3922714" cy="584775"/>
          </a:xfrm>
          <a:prstGeom prst="rect">
            <a:avLst/>
          </a:prstGeom>
          <a:noFill/>
        </p:spPr>
        <p:txBody>
          <a:bodyPr wrap="square" rtlCol="1">
            <a:spAutoFit/>
          </a:bodyPr>
          <a:lstStyle/>
          <a:p>
            <a:r>
              <a:rPr lang="en-US" sz="3200" dirty="0">
                <a:solidFill>
                  <a:srgbClr val="FF0000"/>
                </a:solidFill>
              </a:rPr>
              <a:t>Which system of joint </a:t>
            </a:r>
            <a:endParaRPr lang="ar-IQ" sz="3200" dirty="0">
              <a:solidFill>
                <a:srgbClr val="FF0000"/>
              </a:solidFill>
            </a:endParaRPr>
          </a:p>
        </p:txBody>
      </p:sp>
      <p:sp>
        <p:nvSpPr>
          <p:cNvPr id="10" name="مربع نص 9"/>
          <p:cNvSpPr txBox="1"/>
          <p:nvPr/>
        </p:nvSpPr>
        <p:spPr>
          <a:xfrm>
            <a:off x="4047009" y="5138252"/>
            <a:ext cx="4153985" cy="1569660"/>
          </a:xfrm>
          <a:prstGeom prst="rect">
            <a:avLst/>
          </a:prstGeom>
          <a:noFill/>
        </p:spPr>
        <p:txBody>
          <a:bodyPr wrap="square" rtlCol="1">
            <a:spAutoFit/>
          </a:bodyPr>
          <a:lstStyle/>
          <a:p>
            <a:r>
              <a:rPr lang="en-US" sz="9600" dirty="0" err="1"/>
              <a:t>hko</a:t>
            </a:r>
            <a:r>
              <a:rPr lang="en-US" sz="9600" dirty="0"/>
              <a:t>-a-</a:t>
            </a:r>
            <a:endParaRPr lang="ar-IQ" sz="9600" dirty="0"/>
          </a:p>
        </p:txBody>
      </p:sp>
      <p:grpSp>
        <p:nvGrpSpPr>
          <p:cNvPr id="17" name="مجموعة 16"/>
          <p:cNvGrpSpPr/>
          <p:nvPr/>
        </p:nvGrpSpPr>
        <p:grpSpPr>
          <a:xfrm>
            <a:off x="7271693" y="2472480"/>
            <a:ext cx="2746199" cy="1903588"/>
            <a:chOff x="7271693" y="2472480"/>
            <a:chExt cx="2746199" cy="1903588"/>
          </a:xfrm>
        </p:grpSpPr>
        <p:sp>
          <p:nvSpPr>
            <p:cNvPr id="6" name="مربع نص 5"/>
            <p:cNvSpPr txBox="1"/>
            <p:nvPr/>
          </p:nvSpPr>
          <p:spPr>
            <a:xfrm>
              <a:off x="8440103" y="3331466"/>
              <a:ext cx="336415" cy="646331"/>
            </a:xfrm>
            <a:prstGeom prst="rect">
              <a:avLst/>
            </a:prstGeom>
            <a:noFill/>
          </p:spPr>
          <p:txBody>
            <a:bodyPr wrap="square" rtlCol="1">
              <a:spAutoFit/>
            </a:bodyPr>
            <a:lstStyle/>
            <a:p>
              <a:r>
                <a:rPr lang="en-US" sz="3600" b="1" dirty="0"/>
                <a:t>a</a:t>
              </a:r>
              <a:endParaRPr lang="ar-IQ" sz="3600" b="1" dirty="0"/>
            </a:p>
          </p:txBody>
        </p:sp>
        <p:grpSp>
          <p:nvGrpSpPr>
            <p:cNvPr id="16" name="مجموعة 15"/>
            <p:cNvGrpSpPr/>
            <p:nvPr/>
          </p:nvGrpSpPr>
          <p:grpSpPr>
            <a:xfrm>
              <a:off x="7271693" y="2472480"/>
              <a:ext cx="2746199" cy="1903588"/>
              <a:chOff x="7271693" y="2472480"/>
              <a:chExt cx="2746199" cy="1903588"/>
            </a:xfrm>
          </p:grpSpPr>
          <p:cxnSp>
            <p:nvCxnSpPr>
              <p:cNvPr id="5" name="رابط مستقيم 4"/>
              <p:cNvCxnSpPr/>
              <p:nvPr/>
            </p:nvCxnSpPr>
            <p:spPr>
              <a:xfrm flipV="1">
                <a:off x="7745506" y="3160059"/>
                <a:ext cx="1680882" cy="1344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مربع نص 1"/>
              <p:cNvSpPr txBox="1"/>
              <p:nvPr/>
            </p:nvSpPr>
            <p:spPr>
              <a:xfrm>
                <a:off x="7271693" y="2713475"/>
                <a:ext cx="355600" cy="646331"/>
              </a:xfrm>
              <a:prstGeom prst="rect">
                <a:avLst/>
              </a:prstGeom>
              <a:noFill/>
            </p:spPr>
            <p:txBody>
              <a:bodyPr wrap="square" rtlCol="1">
                <a:spAutoFit/>
              </a:bodyPr>
              <a:lstStyle/>
              <a:p>
                <a:r>
                  <a:rPr lang="en-US" sz="3600" b="1" dirty="0"/>
                  <a:t>b</a:t>
                </a:r>
                <a:endParaRPr lang="ar-IQ" sz="3600" b="1" dirty="0"/>
              </a:p>
            </p:txBody>
          </p:sp>
          <p:sp>
            <p:nvSpPr>
              <p:cNvPr id="11" name="مربع نص 10"/>
              <p:cNvSpPr txBox="1"/>
              <p:nvPr/>
            </p:nvSpPr>
            <p:spPr>
              <a:xfrm>
                <a:off x="8834884" y="2472480"/>
                <a:ext cx="1183008" cy="584775"/>
              </a:xfrm>
              <a:prstGeom prst="rect">
                <a:avLst/>
              </a:prstGeom>
              <a:noFill/>
            </p:spPr>
            <p:txBody>
              <a:bodyPr wrap="square" rtlCol="1">
                <a:spAutoFit/>
              </a:bodyPr>
              <a:lstStyle/>
              <a:p>
                <a:r>
                  <a:rPr lang="en-US" sz="3200" b="1" dirty="0"/>
                  <a:t>strike</a:t>
                </a:r>
                <a:endParaRPr lang="ar-IQ" sz="3200" b="1" dirty="0"/>
              </a:p>
            </p:txBody>
          </p:sp>
          <p:sp>
            <p:nvSpPr>
              <p:cNvPr id="13" name="مربع نص 12"/>
              <p:cNvSpPr txBox="1"/>
              <p:nvPr/>
            </p:nvSpPr>
            <p:spPr>
              <a:xfrm>
                <a:off x="7854212" y="3791293"/>
                <a:ext cx="1183008" cy="584775"/>
              </a:xfrm>
              <a:prstGeom prst="rect">
                <a:avLst/>
              </a:prstGeom>
              <a:noFill/>
            </p:spPr>
            <p:txBody>
              <a:bodyPr wrap="square" rtlCol="1">
                <a:spAutoFit/>
              </a:bodyPr>
              <a:lstStyle/>
              <a:p>
                <a:r>
                  <a:rPr lang="en-US" sz="3200" b="1" dirty="0"/>
                  <a:t>dip</a:t>
                </a:r>
                <a:endParaRPr lang="ar-IQ" sz="3200" b="1" dirty="0"/>
              </a:p>
            </p:txBody>
          </p:sp>
        </p:grpSp>
      </p:grpSp>
      <p:cxnSp>
        <p:nvCxnSpPr>
          <p:cNvPr id="14" name="رابط مستقيم 13"/>
          <p:cNvCxnSpPr/>
          <p:nvPr/>
        </p:nvCxnSpPr>
        <p:spPr>
          <a:xfrm flipV="1">
            <a:off x="5422065" y="3190672"/>
            <a:ext cx="1680882" cy="1344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6223884" y="3261247"/>
            <a:ext cx="0" cy="272375"/>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fld id="{411B6EF7-2864-409D-B887-DEF032C7E56B}" type="datetime1">
              <a:rPr lang="en-US" smtClean="0"/>
              <a:t>1/13/2025</a:t>
            </a:fld>
            <a:endParaRPr lang="ar-IQ"/>
          </a:p>
        </p:txBody>
      </p:sp>
      <p:sp>
        <p:nvSpPr>
          <p:cNvPr id="18" name="Footer Placeholder 17"/>
          <p:cNvSpPr>
            <a:spLocks noGrp="1"/>
          </p:cNvSpPr>
          <p:nvPr>
            <p:ph type="ftr" sz="quarter" idx="11"/>
          </p:nvPr>
        </p:nvSpPr>
        <p:spPr/>
        <p:txBody>
          <a:bodyPr/>
          <a:lstStyle/>
          <a:p>
            <a:r>
              <a:rPr lang="en-US"/>
              <a:t>Dr.Rabeea  Znad</a:t>
            </a:r>
            <a:endParaRPr lang="ar-IQ"/>
          </a:p>
        </p:txBody>
      </p:sp>
      <p:sp>
        <p:nvSpPr>
          <p:cNvPr id="20" name="Slide Number Placeholder 19"/>
          <p:cNvSpPr>
            <a:spLocks noGrp="1"/>
          </p:cNvSpPr>
          <p:nvPr>
            <p:ph type="sldNum" sz="quarter" idx="12"/>
          </p:nvPr>
        </p:nvSpPr>
        <p:spPr/>
        <p:txBody>
          <a:bodyPr/>
          <a:lstStyle/>
          <a:p>
            <a:fld id="{7842F38A-4827-48D2-A44B-0EF91AA1B112}" type="slidenum">
              <a:rPr lang="ar-IQ" smtClean="0"/>
              <a:t>21</a:t>
            </a:fld>
            <a:endParaRPr lang="ar-IQ"/>
          </a:p>
        </p:txBody>
      </p:sp>
    </p:spTree>
    <p:extLst>
      <p:ext uri="{BB962C8B-B14F-4D97-AF65-F5344CB8AC3E}">
        <p14:creationId xmlns:p14="http://schemas.microsoft.com/office/powerpoint/2010/main" val="8173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83053" y="6039980"/>
            <a:ext cx="2570005" cy="461665"/>
          </a:xfrm>
          <a:prstGeom prst="rect">
            <a:avLst/>
          </a:prstGeom>
          <a:noFill/>
        </p:spPr>
        <p:txBody>
          <a:bodyPr wrap="square" rtlCol="1">
            <a:spAutoFit/>
          </a:bodyPr>
          <a:lstStyle/>
          <a:p>
            <a:r>
              <a:rPr lang="en-US" sz="2400" b="1" dirty="0">
                <a:solidFill>
                  <a:prstClr val="black"/>
                </a:solidFill>
              </a:rPr>
              <a:t>joints systems</a:t>
            </a:r>
            <a:endParaRPr lang="ar-IQ" sz="2400" b="1" dirty="0">
              <a:solidFill>
                <a:prstClr val="black"/>
              </a:solidFill>
            </a:endParaRPr>
          </a:p>
        </p:txBody>
      </p:sp>
      <p:sp>
        <p:nvSpPr>
          <p:cNvPr id="5" name="مربع نص 4"/>
          <p:cNvSpPr txBox="1"/>
          <p:nvPr/>
        </p:nvSpPr>
        <p:spPr>
          <a:xfrm>
            <a:off x="4557170" y="2485326"/>
            <a:ext cx="301686" cy="369332"/>
          </a:xfrm>
          <a:prstGeom prst="rect">
            <a:avLst/>
          </a:prstGeom>
          <a:noFill/>
        </p:spPr>
        <p:txBody>
          <a:bodyPr wrap="none" rtlCol="1">
            <a:spAutoFit/>
          </a:bodyPr>
          <a:lstStyle/>
          <a:p>
            <a:r>
              <a:rPr lang="en-US" dirty="0">
                <a:solidFill>
                  <a:prstClr val="black"/>
                </a:solidFill>
              </a:rPr>
              <a:t>2</a:t>
            </a:r>
            <a:endParaRPr lang="ar-IQ" dirty="0">
              <a:solidFill>
                <a:prstClr val="black"/>
              </a:solidFill>
            </a:endParaRPr>
          </a:p>
        </p:txBody>
      </p:sp>
      <p:sp>
        <p:nvSpPr>
          <p:cNvPr id="6" name="مربع نص 5"/>
          <p:cNvSpPr txBox="1"/>
          <p:nvPr/>
        </p:nvSpPr>
        <p:spPr>
          <a:xfrm>
            <a:off x="3375357" y="2399220"/>
            <a:ext cx="301686" cy="369332"/>
          </a:xfrm>
          <a:prstGeom prst="rect">
            <a:avLst/>
          </a:prstGeom>
          <a:noFill/>
        </p:spPr>
        <p:txBody>
          <a:bodyPr wrap="none" rtlCol="1">
            <a:spAutoFit/>
          </a:bodyPr>
          <a:lstStyle/>
          <a:p>
            <a:r>
              <a:rPr lang="en-US" b="1" dirty="0">
                <a:solidFill>
                  <a:prstClr val="black"/>
                </a:solidFill>
              </a:rPr>
              <a:t>1</a:t>
            </a:r>
            <a:endParaRPr lang="ar-IQ" b="1" dirty="0">
              <a:solidFill>
                <a:prstClr val="black"/>
              </a:solidFill>
            </a:endParaRPr>
          </a:p>
        </p:txBody>
      </p:sp>
      <p:sp>
        <p:nvSpPr>
          <p:cNvPr id="7" name="مربع نص 6"/>
          <p:cNvSpPr txBox="1"/>
          <p:nvPr/>
        </p:nvSpPr>
        <p:spPr>
          <a:xfrm>
            <a:off x="4584835" y="2483763"/>
            <a:ext cx="301686" cy="369332"/>
          </a:xfrm>
          <a:prstGeom prst="rect">
            <a:avLst/>
          </a:prstGeom>
          <a:noFill/>
        </p:spPr>
        <p:txBody>
          <a:bodyPr wrap="none" rtlCol="1">
            <a:spAutoFit/>
          </a:bodyPr>
          <a:lstStyle/>
          <a:p>
            <a:r>
              <a:rPr lang="en-US" b="1" dirty="0">
                <a:solidFill>
                  <a:prstClr val="black"/>
                </a:solidFill>
              </a:rPr>
              <a:t>2</a:t>
            </a:r>
            <a:endParaRPr lang="ar-IQ" b="1" dirty="0">
              <a:solidFill>
                <a:prstClr val="black"/>
              </a:solidFill>
            </a:endParaRPr>
          </a:p>
        </p:txBody>
      </p:sp>
      <p:sp>
        <p:nvSpPr>
          <p:cNvPr id="8" name="مربع نص 7"/>
          <p:cNvSpPr txBox="1"/>
          <p:nvPr/>
        </p:nvSpPr>
        <p:spPr>
          <a:xfrm>
            <a:off x="3907344" y="3500438"/>
            <a:ext cx="301686" cy="369332"/>
          </a:xfrm>
          <a:prstGeom prst="rect">
            <a:avLst/>
          </a:prstGeom>
          <a:noFill/>
        </p:spPr>
        <p:txBody>
          <a:bodyPr wrap="none" rtlCol="1">
            <a:spAutoFit/>
          </a:bodyPr>
          <a:lstStyle/>
          <a:p>
            <a:r>
              <a:rPr lang="en-US" dirty="0">
                <a:solidFill>
                  <a:prstClr val="black"/>
                </a:solidFill>
              </a:rPr>
              <a:t>3</a:t>
            </a:r>
            <a:endParaRPr lang="ar-IQ" dirty="0">
              <a:solidFill>
                <a:prstClr val="black"/>
              </a:solidFill>
            </a:endParaRPr>
          </a:p>
        </p:txBody>
      </p:sp>
      <p:sp>
        <p:nvSpPr>
          <p:cNvPr id="11" name="مربع نص 10"/>
          <p:cNvSpPr txBox="1"/>
          <p:nvPr/>
        </p:nvSpPr>
        <p:spPr>
          <a:xfrm>
            <a:off x="2129155" y="143202"/>
            <a:ext cx="1547888" cy="461665"/>
          </a:xfrm>
          <a:prstGeom prst="rect">
            <a:avLst/>
          </a:prstGeom>
          <a:noFill/>
        </p:spPr>
        <p:txBody>
          <a:bodyPr wrap="square" rtlCol="1">
            <a:spAutoFit/>
          </a:bodyPr>
          <a:lstStyle/>
          <a:p>
            <a:r>
              <a:rPr lang="en-US" sz="2400" b="1" dirty="0" err="1"/>
              <a:t>hko</a:t>
            </a:r>
            <a:r>
              <a:rPr lang="en-US" sz="2400" b="1" dirty="0"/>
              <a:t>-a</a:t>
            </a:r>
            <a:endParaRPr lang="ar-IQ" sz="2400" b="1" dirty="0"/>
          </a:p>
        </p:txBody>
      </p:sp>
      <p:grpSp>
        <p:nvGrpSpPr>
          <p:cNvPr id="17" name="مجموعة 16"/>
          <p:cNvGrpSpPr/>
          <p:nvPr/>
        </p:nvGrpSpPr>
        <p:grpSpPr>
          <a:xfrm>
            <a:off x="579374" y="553383"/>
            <a:ext cx="5214940" cy="5186368"/>
            <a:chOff x="579374" y="553383"/>
            <a:chExt cx="5214940" cy="5186368"/>
          </a:xfrm>
        </p:grpSpPr>
        <p:pic>
          <p:nvPicPr>
            <p:cNvPr id="2" name="Picture 2"/>
            <p:cNvPicPr>
              <a:picLocks noChangeAspect="1" noChangeArrowheads="1"/>
            </p:cNvPicPr>
            <p:nvPr/>
          </p:nvPicPr>
          <p:blipFill>
            <a:blip r:embed="rId2">
              <a:lum contrast="40000"/>
            </a:blip>
            <a:srcRect/>
            <a:stretch>
              <a:fillRect/>
            </a:stretch>
          </p:blipFill>
          <p:spPr bwMode="auto">
            <a:xfrm>
              <a:off x="579374" y="553383"/>
              <a:ext cx="5214940" cy="5186368"/>
            </a:xfrm>
            <a:prstGeom prst="rect">
              <a:avLst/>
            </a:prstGeom>
            <a:noFill/>
            <a:ln w="9525">
              <a:noFill/>
              <a:miter lim="800000"/>
              <a:headEnd/>
              <a:tailEnd/>
            </a:ln>
            <a:effectLst/>
          </p:spPr>
        </p:pic>
        <p:sp>
          <p:nvSpPr>
            <p:cNvPr id="13" name="مربع نص 12"/>
            <p:cNvSpPr txBox="1"/>
            <p:nvPr/>
          </p:nvSpPr>
          <p:spPr>
            <a:xfrm>
              <a:off x="579374" y="5085985"/>
              <a:ext cx="1547888" cy="461665"/>
            </a:xfrm>
            <a:prstGeom prst="rect">
              <a:avLst/>
            </a:prstGeom>
            <a:noFill/>
          </p:spPr>
          <p:txBody>
            <a:bodyPr wrap="square" rtlCol="1">
              <a:spAutoFit/>
            </a:bodyPr>
            <a:lstStyle/>
            <a:p>
              <a:r>
                <a:rPr lang="en-US" sz="2400" b="1" dirty="0" err="1"/>
                <a:t>hko</a:t>
              </a:r>
              <a:r>
                <a:rPr lang="en-US" sz="2400" b="1" dirty="0"/>
                <a:t>-b</a:t>
              </a:r>
              <a:endParaRPr lang="ar-IQ" sz="2400" b="1" dirty="0"/>
            </a:p>
          </p:txBody>
        </p:sp>
      </p:grpSp>
      <p:grpSp>
        <p:nvGrpSpPr>
          <p:cNvPr id="16" name="مجموعة 15"/>
          <p:cNvGrpSpPr/>
          <p:nvPr/>
        </p:nvGrpSpPr>
        <p:grpSpPr>
          <a:xfrm>
            <a:off x="6492760" y="339576"/>
            <a:ext cx="4805396" cy="5530684"/>
            <a:chOff x="6492760" y="339576"/>
            <a:chExt cx="4805396" cy="5530684"/>
          </a:xfrm>
        </p:grpSpPr>
        <p:grpSp>
          <p:nvGrpSpPr>
            <p:cNvPr id="12" name="مجموعة 11"/>
            <p:cNvGrpSpPr/>
            <p:nvPr/>
          </p:nvGrpSpPr>
          <p:grpSpPr>
            <a:xfrm>
              <a:off x="6492760" y="339576"/>
              <a:ext cx="4805396" cy="5530684"/>
              <a:chOff x="6492760" y="339576"/>
              <a:chExt cx="4805396" cy="5530684"/>
            </a:xfrm>
          </p:grpSpPr>
          <p:pic>
            <p:nvPicPr>
              <p:cNvPr id="38914" name="Picture 2"/>
              <p:cNvPicPr>
                <a:picLocks noChangeAspect="1" noChangeArrowheads="1"/>
              </p:cNvPicPr>
              <p:nvPr/>
            </p:nvPicPr>
            <p:blipFill>
              <a:blip r:embed="rId3"/>
              <a:srcRect/>
              <a:stretch>
                <a:fillRect/>
              </a:stretch>
            </p:blipFill>
            <p:spPr bwMode="auto">
              <a:xfrm>
                <a:off x="6492760" y="339576"/>
                <a:ext cx="4572032" cy="5530684"/>
              </a:xfrm>
              <a:prstGeom prst="rect">
                <a:avLst/>
              </a:prstGeom>
              <a:noFill/>
              <a:ln w="9525">
                <a:noFill/>
                <a:miter lim="800000"/>
                <a:headEnd/>
                <a:tailEnd/>
              </a:ln>
              <a:effectLst/>
            </p:spPr>
          </p:pic>
          <p:sp>
            <p:nvSpPr>
              <p:cNvPr id="14" name="مربع نص 13"/>
              <p:cNvSpPr txBox="1"/>
              <p:nvPr/>
            </p:nvSpPr>
            <p:spPr>
              <a:xfrm>
                <a:off x="9750268" y="1018815"/>
                <a:ext cx="1547888" cy="461665"/>
              </a:xfrm>
              <a:prstGeom prst="rect">
                <a:avLst/>
              </a:prstGeom>
              <a:noFill/>
            </p:spPr>
            <p:txBody>
              <a:bodyPr wrap="square" rtlCol="1">
                <a:spAutoFit/>
              </a:bodyPr>
              <a:lstStyle/>
              <a:p>
                <a:r>
                  <a:rPr lang="en-US" sz="2400" b="1" dirty="0" err="1"/>
                  <a:t>okl</a:t>
                </a:r>
                <a:r>
                  <a:rPr lang="en-US" sz="2400" b="1" dirty="0"/>
                  <a:t>-c</a:t>
                </a:r>
                <a:endParaRPr lang="ar-IQ" sz="2400" b="1" dirty="0"/>
              </a:p>
            </p:txBody>
          </p:sp>
        </p:grpSp>
        <p:sp>
          <p:nvSpPr>
            <p:cNvPr id="15" name="مربع نص 14"/>
            <p:cNvSpPr txBox="1"/>
            <p:nvPr/>
          </p:nvSpPr>
          <p:spPr>
            <a:xfrm>
              <a:off x="9591622" y="3944470"/>
              <a:ext cx="1547888" cy="461665"/>
            </a:xfrm>
            <a:prstGeom prst="rect">
              <a:avLst/>
            </a:prstGeom>
            <a:noFill/>
          </p:spPr>
          <p:txBody>
            <a:bodyPr wrap="square" rtlCol="1">
              <a:spAutoFit/>
            </a:bodyPr>
            <a:lstStyle/>
            <a:p>
              <a:r>
                <a:rPr lang="en-US" sz="2400" b="1" dirty="0" err="1"/>
                <a:t>okl</a:t>
              </a:r>
              <a:r>
                <a:rPr lang="en-US" sz="2400" b="1" dirty="0"/>
                <a:t>-b</a:t>
              </a:r>
              <a:endParaRPr lang="ar-IQ" sz="2400" b="1" dirty="0"/>
            </a:p>
          </p:txBody>
        </p:sp>
      </p:grpSp>
      <p:sp>
        <p:nvSpPr>
          <p:cNvPr id="3" name="Date Placeholder 2"/>
          <p:cNvSpPr>
            <a:spLocks noGrp="1"/>
          </p:cNvSpPr>
          <p:nvPr>
            <p:ph type="dt" sz="half" idx="10"/>
          </p:nvPr>
        </p:nvSpPr>
        <p:spPr/>
        <p:txBody>
          <a:bodyPr/>
          <a:lstStyle/>
          <a:p>
            <a:fld id="{44607D69-DF7A-402D-AF71-0C15037AA1EF}" type="datetime1">
              <a:rPr lang="en-US" smtClean="0"/>
              <a:t>1/13/2025</a:t>
            </a:fld>
            <a:endParaRPr lang="ar-IQ"/>
          </a:p>
        </p:txBody>
      </p:sp>
      <p:sp>
        <p:nvSpPr>
          <p:cNvPr id="9" name="Footer Placeholder 8"/>
          <p:cNvSpPr>
            <a:spLocks noGrp="1"/>
          </p:cNvSpPr>
          <p:nvPr>
            <p:ph type="ftr" sz="quarter" idx="11"/>
          </p:nvPr>
        </p:nvSpPr>
        <p:spPr/>
        <p:txBody>
          <a:bodyPr/>
          <a:lstStyle/>
          <a:p>
            <a:r>
              <a:rPr lang="en-US"/>
              <a:t>Dr.Rabeea  Znad</a:t>
            </a:r>
            <a:endParaRPr lang="ar-IQ"/>
          </a:p>
        </p:txBody>
      </p:sp>
      <p:sp>
        <p:nvSpPr>
          <p:cNvPr id="18" name="Slide Number Placeholder 17"/>
          <p:cNvSpPr>
            <a:spLocks noGrp="1"/>
          </p:cNvSpPr>
          <p:nvPr>
            <p:ph type="sldNum" sz="quarter" idx="12"/>
          </p:nvPr>
        </p:nvSpPr>
        <p:spPr/>
        <p:txBody>
          <a:bodyPr/>
          <a:lstStyle/>
          <a:p>
            <a:fld id="{7842F38A-4827-48D2-A44B-0EF91AA1B112}" type="slidenum">
              <a:rPr lang="ar-IQ" smtClean="0"/>
              <a:t>22</a:t>
            </a:fld>
            <a:endParaRPr lang="ar-IQ"/>
          </a:p>
        </p:txBody>
      </p:sp>
    </p:spTree>
    <p:extLst>
      <p:ext uri="{BB962C8B-B14F-4D97-AF65-F5344CB8AC3E}">
        <p14:creationId xmlns:p14="http://schemas.microsoft.com/office/powerpoint/2010/main" val="380246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2">
            <a:extLst>
              <a:ext uri="{28A0092B-C50C-407E-A947-70E740481C1C}">
                <a14:useLocalDpi xmlns:a14="http://schemas.microsoft.com/office/drawing/2010/main" val="0"/>
              </a:ext>
            </a:extLst>
          </a:blip>
          <a:srcRect l="1434" t="58890" r="2656" b="19297"/>
          <a:stretch/>
        </p:blipFill>
        <p:spPr>
          <a:xfrm>
            <a:off x="-49783" y="647032"/>
            <a:ext cx="12319384" cy="2874524"/>
          </a:xfrm>
          <a:prstGeom prst="rect">
            <a:avLst/>
          </a:prstGeom>
        </p:spPr>
      </p:pic>
      <p:sp>
        <p:nvSpPr>
          <p:cNvPr id="24" name="مربع نص 23"/>
          <p:cNvSpPr txBox="1"/>
          <p:nvPr/>
        </p:nvSpPr>
        <p:spPr>
          <a:xfrm>
            <a:off x="5983942" y="3402106"/>
            <a:ext cx="4450976" cy="707886"/>
          </a:xfrm>
          <a:prstGeom prst="rect">
            <a:avLst/>
          </a:prstGeom>
          <a:noFill/>
        </p:spPr>
        <p:txBody>
          <a:bodyPr wrap="square" rtlCol="1">
            <a:spAutoFit/>
          </a:bodyPr>
          <a:lstStyle/>
          <a:p>
            <a:r>
              <a:rPr lang="en-US" sz="4000" b="1" dirty="0" err="1"/>
              <a:t>hol</a:t>
            </a:r>
            <a:r>
              <a:rPr lang="en-US" sz="4000" b="1" dirty="0"/>
              <a:t> acute about a</a:t>
            </a:r>
            <a:endParaRPr lang="ar-IQ" sz="4000" b="1" dirty="0"/>
          </a:p>
        </p:txBody>
      </p:sp>
      <p:cxnSp>
        <p:nvCxnSpPr>
          <p:cNvPr id="26" name="رابط كسهم مستقيم 25"/>
          <p:cNvCxnSpPr/>
          <p:nvPr/>
        </p:nvCxnSpPr>
        <p:spPr>
          <a:xfrm>
            <a:off x="8243046" y="1331259"/>
            <a:ext cx="228600" cy="1075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H="1">
            <a:off x="10287000" y="1775012"/>
            <a:ext cx="147918" cy="309282"/>
          </a:xfrm>
          <a:prstGeom prst="line">
            <a:avLst/>
          </a:prstGeom>
        </p:spPr>
        <p:style>
          <a:lnRef idx="1">
            <a:schemeClr val="accent1"/>
          </a:lnRef>
          <a:fillRef idx="0">
            <a:schemeClr val="accent1"/>
          </a:fillRef>
          <a:effectRef idx="0">
            <a:schemeClr val="accent1"/>
          </a:effectRef>
          <a:fontRef idx="minor">
            <a:schemeClr val="tx1"/>
          </a:fontRef>
        </p:style>
      </p:cxnSp>
      <p:sp>
        <p:nvSpPr>
          <p:cNvPr id="30" name="مربع نص 29"/>
          <p:cNvSpPr txBox="1"/>
          <p:nvPr/>
        </p:nvSpPr>
        <p:spPr>
          <a:xfrm>
            <a:off x="8115441" y="1059187"/>
            <a:ext cx="472937" cy="369332"/>
          </a:xfrm>
          <a:prstGeom prst="rect">
            <a:avLst/>
          </a:prstGeom>
          <a:noFill/>
        </p:spPr>
        <p:txBody>
          <a:bodyPr wrap="square" rtlCol="1">
            <a:spAutoFit/>
          </a:bodyPr>
          <a:lstStyle/>
          <a:p>
            <a:r>
              <a:rPr lang="en-US" b="1" dirty="0"/>
              <a:t>   a</a:t>
            </a:r>
            <a:endParaRPr lang="ar-IQ" b="1" dirty="0"/>
          </a:p>
        </p:txBody>
      </p:sp>
      <p:sp>
        <p:nvSpPr>
          <p:cNvPr id="31" name="مربع نص 30"/>
          <p:cNvSpPr txBox="1"/>
          <p:nvPr/>
        </p:nvSpPr>
        <p:spPr>
          <a:xfrm>
            <a:off x="7918317" y="1262037"/>
            <a:ext cx="222017" cy="369332"/>
          </a:xfrm>
          <a:prstGeom prst="rect">
            <a:avLst/>
          </a:prstGeom>
          <a:solidFill>
            <a:schemeClr val="bg1"/>
          </a:solidFill>
        </p:spPr>
        <p:txBody>
          <a:bodyPr wrap="square" rtlCol="1">
            <a:spAutoFit/>
          </a:bodyPr>
          <a:lstStyle/>
          <a:p>
            <a:r>
              <a:rPr lang="en-US" b="1" dirty="0"/>
              <a:t>b</a:t>
            </a:r>
            <a:endParaRPr lang="ar-IQ" b="1" dirty="0"/>
          </a:p>
        </p:txBody>
      </p:sp>
      <p:sp>
        <p:nvSpPr>
          <p:cNvPr id="38" name="مربع نص 37"/>
          <p:cNvSpPr txBox="1"/>
          <p:nvPr/>
        </p:nvSpPr>
        <p:spPr>
          <a:xfrm>
            <a:off x="443752" y="3402106"/>
            <a:ext cx="4147703" cy="707886"/>
          </a:xfrm>
          <a:prstGeom prst="rect">
            <a:avLst/>
          </a:prstGeom>
          <a:noFill/>
        </p:spPr>
        <p:txBody>
          <a:bodyPr wrap="square" rtlCol="1">
            <a:spAutoFit/>
          </a:bodyPr>
          <a:lstStyle/>
          <a:p>
            <a:r>
              <a:rPr lang="en-US" sz="4000" b="1" dirty="0" err="1"/>
              <a:t>hol</a:t>
            </a:r>
            <a:r>
              <a:rPr lang="en-US" sz="4000" b="1" dirty="0"/>
              <a:t> acute about c</a:t>
            </a:r>
            <a:endParaRPr lang="ar-IQ" sz="4000" b="1" dirty="0"/>
          </a:p>
        </p:txBody>
      </p:sp>
      <p:cxnSp>
        <p:nvCxnSpPr>
          <p:cNvPr id="35" name="رابط مستقيم 34"/>
          <p:cNvCxnSpPr>
            <a:stCxn id="42" idx="6"/>
            <a:endCxn id="33" idx="6"/>
          </p:cNvCxnSpPr>
          <p:nvPr/>
        </p:nvCxnSpPr>
        <p:spPr>
          <a:xfrm flipH="1">
            <a:off x="6712085" y="5551164"/>
            <a:ext cx="155642" cy="778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a:off x="6673175" y="6361889"/>
            <a:ext cx="1" cy="40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a:off x="6828816" y="5680805"/>
            <a:ext cx="1" cy="40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flipH="1">
            <a:off x="6692628" y="6077728"/>
            <a:ext cx="116733" cy="648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رابط مستقيم 43"/>
          <p:cNvCxnSpPr>
            <a:stCxn id="42" idx="0"/>
            <a:endCxn id="33" idx="0"/>
          </p:cNvCxnSpPr>
          <p:nvPr/>
        </p:nvCxnSpPr>
        <p:spPr>
          <a:xfrm flipH="1">
            <a:off x="4027251" y="5628986"/>
            <a:ext cx="155642" cy="778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a:off x="4007796" y="6355054"/>
            <a:ext cx="1" cy="40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flipH="1">
            <a:off x="5447489" y="4707147"/>
            <a:ext cx="145916" cy="641885"/>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a:off x="5525309" y="4609872"/>
            <a:ext cx="9730" cy="44987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1" name="مجموعة 60"/>
          <p:cNvGrpSpPr/>
          <p:nvPr/>
        </p:nvGrpSpPr>
        <p:grpSpPr>
          <a:xfrm>
            <a:off x="4027251" y="4314075"/>
            <a:ext cx="2840476" cy="2467997"/>
            <a:chOff x="3988340" y="4346730"/>
            <a:chExt cx="2840476" cy="2467997"/>
          </a:xfrm>
        </p:grpSpPr>
        <p:cxnSp>
          <p:nvCxnSpPr>
            <p:cNvPr id="52" name="رابط مستقيم 51"/>
            <p:cNvCxnSpPr/>
            <p:nvPr/>
          </p:nvCxnSpPr>
          <p:spPr>
            <a:xfrm>
              <a:off x="5573948" y="5066854"/>
              <a:ext cx="484413" cy="19846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0" name="مجموعة 59"/>
            <p:cNvGrpSpPr/>
            <p:nvPr/>
          </p:nvGrpSpPr>
          <p:grpSpPr>
            <a:xfrm>
              <a:off x="3988340" y="4346730"/>
              <a:ext cx="2840476" cy="2467997"/>
              <a:chOff x="3988340" y="4346730"/>
              <a:chExt cx="2840476" cy="2467997"/>
            </a:xfrm>
          </p:grpSpPr>
          <p:sp>
            <p:nvSpPr>
              <p:cNvPr id="33" name="شكل حر 32"/>
              <p:cNvSpPr/>
              <p:nvPr/>
            </p:nvSpPr>
            <p:spPr>
              <a:xfrm>
                <a:off x="3988340" y="5446307"/>
                <a:ext cx="2684834" cy="993404"/>
              </a:xfrm>
              <a:custGeom>
                <a:avLst/>
                <a:gdLst>
                  <a:gd name="connsiteX0" fmla="*/ 0 w 2684834"/>
                  <a:gd name="connsiteY0" fmla="*/ 993404 h 993404"/>
                  <a:gd name="connsiteX1" fmla="*/ 603115 w 2684834"/>
                  <a:gd name="connsiteY1" fmla="*/ 156825 h 993404"/>
                  <a:gd name="connsiteX2" fmla="*/ 1225686 w 2684834"/>
                  <a:gd name="connsiteY2" fmla="*/ 1182 h 993404"/>
                  <a:gd name="connsiteX3" fmla="*/ 1770434 w 2684834"/>
                  <a:gd name="connsiteY3" fmla="*/ 98459 h 993404"/>
                  <a:gd name="connsiteX4" fmla="*/ 2140086 w 2684834"/>
                  <a:gd name="connsiteY4" fmla="*/ 331923 h 993404"/>
                  <a:gd name="connsiteX5" fmla="*/ 2490281 w 2684834"/>
                  <a:gd name="connsiteY5" fmla="*/ 643208 h 993404"/>
                  <a:gd name="connsiteX6" fmla="*/ 2684834 w 2684834"/>
                  <a:gd name="connsiteY6" fmla="*/ 915582 h 9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834" h="993404">
                    <a:moveTo>
                      <a:pt x="0" y="993404"/>
                    </a:moveTo>
                    <a:cubicBezTo>
                      <a:pt x="199417" y="657799"/>
                      <a:pt x="398834" y="322195"/>
                      <a:pt x="603115" y="156825"/>
                    </a:cubicBezTo>
                    <a:cubicBezTo>
                      <a:pt x="807396" y="-8545"/>
                      <a:pt x="1031133" y="10910"/>
                      <a:pt x="1225686" y="1182"/>
                    </a:cubicBezTo>
                    <a:cubicBezTo>
                      <a:pt x="1420239" y="-8546"/>
                      <a:pt x="1618034" y="43336"/>
                      <a:pt x="1770434" y="98459"/>
                    </a:cubicBezTo>
                    <a:cubicBezTo>
                      <a:pt x="1922834" y="153582"/>
                      <a:pt x="2020112" y="241132"/>
                      <a:pt x="2140086" y="331923"/>
                    </a:cubicBezTo>
                    <a:cubicBezTo>
                      <a:pt x="2260060" y="422714"/>
                      <a:pt x="2399490" y="545932"/>
                      <a:pt x="2490281" y="643208"/>
                    </a:cubicBezTo>
                    <a:cubicBezTo>
                      <a:pt x="2581072" y="740484"/>
                      <a:pt x="2632953" y="828033"/>
                      <a:pt x="2684834" y="915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2" name="شكل حر 41"/>
              <p:cNvSpPr/>
              <p:nvPr/>
            </p:nvSpPr>
            <p:spPr>
              <a:xfrm>
                <a:off x="4143982" y="4668237"/>
                <a:ext cx="2684834" cy="993404"/>
              </a:xfrm>
              <a:custGeom>
                <a:avLst/>
                <a:gdLst>
                  <a:gd name="connsiteX0" fmla="*/ 0 w 2684834"/>
                  <a:gd name="connsiteY0" fmla="*/ 993404 h 993404"/>
                  <a:gd name="connsiteX1" fmla="*/ 603115 w 2684834"/>
                  <a:gd name="connsiteY1" fmla="*/ 156825 h 993404"/>
                  <a:gd name="connsiteX2" fmla="*/ 1225686 w 2684834"/>
                  <a:gd name="connsiteY2" fmla="*/ 1182 h 993404"/>
                  <a:gd name="connsiteX3" fmla="*/ 1770434 w 2684834"/>
                  <a:gd name="connsiteY3" fmla="*/ 98459 h 993404"/>
                  <a:gd name="connsiteX4" fmla="*/ 2140086 w 2684834"/>
                  <a:gd name="connsiteY4" fmla="*/ 331923 h 993404"/>
                  <a:gd name="connsiteX5" fmla="*/ 2490281 w 2684834"/>
                  <a:gd name="connsiteY5" fmla="*/ 643208 h 993404"/>
                  <a:gd name="connsiteX6" fmla="*/ 2684834 w 2684834"/>
                  <a:gd name="connsiteY6" fmla="*/ 915582 h 9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834" h="993404">
                    <a:moveTo>
                      <a:pt x="0" y="993404"/>
                    </a:moveTo>
                    <a:cubicBezTo>
                      <a:pt x="199417" y="657799"/>
                      <a:pt x="398834" y="322195"/>
                      <a:pt x="603115" y="156825"/>
                    </a:cubicBezTo>
                    <a:cubicBezTo>
                      <a:pt x="807396" y="-8545"/>
                      <a:pt x="1031133" y="10910"/>
                      <a:pt x="1225686" y="1182"/>
                    </a:cubicBezTo>
                    <a:cubicBezTo>
                      <a:pt x="1420239" y="-8546"/>
                      <a:pt x="1618034" y="43336"/>
                      <a:pt x="1770434" y="98459"/>
                    </a:cubicBezTo>
                    <a:cubicBezTo>
                      <a:pt x="1922834" y="153582"/>
                      <a:pt x="2020112" y="241132"/>
                      <a:pt x="2140086" y="331923"/>
                    </a:cubicBezTo>
                    <a:cubicBezTo>
                      <a:pt x="2260060" y="422714"/>
                      <a:pt x="2399490" y="545932"/>
                      <a:pt x="2490281" y="643208"/>
                    </a:cubicBezTo>
                    <a:cubicBezTo>
                      <a:pt x="2581072" y="740484"/>
                      <a:pt x="2632953" y="828033"/>
                      <a:pt x="2684834" y="915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3" name="شكل حر 42"/>
              <p:cNvSpPr/>
              <p:nvPr/>
            </p:nvSpPr>
            <p:spPr>
              <a:xfrm>
                <a:off x="3988340" y="5821323"/>
                <a:ext cx="2684834" cy="993404"/>
              </a:xfrm>
              <a:custGeom>
                <a:avLst/>
                <a:gdLst>
                  <a:gd name="connsiteX0" fmla="*/ 0 w 2684834"/>
                  <a:gd name="connsiteY0" fmla="*/ 993404 h 993404"/>
                  <a:gd name="connsiteX1" fmla="*/ 603115 w 2684834"/>
                  <a:gd name="connsiteY1" fmla="*/ 156825 h 993404"/>
                  <a:gd name="connsiteX2" fmla="*/ 1225686 w 2684834"/>
                  <a:gd name="connsiteY2" fmla="*/ 1182 h 993404"/>
                  <a:gd name="connsiteX3" fmla="*/ 1770434 w 2684834"/>
                  <a:gd name="connsiteY3" fmla="*/ 98459 h 993404"/>
                  <a:gd name="connsiteX4" fmla="*/ 2140086 w 2684834"/>
                  <a:gd name="connsiteY4" fmla="*/ 331923 h 993404"/>
                  <a:gd name="connsiteX5" fmla="*/ 2490281 w 2684834"/>
                  <a:gd name="connsiteY5" fmla="*/ 643208 h 993404"/>
                  <a:gd name="connsiteX6" fmla="*/ 2684834 w 2684834"/>
                  <a:gd name="connsiteY6" fmla="*/ 915582 h 9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834" h="993404">
                    <a:moveTo>
                      <a:pt x="0" y="993404"/>
                    </a:moveTo>
                    <a:cubicBezTo>
                      <a:pt x="199417" y="657799"/>
                      <a:pt x="398834" y="322195"/>
                      <a:pt x="603115" y="156825"/>
                    </a:cubicBezTo>
                    <a:cubicBezTo>
                      <a:pt x="807396" y="-8545"/>
                      <a:pt x="1031133" y="10910"/>
                      <a:pt x="1225686" y="1182"/>
                    </a:cubicBezTo>
                    <a:cubicBezTo>
                      <a:pt x="1420239" y="-8546"/>
                      <a:pt x="1618034" y="43336"/>
                      <a:pt x="1770434" y="98459"/>
                    </a:cubicBezTo>
                    <a:cubicBezTo>
                      <a:pt x="1922834" y="153582"/>
                      <a:pt x="2020112" y="241132"/>
                      <a:pt x="2140086" y="331923"/>
                    </a:cubicBezTo>
                    <a:cubicBezTo>
                      <a:pt x="2260060" y="422714"/>
                      <a:pt x="2399490" y="545932"/>
                      <a:pt x="2490281" y="643208"/>
                    </a:cubicBezTo>
                    <a:cubicBezTo>
                      <a:pt x="2581072" y="740484"/>
                      <a:pt x="2632953" y="828033"/>
                      <a:pt x="2684834" y="915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9" name="مربع نص 58"/>
              <p:cNvSpPr txBox="1"/>
              <p:nvPr/>
            </p:nvSpPr>
            <p:spPr>
              <a:xfrm>
                <a:off x="6109909" y="5028754"/>
                <a:ext cx="310346" cy="584775"/>
              </a:xfrm>
              <a:prstGeom prst="rect">
                <a:avLst/>
              </a:prstGeom>
              <a:noFill/>
            </p:spPr>
            <p:txBody>
              <a:bodyPr wrap="square" rtlCol="1">
                <a:spAutoFit/>
              </a:bodyPr>
              <a:lstStyle/>
              <a:p>
                <a:r>
                  <a:rPr lang="en-US" sz="3200" b="1" dirty="0">
                    <a:solidFill>
                      <a:srgbClr val="00B050"/>
                    </a:solidFill>
                  </a:rPr>
                  <a:t>a</a:t>
                </a:r>
                <a:endParaRPr lang="ar-IQ" sz="3200" b="1" dirty="0">
                  <a:solidFill>
                    <a:srgbClr val="00B050"/>
                  </a:solidFill>
                </a:endParaRPr>
              </a:p>
            </p:txBody>
          </p:sp>
          <p:sp>
            <p:nvSpPr>
              <p:cNvPr id="66" name="مربع نص 65"/>
              <p:cNvSpPr txBox="1"/>
              <p:nvPr/>
            </p:nvSpPr>
            <p:spPr>
              <a:xfrm>
                <a:off x="5214963" y="5126332"/>
                <a:ext cx="310346" cy="523220"/>
              </a:xfrm>
              <a:prstGeom prst="rect">
                <a:avLst/>
              </a:prstGeom>
              <a:noFill/>
            </p:spPr>
            <p:txBody>
              <a:bodyPr wrap="square" rtlCol="1">
                <a:spAutoFit/>
              </a:bodyPr>
              <a:lstStyle/>
              <a:p>
                <a:r>
                  <a:rPr lang="en-US" sz="2800" b="1" dirty="0"/>
                  <a:t>b</a:t>
                </a:r>
                <a:endParaRPr lang="ar-IQ" sz="2800" b="1" dirty="0"/>
              </a:p>
            </p:txBody>
          </p:sp>
          <p:sp>
            <p:nvSpPr>
              <p:cNvPr id="67" name="مربع نص 66"/>
              <p:cNvSpPr txBox="1"/>
              <p:nvPr/>
            </p:nvSpPr>
            <p:spPr>
              <a:xfrm>
                <a:off x="5183900" y="4346730"/>
                <a:ext cx="361397" cy="646331"/>
              </a:xfrm>
              <a:prstGeom prst="rect">
                <a:avLst/>
              </a:prstGeom>
              <a:noFill/>
            </p:spPr>
            <p:txBody>
              <a:bodyPr wrap="square" rtlCol="1">
                <a:spAutoFit/>
              </a:bodyPr>
              <a:lstStyle/>
              <a:p>
                <a:r>
                  <a:rPr lang="en-US" sz="3600" b="1" dirty="0">
                    <a:solidFill>
                      <a:srgbClr val="C00000"/>
                    </a:solidFill>
                  </a:rPr>
                  <a:t>c</a:t>
                </a:r>
                <a:endParaRPr lang="ar-IQ" sz="3600" b="1" dirty="0">
                  <a:solidFill>
                    <a:srgbClr val="C00000"/>
                  </a:solidFill>
                </a:endParaRPr>
              </a:p>
            </p:txBody>
          </p:sp>
        </p:grpSp>
      </p:grpSp>
      <p:sp>
        <p:nvSpPr>
          <p:cNvPr id="2" name="Date Placeholder 1"/>
          <p:cNvSpPr>
            <a:spLocks noGrp="1"/>
          </p:cNvSpPr>
          <p:nvPr>
            <p:ph type="dt" sz="half" idx="10"/>
          </p:nvPr>
        </p:nvSpPr>
        <p:spPr/>
        <p:txBody>
          <a:bodyPr/>
          <a:lstStyle/>
          <a:p>
            <a:fld id="{CAE7AA78-BB8B-47A9-8ED0-9F20DA3EC991}" type="datetime1">
              <a:rPr lang="en-US" smtClean="0"/>
              <a:t>1/13/2025</a:t>
            </a:fld>
            <a:endParaRPr lang="ar-IQ"/>
          </a:p>
        </p:txBody>
      </p:sp>
      <p:sp>
        <p:nvSpPr>
          <p:cNvPr id="3" name="Footer Placeholder 2"/>
          <p:cNvSpPr>
            <a:spLocks noGrp="1"/>
          </p:cNvSpPr>
          <p:nvPr>
            <p:ph type="ftr" sz="quarter" idx="11"/>
          </p:nvPr>
        </p:nvSpPr>
        <p:spPr/>
        <p:txBody>
          <a:bodyPr/>
          <a:lstStyle/>
          <a:p>
            <a:r>
              <a:rPr lang="en-US"/>
              <a:t>Dr.Rabeea  Znad</a:t>
            </a:r>
            <a:endParaRPr lang="ar-IQ"/>
          </a:p>
        </p:txBody>
      </p:sp>
      <p:sp>
        <p:nvSpPr>
          <p:cNvPr id="5" name="Slide Number Placeholder 4"/>
          <p:cNvSpPr>
            <a:spLocks noGrp="1"/>
          </p:cNvSpPr>
          <p:nvPr>
            <p:ph type="sldNum" sz="quarter" idx="12"/>
          </p:nvPr>
        </p:nvSpPr>
        <p:spPr/>
        <p:txBody>
          <a:bodyPr/>
          <a:lstStyle/>
          <a:p>
            <a:fld id="{7842F38A-4827-48D2-A44B-0EF91AA1B112}" type="slidenum">
              <a:rPr lang="ar-IQ" smtClean="0"/>
              <a:t>23</a:t>
            </a:fld>
            <a:endParaRPr lang="ar-IQ"/>
          </a:p>
        </p:txBody>
      </p:sp>
    </p:spTree>
    <p:extLst>
      <p:ext uri="{BB962C8B-B14F-4D97-AF65-F5344CB8AC3E}">
        <p14:creationId xmlns:p14="http://schemas.microsoft.com/office/powerpoint/2010/main" val="171851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46100" y="107137"/>
            <a:ext cx="4559300" cy="584775"/>
          </a:xfrm>
          <a:prstGeom prst="rect">
            <a:avLst/>
          </a:prstGeom>
          <a:noFill/>
        </p:spPr>
        <p:txBody>
          <a:bodyPr wrap="square" rtlCol="1">
            <a:spAutoFit/>
          </a:bodyPr>
          <a:lstStyle/>
          <a:p>
            <a:r>
              <a:rPr lang="en-US" sz="3200" b="1" dirty="0">
                <a:latin typeface="Times New Roman" panose="02020603050405020304" pitchFamily="18" charset="0"/>
                <a:cs typeface="Times New Roman" panose="02020603050405020304" pitchFamily="18" charset="0"/>
              </a:rPr>
              <a:t>Genetic classification</a:t>
            </a:r>
            <a:endParaRPr lang="ar-IQ" sz="3200" b="1"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546100" y="1130300"/>
            <a:ext cx="8534400" cy="523220"/>
          </a:xfrm>
          <a:prstGeom prst="rect">
            <a:avLst/>
          </a:prstGeom>
          <a:noFill/>
        </p:spPr>
        <p:txBody>
          <a:bodyPr wrap="square" rtlCol="1">
            <a:spAutoFit/>
          </a:bodyPr>
          <a:lstStyle/>
          <a:p>
            <a:r>
              <a:rPr lang="en-US" sz="2800" dirty="0">
                <a:latin typeface="Times New Roman" panose="02020603050405020304" pitchFamily="18" charset="0"/>
                <a:cs typeface="Times New Roman" panose="02020603050405020304" pitchFamily="18" charset="0"/>
              </a:rPr>
              <a:t>Joints may be classified genetically  as tension and shear</a:t>
            </a:r>
            <a:endParaRPr lang="ar-IQ" sz="2800"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46100" y="1841500"/>
            <a:ext cx="9728200" cy="1384995"/>
          </a:xfrm>
          <a:prstGeom prst="rect">
            <a:avLst/>
          </a:prstGeom>
          <a:noFill/>
        </p:spPr>
        <p:txBody>
          <a:bodyPr wrap="square" rtlCol="1">
            <a:spAutoFit/>
          </a:bodyPr>
          <a:lstStyle/>
          <a:p>
            <a:r>
              <a:rPr lang="en-US" sz="2800" dirty="0">
                <a:latin typeface="Times New Roman" panose="02020603050405020304" pitchFamily="18" charset="0"/>
                <a:cs typeface="Times New Roman" panose="02020603050405020304" pitchFamily="18" charset="0"/>
              </a:rPr>
              <a:t>A-Tension joints; result from stress that tend to pull the specimen apart. when the specimen finally breaks, the two wall may move away from each other.</a:t>
            </a:r>
            <a:endParaRPr lang="ar-IQ" sz="28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srcRect/>
          <a:stretch>
            <a:fillRect/>
          </a:stretch>
        </p:blipFill>
        <p:spPr bwMode="auto">
          <a:xfrm>
            <a:off x="360379" y="3226495"/>
            <a:ext cx="5195207" cy="3548865"/>
          </a:xfrm>
          <a:prstGeom prst="rect">
            <a:avLst/>
          </a:prstGeom>
          <a:ln>
            <a:noFill/>
          </a:ln>
          <a:effectLst>
            <a:softEdge rad="112500"/>
          </a:effectLst>
        </p:spPr>
      </p:pic>
      <p:sp>
        <p:nvSpPr>
          <p:cNvPr id="6" name="سهم إلى اليسار 5"/>
          <p:cNvSpPr/>
          <p:nvPr/>
        </p:nvSpPr>
        <p:spPr>
          <a:xfrm>
            <a:off x="1580486" y="3398416"/>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prstClr val="white"/>
              </a:solidFill>
            </a:endParaRPr>
          </a:p>
        </p:txBody>
      </p:sp>
      <p:sp>
        <p:nvSpPr>
          <p:cNvPr id="7" name="سهم إلى اليمين 6"/>
          <p:cNvSpPr/>
          <p:nvPr/>
        </p:nvSpPr>
        <p:spPr>
          <a:xfrm>
            <a:off x="3291321" y="3450045"/>
            <a:ext cx="9753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شكل حر 7"/>
          <p:cNvSpPr/>
          <p:nvPr/>
        </p:nvSpPr>
        <p:spPr>
          <a:xfrm>
            <a:off x="2540575" y="3980159"/>
            <a:ext cx="247175" cy="2649071"/>
          </a:xfrm>
          <a:custGeom>
            <a:avLst/>
            <a:gdLst>
              <a:gd name="connsiteX0" fmla="*/ 189395 w 247175"/>
              <a:gd name="connsiteY0" fmla="*/ 0 h 2649071"/>
              <a:gd name="connsiteX1" fmla="*/ 189395 w 247175"/>
              <a:gd name="connsiteY1" fmla="*/ 147918 h 2649071"/>
              <a:gd name="connsiteX2" fmla="*/ 108713 w 247175"/>
              <a:gd name="connsiteY2" fmla="*/ 268941 h 2649071"/>
              <a:gd name="connsiteX3" fmla="*/ 149054 w 247175"/>
              <a:gd name="connsiteY3" fmla="*/ 430306 h 2649071"/>
              <a:gd name="connsiteX4" fmla="*/ 162501 w 247175"/>
              <a:gd name="connsiteY4" fmla="*/ 537883 h 2649071"/>
              <a:gd name="connsiteX5" fmla="*/ 14584 w 247175"/>
              <a:gd name="connsiteY5" fmla="*/ 645459 h 2649071"/>
              <a:gd name="connsiteX6" fmla="*/ 14584 w 247175"/>
              <a:gd name="connsiteY6" fmla="*/ 860612 h 2649071"/>
              <a:gd name="connsiteX7" fmla="*/ 95266 w 247175"/>
              <a:gd name="connsiteY7" fmla="*/ 1008530 h 2649071"/>
              <a:gd name="connsiteX8" fmla="*/ 175948 w 247175"/>
              <a:gd name="connsiteY8" fmla="*/ 1102659 h 2649071"/>
              <a:gd name="connsiteX9" fmla="*/ 175948 w 247175"/>
              <a:gd name="connsiteY9" fmla="*/ 1250577 h 2649071"/>
              <a:gd name="connsiteX10" fmla="*/ 162501 w 247175"/>
              <a:gd name="connsiteY10" fmla="*/ 1411941 h 2649071"/>
              <a:gd name="connsiteX11" fmla="*/ 189395 w 247175"/>
              <a:gd name="connsiteY11" fmla="*/ 1532965 h 2649071"/>
              <a:gd name="connsiteX12" fmla="*/ 189395 w 247175"/>
              <a:gd name="connsiteY12" fmla="*/ 1653989 h 2649071"/>
              <a:gd name="connsiteX13" fmla="*/ 202843 w 247175"/>
              <a:gd name="connsiteY13" fmla="*/ 1963271 h 2649071"/>
              <a:gd name="connsiteX14" fmla="*/ 202843 w 247175"/>
              <a:gd name="connsiteY14" fmla="*/ 2138083 h 2649071"/>
              <a:gd name="connsiteX15" fmla="*/ 149054 w 247175"/>
              <a:gd name="connsiteY15" fmla="*/ 2232212 h 2649071"/>
              <a:gd name="connsiteX16" fmla="*/ 135607 w 247175"/>
              <a:gd name="connsiteY16" fmla="*/ 2339789 h 2649071"/>
              <a:gd name="connsiteX17" fmla="*/ 149054 w 247175"/>
              <a:gd name="connsiteY17" fmla="*/ 2460812 h 2649071"/>
              <a:gd name="connsiteX18" fmla="*/ 243184 w 247175"/>
              <a:gd name="connsiteY18" fmla="*/ 2514600 h 2649071"/>
              <a:gd name="connsiteX19" fmla="*/ 229737 w 247175"/>
              <a:gd name="connsiteY19" fmla="*/ 2608730 h 2649071"/>
              <a:gd name="connsiteX20" fmla="*/ 229737 w 247175"/>
              <a:gd name="connsiteY20" fmla="*/ 2649071 h 26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175" h="2649071">
                <a:moveTo>
                  <a:pt x="189395" y="0"/>
                </a:moveTo>
                <a:cubicBezTo>
                  <a:pt x="196118" y="51547"/>
                  <a:pt x="202842" y="103095"/>
                  <a:pt x="189395" y="147918"/>
                </a:cubicBezTo>
                <a:cubicBezTo>
                  <a:pt x="175948" y="192741"/>
                  <a:pt x="115436" y="221876"/>
                  <a:pt x="108713" y="268941"/>
                </a:cubicBezTo>
                <a:cubicBezTo>
                  <a:pt x="101990" y="316006"/>
                  <a:pt x="140089" y="385482"/>
                  <a:pt x="149054" y="430306"/>
                </a:cubicBezTo>
                <a:cubicBezTo>
                  <a:pt x="158019" y="475130"/>
                  <a:pt x="184913" y="502024"/>
                  <a:pt x="162501" y="537883"/>
                </a:cubicBezTo>
                <a:cubicBezTo>
                  <a:pt x="140089" y="573742"/>
                  <a:pt x="39237" y="591671"/>
                  <a:pt x="14584" y="645459"/>
                </a:cubicBezTo>
                <a:cubicBezTo>
                  <a:pt x="-10069" y="699247"/>
                  <a:pt x="1137" y="800100"/>
                  <a:pt x="14584" y="860612"/>
                </a:cubicBezTo>
                <a:cubicBezTo>
                  <a:pt x="28031" y="921124"/>
                  <a:pt x="68372" y="968189"/>
                  <a:pt x="95266" y="1008530"/>
                </a:cubicBezTo>
                <a:cubicBezTo>
                  <a:pt x="122160" y="1048871"/>
                  <a:pt x="162501" y="1062318"/>
                  <a:pt x="175948" y="1102659"/>
                </a:cubicBezTo>
                <a:cubicBezTo>
                  <a:pt x="189395" y="1143000"/>
                  <a:pt x="178189" y="1199030"/>
                  <a:pt x="175948" y="1250577"/>
                </a:cubicBezTo>
                <a:cubicBezTo>
                  <a:pt x="173707" y="1302124"/>
                  <a:pt x="160260" y="1364876"/>
                  <a:pt x="162501" y="1411941"/>
                </a:cubicBezTo>
                <a:cubicBezTo>
                  <a:pt x="164742" y="1459006"/>
                  <a:pt x="184913" y="1492624"/>
                  <a:pt x="189395" y="1532965"/>
                </a:cubicBezTo>
                <a:cubicBezTo>
                  <a:pt x="193877" y="1573306"/>
                  <a:pt x="187154" y="1582271"/>
                  <a:pt x="189395" y="1653989"/>
                </a:cubicBezTo>
                <a:cubicBezTo>
                  <a:pt x="191636" y="1725707"/>
                  <a:pt x="200602" y="1882589"/>
                  <a:pt x="202843" y="1963271"/>
                </a:cubicBezTo>
                <a:cubicBezTo>
                  <a:pt x="205084" y="2043953"/>
                  <a:pt x="211808" y="2093260"/>
                  <a:pt x="202843" y="2138083"/>
                </a:cubicBezTo>
                <a:cubicBezTo>
                  <a:pt x="193878" y="2182906"/>
                  <a:pt x="160260" y="2198594"/>
                  <a:pt x="149054" y="2232212"/>
                </a:cubicBezTo>
                <a:cubicBezTo>
                  <a:pt x="137848" y="2265830"/>
                  <a:pt x="135607" y="2301689"/>
                  <a:pt x="135607" y="2339789"/>
                </a:cubicBezTo>
                <a:cubicBezTo>
                  <a:pt x="135607" y="2377889"/>
                  <a:pt x="131125" y="2431677"/>
                  <a:pt x="149054" y="2460812"/>
                </a:cubicBezTo>
                <a:cubicBezTo>
                  <a:pt x="166983" y="2489947"/>
                  <a:pt x="229737" y="2489947"/>
                  <a:pt x="243184" y="2514600"/>
                </a:cubicBezTo>
                <a:cubicBezTo>
                  <a:pt x="256631" y="2539253"/>
                  <a:pt x="231978" y="2586318"/>
                  <a:pt x="229737" y="2608730"/>
                </a:cubicBezTo>
                <a:cubicBezTo>
                  <a:pt x="227496" y="2631142"/>
                  <a:pt x="228616" y="2640106"/>
                  <a:pt x="229737" y="2649071"/>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                                              </a:t>
            </a:r>
            <a:endParaRPr lang="ar-IQ" dirty="0"/>
          </a:p>
        </p:txBody>
      </p:sp>
      <p:sp>
        <p:nvSpPr>
          <p:cNvPr id="9" name="شكل حر 8"/>
          <p:cNvSpPr/>
          <p:nvPr/>
        </p:nvSpPr>
        <p:spPr>
          <a:xfrm>
            <a:off x="1878828" y="3953629"/>
            <a:ext cx="247175" cy="2649071"/>
          </a:xfrm>
          <a:custGeom>
            <a:avLst/>
            <a:gdLst>
              <a:gd name="connsiteX0" fmla="*/ 189395 w 247175"/>
              <a:gd name="connsiteY0" fmla="*/ 0 h 2649071"/>
              <a:gd name="connsiteX1" fmla="*/ 189395 w 247175"/>
              <a:gd name="connsiteY1" fmla="*/ 147918 h 2649071"/>
              <a:gd name="connsiteX2" fmla="*/ 108713 w 247175"/>
              <a:gd name="connsiteY2" fmla="*/ 268941 h 2649071"/>
              <a:gd name="connsiteX3" fmla="*/ 149054 w 247175"/>
              <a:gd name="connsiteY3" fmla="*/ 430306 h 2649071"/>
              <a:gd name="connsiteX4" fmla="*/ 162501 w 247175"/>
              <a:gd name="connsiteY4" fmla="*/ 537883 h 2649071"/>
              <a:gd name="connsiteX5" fmla="*/ 14584 w 247175"/>
              <a:gd name="connsiteY5" fmla="*/ 645459 h 2649071"/>
              <a:gd name="connsiteX6" fmla="*/ 14584 w 247175"/>
              <a:gd name="connsiteY6" fmla="*/ 860612 h 2649071"/>
              <a:gd name="connsiteX7" fmla="*/ 95266 w 247175"/>
              <a:gd name="connsiteY7" fmla="*/ 1008530 h 2649071"/>
              <a:gd name="connsiteX8" fmla="*/ 175948 w 247175"/>
              <a:gd name="connsiteY8" fmla="*/ 1102659 h 2649071"/>
              <a:gd name="connsiteX9" fmla="*/ 175948 w 247175"/>
              <a:gd name="connsiteY9" fmla="*/ 1250577 h 2649071"/>
              <a:gd name="connsiteX10" fmla="*/ 162501 w 247175"/>
              <a:gd name="connsiteY10" fmla="*/ 1411941 h 2649071"/>
              <a:gd name="connsiteX11" fmla="*/ 189395 w 247175"/>
              <a:gd name="connsiteY11" fmla="*/ 1532965 h 2649071"/>
              <a:gd name="connsiteX12" fmla="*/ 189395 w 247175"/>
              <a:gd name="connsiteY12" fmla="*/ 1653989 h 2649071"/>
              <a:gd name="connsiteX13" fmla="*/ 202843 w 247175"/>
              <a:gd name="connsiteY13" fmla="*/ 1963271 h 2649071"/>
              <a:gd name="connsiteX14" fmla="*/ 202843 w 247175"/>
              <a:gd name="connsiteY14" fmla="*/ 2138083 h 2649071"/>
              <a:gd name="connsiteX15" fmla="*/ 149054 w 247175"/>
              <a:gd name="connsiteY15" fmla="*/ 2232212 h 2649071"/>
              <a:gd name="connsiteX16" fmla="*/ 135607 w 247175"/>
              <a:gd name="connsiteY16" fmla="*/ 2339789 h 2649071"/>
              <a:gd name="connsiteX17" fmla="*/ 149054 w 247175"/>
              <a:gd name="connsiteY17" fmla="*/ 2460812 h 2649071"/>
              <a:gd name="connsiteX18" fmla="*/ 243184 w 247175"/>
              <a:gd name="connsiteY18" fmla="*/ 2514600 h 2649071"/>
              <a:gd name="connsiteX19" fmla="*/ 229737 w 247175"/>
              <a:gd name="connsiteY19" fmla="*/ 2608730 h 2649071"/>
              <a:gd name="connsiteX20" fmla="*/ 229737 w 247175"/>
              <a:gd name="connsiteY20" fmla="*/ 2649071 h 26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175" h="2649071">
                <a:moveTo>
                  <a:pt x="189395" y="0"/>
                </a:moveTo>
                <a:cubicBezTo>
                  <a:pt x="196118" y="51547"/>
                  <a:pt x="202842" y="103095"/>
                  <a:pt x="189395" y="147918"/>
                </a:cubicBezTo>
                <a:cubicBezTo>
                  <a:pt x="175948" y="192741"/>
                  <a:pt x="115436" y="221876"/>
                  <a:pt x="108713" y="268941"/>
                </a:cubicBezTo>
                <a:cubicBezTo>
                  <a:pt x="101990" y="316006"/>
                  <a:pt x="140089" y="385482"/>
                  <a:pt x="149054" y="430306"/>
                </a:cubicBezTo>
                <a:cubicBezTo>
                  <a:pt x="158019" y="475130"/>
                  <a:pt x="184913" y="502024"/>
                  <a:pt x="162501" y="537883"/>
                </a:cubicBezTo>
                <a:cubicBezTo>
                  <a:pt x="140089" y="573742"/>
                  <a:pt x="39237" y="591671"/>
                  <a:pt x="14584" y="645459"/>
                </a:cubicBezTo>
                <a:cubicBezTo>
                  <a:pt x="-10069" y="699247"/>
                  <a:pt x="1137" y="800100"/>
                  <a:pt x="14584" y="860612"/>
                </a:cubicBezTo>
                <a:cubicBezTo>
                  <a:pt x="28031" y="921124"/>
                  <a:pt x="68372" y="968189"/>
                  <a:pt x="95266" y="1008530"/>
                </a:cubicBezTo>
                <a:cubicBezTo>
                  <a:pt x="122160" y="1048871"/>
                  <a:pt x="162501" y="1062318"/>
                  <a:pt x="175948" y="1102659"/>
                </a:cubicBezTo>
                <a:cubicBezTo>
                  <a:pt x="189395" y="1143000"/>
                  <a:pt x="178189" y="1199030"/>
                  <a:pt x="175948" y="1250577"/>
                </a:cubicBezTo>
                <a:cubicBezTo>
                  <a:pt x="173707" y="1302124"/>
                  <a:pt x="160260" y="1364876"/>
                  <a:pt x="162501" y="1411941"/>
                </a:cubicBezTo>
                <a:cubicBezTo>
                  <a:pt x="164742" y="1459006"/>
                  <a:pt x="184913" y="1492624"/>
                  <a:pt x="189395" y="1532965"/>
                </a:cubicBezTo>
                <a:cubicBezTo>
                  <a:pt x="193877" y="1573306"/>
                  <a:pt x="187154" y="1582271"/>
                  <a:pt x="189395" y="1653989"/>
                </a:cubicBezTo>
                <a:cubicBezTo>
                  <a:pt x="191636" y="1725707"/>
                  <a:pt x="200602" y="1882589"/>
                  <a:pt x="202843" y="1963271"/>
                </a:cubicBezTo>
                <a:cubicBezTo>
                  <a:pt x="205084" y="2043953"/>
                  <a:pt x="211808" y="2093260"/>
                  <a:pt x="202843" y="2138083"/>
                </a:cubicBezTo>
                <a:cubicBezTo>
                  <a:pt x="193878" y="2182906"/>
                  <a:pt x="160260" y="2198594"/>
                  <a:pt x="149054" y="2232212"/>
                </a:cubicBezTo>
                <a:cubicBezTo>
                  <a:pt x="137848" y="2265830"/>
                  <a:pt x="135607" y="2301689"/>
                  <a:pt x="135607" y="2339789"/>
                </a:cubicBezTo>
                <a:cubicBezTo>
                  <a:pt x="135607" y="2377889"/>
                  <a:pt x="131125" y="2431677"/>
                  <a:pt x="149054" y="2460812"/>
                </a:cubicBezTo>
                <a:cubicBezTo>
                  <a:pt x="166983" y="2489947"/>
                  <a:pt x="229737" y="2489947"/>
                  <a:pt x="243184" y="2514600"/>
                </a:cubicBezTo>
                <a:cubicBezTo>
                  <a:pt x="256631" y="2539253"/>
                  <a:pt x="231978" y="2586318"/>
                  <a:pt x="229737" y="2608730"/>
                </a:cubicBezTo>
                <a:cubicBezTo>
                  <a:pt x="227496" y="2631142"/>
                  <a:pt x="228616" y="2640106"/>
                  <a:pt x="229737" y="2649071"/>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            </a:t>
            </a:r>
            <a:endParaRPr lang="ar-IQ" dirty="0"/>
          </a:p>
        </p:txBody>
      </p:sp>
      <p:grpSp>
        <p:nvGrpSpPr>
          <p:cNvPr id="10" name="Group 5"/>
          <p:cNvGrpSpPr>
            <a:grpSpLocks/>
          </p:cNvGrpSpPr>
          <p:nvPr/>
        </p:nvGrpSpPr>
        <p:grpSpPr bwMode="auto">
          <a:xfrm>
            <a:off x="6652247" y="3640732"/>
            <a:ext cx="4856505" cy="2765988"/>
            <a:chOff x="2057400" y="4038600"/>
            <a:chExt cx="5134052" cy="2674257"/>
          </a:xfrm>
        </p:grpSpPr>
        <p:pic>
          <p:nvPicPr>
            <p:cNvPr id="11" name="Picture 3"/>
            <p:cNvPicPr>
              <a:picLocks noChangeAspect="1"/>
            </p:cNvPicPr>
            <p:nvPr/>
          </p:nvPicPr>
          <p:blipFill>
            <a:blip r:embed="rId3"/>
            <a:srcRect l="4349" r="4349" b="29385"/>
            <a:stretch>
              <a:fillRect/>
            </a:stretch>
          </p:blipFill>
          <p:spPr bwMode="auto">
            <a:xfrm>
              <a:off x="2057400" y="4038600"/>
              <a:ext cx="5105400" cy="2674257"/>
            </a:xfrm>
            <a:prstGeom prst="rect">
              <a:avLst/>
            </a:prstGeom>
            <a:noFill/>
            <a:ln w="9525">
              <a:noFill/>
              <a:miter lim="800000"/>
              <a:headEnd/>
              <a:tailEnd/>
            </a:ln>
          </p:spPr>
        </p:pic>
        <p:sp>
          <p:nvSpPr>
            <p:cNvPr id="12" name="TextBox 4"/>
            <p:cNvSpPr txBox="1">
              <a:spLocks noChangeArrowheads="1"/>
            </p:cNvSpPr>
            <p:nvPr/>
          </p:nvSpPr>
          <p:spPr bwMode="auto">
            <a:xfrm>
              <a:off x="5099209" y="4038600"/>
              <a:ext cx="2092243" cy="378712"/>
            </a:xfrm>
            <a:prstGeom prst="rect">
              <a:avLst/>
            </a:prstGeom>
            <a:noFill/>
            <a:ln w="9525">
              <a:noFill/>
              <a:miter lim="800000"/>
              <a:headEnd/>
              <a:tailEnd/>
            </a:ln>
          </p:spPr>
          <p:txBody>
            <a:bodyPr wrap="none">
              <a:spAutoFit/>
            </a:bodyPr>
            <a:lstStyle/>
            <a:p>
              <a:r>
                <a:rPr lang="en-US" sz="2800" dirty="0">
                  <a:solidFill>
                    <a:srgbClr val="FF0000"/>
                  </a:solidFill>
                </a:rPr>
                <a:t>Tensile fracture</a:t>
              </a:r>
            </a:p>
          </p:txBody>
        </p:sp>
      </p:grpSp>
      <p:sp>
        <p:nvSpPr>
          <p:cNvPr id="13" name="سهم إلى اليسار 12"/>
          <p:cNvSpPr/>
          <p:nvPr/>
        </p:nvSpPr>
        <p:spPr>
          <a:xfrm rot="11244038">
            <a:off x="11005997" y="5683958"/>
            <a:ext cx="978408" cy="413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dirty="0">
              <a:solidFill>
                <a:prstClr val="white"/>
              </a:solidFill>
            </a:endParaRPr>
          </a:p>
        </p:txBody>
      </p:sp>
      <p:sp>
        <p:nvSpPr>
          <p:cNvPr id="14" name="سهم إلى اليسار 13"/>
          <p:cNvSpPr/>
          <p:nvPr/>
        </p:nvSpPr>
        <p:spPr>
          <a:xfrm rot="20913889">
            <a:off x="6064379" y="5715554"/>
            <a:ext cx="978408" cy="413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dirty="0">
              <a:solidFill>
                <a:prstClr val="white"/>
              </a:solidFill>
            </a:endParaRPr>
          </a:p>
        </p:txBody>
      </p:sp>
      <p:sp>
        <p:nvSpPr>
          <p:cNvPr id="15" name="Date Placeholder 14"/>
          <p:cNvSpPr>
            <a:spLocks noGrp="1"/>
          </p:cNvSpPr>
          <p:nvPr>
            <p:ph type="dt" sz="half" idx="10"/>
          </p:nvPr>
        </p:nvSpPr>
        <p:spPr/>
        <p:txBody>
          <a:bodyPr/>
          <a:lstStyle/>
          <a:p>
            <a:fld id="{AC8FA37D-6B93-402A-8E09-40235C3931F6}" type="datetime1">
              <a:rPr lang="en-US" smtClean="0"/>
              <a:t>1/13/2025</a:t>
            </a:fld>
            <a:endParaRPr lang="ar-IQ"/>
          </a:p>
        </p:txBody>
      </p:sp>
      <p:sp>
        <p:nvSpPr>
          <p:cNvPr id="16" name="Footer Placeholder 15"/>
          <p:cNvSpPr>
            <a:spLocks noGrp="1"/>
          </p:cNvSpPr>
          <p:nvPr>
            <p:ph type="ftr" sz="quarter" idx="11"/>
          </p:nvPr>
        </p:nvSpPr>
        <p:spPr/>
        <p:txBody>
          <a:bodyPr/>
          <a:lstStyle/>
          <a:p>
            <a:r>
              <a:rPr lang="en-US"/>
              <a:t>Dr.Rabeea  Znad</a:t>
            </a:r>
            <a:endParaRPr lang="ar-IQ"/>
          </a:p>
        </p:txBody>
      </p:sp>
      <p:sp>
        <p:nvSpPr>
          <p:cNvPr id="18" name="Slide Number Placeholder 17"/>
          <p:cNvSpPr>
            <a:spLocks noGrp="1"/>
          </p:cNvSpPr>
          <p:nvPr>
            <p:ph type="sldNum" sz="quarter" idx="12"/>
          </p:nvPr>
        </p:nvSpPr>
        <p:spPr/>
        <p:txBody>
          <a:bodyPr/>
          <a:lstStyle/>
          <a:p>
            <a:fld id="{7842F38A-4827-48D2-A44B-0EF91AA1B112}" type="slidenum">
              <a:rPr lang="ar-IQ" smtClean="0"/>
              <a:t>24</a:t>
            </a:fld>
            <a:endParaRPr lang="ar-IQ"/>
          </a:p>
        </p:txBody>
      </p:sp>
    </p:spTree>
    <p:extLst>
      <p:ext uri="{BB962C8B-B14F-4D97-AF65-F5344CB8AC3E}">
        <p14:creationId xmlns:p14="http://schemas.microsoft.com/office/powerpoint/2010/main" val="293806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1.25E-6 0 L 0.06602 0.00787 " pathEditMode="relative" rAng="0" ptsTypes="AA">
                                      <p:cBhvr>
                                        <p:cTn id="11" dur="2000" fill="hold"/>
                                        <p:tgtEl>
                                          <p:spTgt spid="7"/>
                                        </p:tgtEl>
                                        <p:attrNameLst>
                                          <p:attrName>ppt_x</p:attrName>
                                          <p:attrName>ppt_y</p:attrName>
                                        </p:attrNameLst>
                                      </p:cBhvr>
                                      <p:rCtr x="3294" y="394"/>
                                    </p:animMotion>
                                  </p:childTnLst>
                                </p:cTn>
                              </p:par>
                              <p:par>
                                <p:cTn id="12" presetID="35" presetClass="path" presetSubtype="0" accel="50000" decel="50000" fill="hold" grpId="0" nodeType="withEffect">
                                  <p:stCondLst>
                                    <p:cond delay="0"/>
                                  </p:stCondLst>
                                  <p:childTnLst>
                                    <p:animMotion origin="layout" path="M 0.05677 -0.00185 L -3.33333E-6 0 " pathEditMode="relative" rAng="0" ptsTypes="AA">
                                      <p:cBhvr>
                                        <p:cTn id="13" dur="2000" fill="hold"/>
                                        <p:tgtEl>
                                          <p:spTgt spid="6"/>
                                        </p:tgtEl>
                                        <p:attrNameLst>
                                          <p:attrName>ppt_x</p:attrName>
                                          <p:attrName>ppt_y</p:attrName>
                                        </p:attrNameLst>
                                      </p:cBhvr>
                                      <p:rCtr x="-2839" y="93"/>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7310447" y="1071546"/>
            <a:ext cx="2357455" cy="369332"/>
          </a:xfrm>
          <a:prstGeom prst="rect">
            <a:avLst/>
          </a:prstGeom>
        </p:spPr>
        <p:txBody>
          <a:bodyPr wrap="square">
            <a:spAutoFit/>
          </a:bodyPr>
          <a:lstStyle/>
          <a:p>
            <a:r>
              <a:rPr lang="ar-IQ" b="1" dirty="0">
                <a:solidFill>
                  <a:prstClr val="black"/>
                </a:solidFill>
              </a:rPr>
              <a:t> </a:t>
            </a:r>
          </a:p>
        </p:txBody>
      </p:sp>
      <p:sp>
        <p:nvSpPr>
          <p:cNvPr id="15" name="مربع نص 14"/>
          <p:cNvSpPr txBox="1"/>
          <p:nvPr/>
        </p:nvSpPr>
        <p:spPr>
          <a:xfrm>
            <a:off x="10248424" y="71414"/>
            <a:ext cx="348172" cy="523220"/>
          </a:xfrm>
          <a:prstGeom prst="rect">
            <a:avLst/>
          </a:prstGeom>
          <a:noFill/>
        </p:spPr>
        <p:txBody>
          <a:bodyPr wrap="none" rtlCol="1">
            <a:spAutoFit/>
          </a:bodyPr>
          <a:lstStyle/>
          <a:p>
            <a:r>
              <a:rPr lang="en-US" sz="2800" b="1" dirty="0">
                <a:solidFill>
                  <a:prstClr val="black"/>
                </a:solidFill>
              </a:rPr>
              <a:t>  </a:t>
            </a:r>
            <a:endParaRPr lang="en-US" sz="2400" b="1" dirty="0">
              <a:solidFill>
                <a:prstClr val="black"/>
              </a:solidFill>
            </a:endParaRPr>
          </a:p>
        </p:txBody>
      </p:sp>
      <p:sp>
        <p:nvSpPr>
          <p:cNvPr id="4" name="مربع نص 3"/>
          <p:cNvSpPr txBox="1"/>
          <p:nvPr/>
        </p:nvSpPr>
        <p:spPr>
          <a:xfrm>
            <a:off x="10895767" y="1256212"/>
            <a:ext cx="616679" cy="1969770"/>
          </a:xfrm>
          <a:prstGeom prst="rect">
            <a:avLst/>
          </a:prstGeom>
          <a:noFill/>
        </p:spPr>
        <p:txBody>
          <a:bodyPr wrap="square" rtlCol="1">
            <a:spAutoFit/>
          </a:bodyPr>
          <a:lstStyle/>
          <a:p>
            <a:r>
              <a:rPr lang="en-US" sz="2400" b="1" dirty="0">
                <a:solidFill>
                  <a:prstClr val="black"/>
                </a:solidFill>
              </a:rPr>
              <a:t>  </a:t>
            </a:r>
            <a:endParaRPr lang="ar-IQ" sz="2400" b="1" dirty="0">
              <a:solidFill>
                <a:prstClr val="black"/>
              </a:solidFill>
            </a:endParaRPr>
          </a:p>
          <a:p>
            <a:endParaRPr lang="ar-IQ" sz="2000" b="1" dirty="0">
              <a:solidFill>
                <a:prstClr val="black"/>
              </a:solidFill>
            </a:endParaRPr>
          </a:p>
          <a:p>
            <a:endParaRPr lang="ar-IQ" sz="2000" b="1" dirty="0">
              <a:solidFill>
                <a:prstClr val="black"/>
              </a:solidFill>
            </a:endParaRPr>
          </a:p>
          <a:p>
            <a:endParaRPr lang="ar-IQ" sz="2000" b="1" dirty="0">
              <a:solidFill>
                <a:prstClr val="black"/>
              </a:solidFill>
            </a:endParaRPr>
          </a:p>
          <a:p>
            <a:endParaRPr lang="en-US" sz="2000" b="1" dirty="0">
              <a:solidFill>
                <a:prstClr val="black"/>
              </a:solidFill>
            </a:endParaRPr>
          </a:p>
          <a:p>
            <a:endParaRPr lang="en-US" dirty="0">
              <a:solidFill>
                <a:prstClr val="black"/>
              </a:solidFill>
            </a:endParaRPr>
          </a:p>
        </p:txBody>
      </p:sp>
      <p:sp>
        <p:nvSpPr>
          <p:cNvPr id="8" name="مربع نص 7"/>
          <p:cNvSpPr txBox="1"/>
          <p:nvPr/>
        </p:nvSpPr>
        <p:spPr>
          <a:xfrm>
            <a:off x="10382281" y="5357826"/>
            <a:ext cx="184731" cy="369332"/>
          </a:xfrm>
          <a:prstGeom prst="rect">
            <a:avLst/>
          </a:prstGeom>
          <a:noFill/>
        </p:spPr>
        <p:txBody>
          <a:bodyPr wrap="none" rtlCol="1">
            <a:spAutoFit/>
          </a:bodyPr>
          <a:lstStyle/>
          <a:p>
            <a:endParaRPr lang="ar-IQ" dirty="0">
              <a:solidFill>
                <a:prstClr val="black"/>
              </a:solidFill>
            </a:endParaRPr>
          </a:p>
        </p:txBody>
      </p:sp>
      <p:sp>
        <p:nvSpPr>
          <p:cNvPr id="18" name="مربع نص 17"/>
          <p:cNvSpPr txBox="1"/>
          <p:nvPr/>
        </p:nvSpPr>
        <p:spPr>
          <a:xfrm>
            <a:off x="374680" y="266829"/>
            <a:ext cx="11487119" cy="1815882"/>
          </a:xfrm>
          <a:prstGeom prst="rect">
            <a:avLst/>
          </a:prstGeom>
          <a:noFill/>
        </p:spPr>
        <p:txBody>
          <a:bodyPr wrap="square" rtlCol="1">
            <a:spAutoFit/>
          </a:bodyPr>
          <a:lstStyle/>
          <a:p>
            <a:pPr algn="l"/>
            <a:r>
              <a:rPr lang="en-US" sz="2800" dirty="0">
                <a:latin typeface="Times New Roman" panose="02020603050405020304" pitchFamily="18" charset="0"/>
                <a:cs typeface="Times New Roman" panose="02020603050405020304" pitchFamily="18" charset="0"/>
              </a:rPr>
              <a:t>B-Shear joints:- result from stresses that tend to slide one part of the specimen past the adjacent part one another. shear joint often conjugate,</a:t>
            </a:r>
          </a:p>
          <a:p>
            <a:pPr algn="l"/>
            <a:r>
              <a:rPr lang="en-US" sz="2800" dirty="0">
                <a:latin typeface="Times New Roman" panose="02020603050405020304" pitchFamily="18" charset="0"/>
                <a:cs typeface="Times New Roman" panose="02020603050405020304" pitchFamily="18" charset="0"/>
              </a:rPr>
              <a:t>enclosing angles of 60° or more. The joint planes may show small amounts</a:t>
            </a:r>
          </a:p>
          <a:p>
            <a:pPr algn="l"/>
            <a:r>
              <a:rPr lang="en-US" sz="2800" dirty="0">
                <a:latin typeface="Times New Roman" panose="02020603050405020304" pitchFamily="18" charset="0"/>
                <a:cs typeface="Times New Roman" panose="02020603050405020304" pitchFamily="18" charset="0"/>
              </a:rPr>
              <a:t>of shear displacement</a:t>
            </a:r>
            <a:endParaRPr lang="ar-IQ" sz="2800" dirty="0">
              <a:latin typeface="Times New Roman" panose="02020603050405020304" pitchFamily="18" charset="0"/>
              <a:cs typeface="Times New Roman" panose="02020603050405020304" pitchFamily="18" charset="0"/>
            </a:endParaRPr>
          </a:p>
        </p:txBody>
      </p:sp>
      <p:pic>
        <p:nvPicPr>
          <p:cNvPr id="19" name="صورة 18"/>
          <p:cNvPicPr>
            <a:picLocks noChangeAspect="1"/>
          </p:cNvPicPr>
          <p:nvPr/>
        </p:nvPicPr>
        <p:blipFill rotWithShape="1">
          <a:blip r:embed="rId2"/>
          <a:srcRect l="25928" t="11745" r="40145" b="16702"/>
          <a:stretch/>
        </p:blipFill>
        <p:spPr>
          <a:xfrm>
            <a:off x="766145" y="2253701"/>
            <a:ext cx="4143211" cy="4457271"/>
          </a:xfrm>
          <a:prstGeom prst="rect">
            <a:avLst/>
          </a:prstGeom>
        </p:spPr>
      </p:pic>
      <p:pic>
        <p:nvPicPr>
          <p:cNvPr id="20" name="Picture 2"/>
          <p:cNvPicPr>
            <a:picLocks noChangeAspect="1" noChangeArrowheads="1"/>
          </p:cNvPicPr>
          <p:nvPr/>
        </p:nvPicPr>
        <p:blipFill>
          <a:blip r:embed="rId3"/>
          <a:srcRect/>
          <a:stretch>
            <a:fillRect/>
          </a:stretch>
        </p:blipFill>
        <p:spPr bwMode="auto">
          <a:xfrm>
            <a:off x="5338809" y="1879600"/>
            <a:ext cx="2851329" cy="4571475"/>
          </a:xfrm>
          <a:prstGeom prst="rect">
            <a:avLst/>
          </a:prstGeom>
          <a:noFill/>
          <a:ln w="9525">
            <a:noFill/>
            <a:miter lim="800000"/>
            <a:headEnd/>
            <a:tailEnd/>
          </a:ln>
          <a:effectLst/>
        </p:spPr>
      </p:pic>
      <p:sp>
        <p:nvSpPr>
          <p:cNvPr id="21" name="سهم لأعلى 20"/>
          <p:cNvSpPr/>
          <p:nvPr/>
        </p:nvSpPr>
        <p:spPr>
          <a:xfrm>
            <a:off x="6096115" y="5472667"/>
            <a:ext cx="84182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prstClr val="white"/>
              </a:solidFill>
            </a:endParaRPr>
          </a:p>
        </p:txBody>
      </p:sp>
      <p:sp>
        <p:nvSpPr>
          <p:cNvPr id="22" name="سهم للأسفل 21"/>
          <p:cNvSpPr/>
          <p:nvPr/>
        </p:nvSpPr>
        <p:spPr>
          <a:xfrm>
            <a:off x="6197715" y="1950076"/>
            <a:ext cx="857256" cy="978384"/>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0000"/>
              </a:solidFill>
            </a:endParaRPr>
          </a:p>
        </p:txBody>
      </p:sp>
      <p:sp>
        <p:nvSpPr>
          <p:cNvPr id="23" name="مثلث متساوي الساقين 22"/>
          <p:cNvSpPr/>
          <p:nvPr/>
        </p:nvSpPr>
        <p:spPr>
          <a:xfrm rot="10800000">
            <a:off x="2702166" y="4369018"/>
            <a:ext cx="444500" cy="3790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4" name="مستطيل 23"/>
          <p:cNvSpPr/>
          <p:nvPr/>
        </p:nvSpPr>
        <p:spPr>
          <a:xfrm>
            <a:off x="2649415" y="3897561"/>
            <a:ext cx="497251" cy="369332"/>
          </a:xfrm>
          <a:prstGeom prst="rect">
            <a:avLst/>
          </a:prstGeom>
        </p:spPr>
        <p:txBody>
          <a:bodyPr wrap="none">
            <a:spAutoFit/>
          </a:bodyPr>
          <a:lstStyle/>
          <a:p>
            <a:r>
              <a:rPr lang="en-US" b="1" dirty="0">
                <a:solidFill>
                  <a:srgbClr val="FF0000"/>
                </a:solidFill>
              </a:rPr>
              <a:t>60°</a:t>
            </a:r>
            <a:endParaRPr lang="ar-IQ" b="1" dirty="0">
              <a:solidFill>
                <a:srgbClr val="FF0000"/>
              </a:solidFill>
            </a:endParaRPr>
          </a:p>
        </p:txBody>
      </p:sp>
      <p:sp>
        <p:nvSpPr>
          <p:cNvPr id="2" name="Date Placeholder 1"/>
          <p:cNvSpPr>
            <a:spLocks noGrp="1"/>
          </p:cNvSpPr>
          <p:nvPr>
            <p:ph type="dt" sz="half" idx="10"/>
          </p:nvPr>
        </p:nvSpPr>
        <p:spPr/>
        <p:txBody>
          <a:bodyPr/>
          <a:lstStyle/>
          <a:p>
            <a:fld id="{02BAAFD8-D3A8-4F82-8E3D-669E2CA07FBE}" type="datetime1">
              <a:rPr lang="en-US" smtClean="0"/>
              <a:t>1/13/2025</a:t>
            </a:fld>
            <a:endParaRPr lang="ar-IQ"/>
          </a:p>
        </p:txBody>
      </p:sp>
      <p:sp>
        <p:nvSpPr>
          <p:cNvPr id="3" name="Footer Placeholder 2"/>
          <p:cNvSpPr>
            <a:spLocks noGrp="1"/>
          </p:cNvSpPr>
          <p:nvPr>
            <p:ph type="ftr" sz="quarter" idx="11"/>
          </p:nvPr>
        </p:nvSpPr>
        <p:spPr/>
        <p:txBody>
          <a:bodyPr/>
          <a:lstStyle/>
          <a:p>
            <a:r>
              <a:rPr lang="en-US"/>
              <a:t>Dr.Rabeea  Znad</a:t>
            </a:r>
            <a:endParaRPr lang="ar-IQ"/>
          </a:p>
        </p:txBody>
      </p:sp>
      <p:sp>
        <p:nvSpPr>
          <p:cNvPr id="6" name="Slide Number Placeholder 5"/>
          <p:cNvSpPr>
            <a:spLocks noGrp="1"/>
          </p:cNvSpPr>
          <p:nvPr>
            <p:ph type="sldNum" sz="quarter" idx="12"/>
          </p:nvPr>
        </p:nvSpPr>
        <p:spPr/>
        <p:txBody>
          <a:bodyPr/>
          <a:lstStyle/>
          <a:p>
            <a:fld id="{7842F38A-4827-48D2-A44B-0EF91AA1B112}" type="slidenum">
              <a:rPr lang="ar-IQ" smtClean="0"/>
              <a:t>25</a:t>
            </a:fld>
            <a:endParaRPr lang="ar-IQ"/>
          </a:p>
        </p:txBody>
      </p:sp>
    </p:spTree>
    <p:extLst>
      <p:ext uri="{BB962C8B-B14F-4D97-AF65-F5344CB8AC3E}">
        <p14:creationId xmlns:p14="http://schemas.microsoft.com/office/powerpoint/2010/main" val="15480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98500" y="276136"/>
            <a:ext cx="10223500" cy="954107"/>
          </a:xfrm>
          <a:prstGeom prst="rect">
            <a:avLst/>
          </a:prstGeom>
        </p:spPr>
        <p:txBody>
          <a:bodyPr wrap="square">
            <a:spAutoFit/>
          </a:bodyPr>
          <a:lstStyle/>
          <a:p>
            <a:pPr algn="l"/>
            <a:r>
              <a:rPr lang="en-US" sz="2800" dirty="0">
                <a:latin typeface="Times New Roman" panose="02020603050405020304" pitchFamily="18" charset="0"/>
                <a:cs typeface="Times New Roman" panose="02020603050405020304" pitchFamily="18" charset="0"/>
              </a:rPr>
              <a:t>C - Combined shear and extension joints—termed hybrid joints which show components of both extension  and shear displacement </a:t>
            </a:r>
            <a:r>
              <a:rPr lang="en-US" dirty="0">
                <a:latin typeface="Times New Roman" panose="02020603050405020304" pitchFamily="18" charset="0"/>
                <a:cs typeface="Times New Roman" panose="02020603050405020304" pitchFamily="18" charset="0"/>
              </a:rPr>
              <a:t>.</a:t>
            </a:r>
            <a:endParaRPr lang="ar-IQ" dirty="0"/>
          </a:p>
        </p:txBody>
      </p:sp>
      <p:sp>
        <p:nvSpPr>
          <p:cNvPr id="4" name="مربع نص 3"/>
          <p:cNvSpPr txBox="1"/>
          <p:nvPr/>
        </p:nvSpPr>
        <p:spPr>
          <a:xfrm>
            <a:off x="8497824" y="2499360"/>
            <a:ext cx="487680" cy="369332"/>
          </a:xfrm>
          <a:prstGeom prst="rect">
            <a:avLst/>
          </a:prstGeom>
          <a:solidFill>
            <a:schemeClr val="bg1"/>
          </a:solidFill>
        </p:spPr>
        <p:txBody>
          <a:bodyPr wrap="square" rtlCol="1">
            <a:spAutoFit/>
          </a:bodyPr>
          <a:lstStyle/>
          <a:p>
            <a:r>
              <a:rPr lang="en-US" dirty="0"/>
              <a:t>(C)</a:t>
            </a:r>
            <a:endParaRPr lang="ar-IQ" dirty="0"/>
          </a:p>
        </p:txBody>
      </p:sp>
      <p:sp>
        <p:nvSpPr>
          <p:cNvPr id="5" name="مربع نص 4"/>
          <p:cNvSpPr txBox="1"/>
          <p:nvPr/>
        </p:nvSpPr>
        <p:spPr>
          <a:xfrm>
            <a:off x="2572512" y="2499360"/>
            <a:ext cx="487680" cy="369332"/>
          </a:xfrm>
          <a:prstGeom prst="rect">
            <a:avLst/>
          </a:prstGeom>
          <a:solidFill>
            <a:schemeClr val="bg1"/>
          </a:solidFill>
        </p:spPr>
        <p:txBody>
          <a:bodyPr wrap="square" rtlCol="1">
            <a:spAutoFit/>
          </a:bodyPr>
          <a:lstStyle/>
          <a:p>
            <a:r>
              <a:rPr lang="en-US" dirty="0"/>
              <a:t>(A)</a:t>
            </a:r>
            <a:endParaRPr lang="ar-IQ" dirty="0"/>
          </a:p>
        </p:txBody>
      </p:sp>
      <p:sp>
        <p:nvSpPr>
          <p:cNvPr id="6" name="مربع نص 5"/>
          <p:cNvSpPr txBox="1"/>
          <p:nvPr/>
        </p:nvSpPr>
        <p:spPr>
          <a:xfrm>
            <a:off x="5566410" y="2499360"/>
            <a:ext cx="487680" cy="369332"/>
          </a:xfrm>
          <a:prstGeom prst="rect">
            <a:avLst/>
          </a:prstGeom>
          <a:solidFill>
            <a:schemeClr val="bg1"/>
          </a:solidFill>
        </p:spPr>
        <p:txBody>
          <a:bodyPr wrap="square" rtlCol="1">
            <a:spAutoFit/>
          </a:bodyPr>
          <a:lstStyle/>
          <a:p>
            <a:r>
              <a:rPr lang="en-US" dirty="0"/>
              <a:t>(B)</a:t>
            </a:r>
            <a:endParaRPr lang="ar-IQ" dirty="0"/>
          </a:p>
        </p:txBody>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9306" r="15507"/>
          <a:stretch/>
        </p:blipFill>
        <p:spPr>
          <a:xfrm rot="5400000">
            <a:off x="4602980" y="226956"/>
            <a:ext cx="2902221" cy="9233440"/>
          </a:xfrm>
          <a:prstGeom prst="rect">
            <a:avLst/>
          </a:prstGeom>
        </p:spPr>
      </p:pic>
      <p:sp>
        <p:nvSpPr>
          <p:cNvPr id="8" name="مستطيل 7"/>
          <p:cNvSpPr/>
          <p:nvPr/>
        </p:nvSpPr>
        <p:spPr>
          <a:xfrm>
            <a:off x="8062632" y="3152924"/>
            <a:ext cx="1358064" cy="369332"/>
          </a:xfrm>
          <a:prstGeom prst="rect">
            <a:avLst/>
          </a:prstGeom>
        </p:spPr>
        <p:txBody>
          <a:bodyPr wrap="none">
            <a:spAutoFit/>
          </a:bodyPr>
          <a:lstStyle/>
          <a:p>
            <a:r>
              <a:rPr lang="en-US" i="1" u="sng" dirty="0">
                <a:solidFill>
                  <a:srgbClr val="FF0000"/>
                </a:solidFill>
                <a:latin typeface="Times New Roman" panose="02020603050405020304" pitchFamily="18" charset="0"/>
                <a:cs typeface="Times New Roman" panose="02020603050405020304" pitchFamily="18" charset="0"/>
              </a:rPr>
              <a:t>hybrid </a:t>
            </a:r>
            <a:r>
              <a:rPr lang="en-US" u="sng" dirty="0">
                <a:solidFill>
                  <a:srgbClr val="FF0000"/>
                </a:solidFill>
                <a:latin typeface="Times New Roman" panose="02020603050405020304" pitchFamily="18" charset="0"/>
                <a:cs typeface="Times New Roman" panose="02020603050405020304" pitchFamily="18" charset="0"/>
              </a:rPr>
              <a:t>joints</a:t>
            </a:r>
            <a:endParaRPr lang="ar-IQ" dirty="0"/>
          </a:p>
        </p:txBody>
      </p:sp>
      <p:sp>
        <p:nvSpPr>
          <p:cNvPr id="9" name="مستطيل 8"/>
          <p:cNvSpPr/>
          <p:nvPr/>
        </p:nvSpPr>
        <p:spPr>
          <a:xfrm>
            <a:off x="4798668" y="3088079"/>
            <a:ext cx="1535484" cy="369332"/>
          </a:xfrm>
          <a:prstGeom prst="rect">
            <a:avLst/>
          </a:prstGeom>
        </p:spPr>
        <p:txBody>
          <a:bodyPr wrap="none">
            <a:spAutoFit/>
          </a:bodyPr>
          <a:lstStyle/>
          <a:p>
            <a:r>
              <a:rPr lang="en-US" u="sng" dirty="0">
                <a:solidFill>
                  <a:srgbClr val="FF0000"/>
                </a:solidFill>
              </a:rPr>
              <a:t>B-Shear joints </a:t>
            </a:r>
            <a:endParaRPr lang="ar-IQ" dirty="0"/>
          </a:p>
        </p:txBody>
      </p:sp>
      <p:sp>
        <p:nvSpPr>
          <p:cNvPr id="10" name="مستطيل 9"/>
          <p:cNvSpPr/>
          <p:nvPr/>
        </p:nvSpPr>
        <p:spPr>
          <a:xfrm>
            <a:off x="1615622" y="3088079"/>
            <a:ext cx="1672060" cy="369332"/>
          </a:xfrm>
          <a:prstGeom prst="rect">
            <a:avLst/>
          </a:prstGeom>
        </p:spPr>
        <p:txBody>
          <a:bodyPr wrap="none">
            <a:spAutoFit/>
          </a:bodyPr>
          <a:lstStyle/>
          <a:p>
            <a:r>
              <a:rPr lang="en-US" u="sng" dirty="0">
                <a:solidFill>
                  <a:srgbClr val="FF0000"/>
                </a:solidFill>
              </a:rPr>
              <a:t>A-Tension joints</a:t>
            </a:r>
            <a:endParaRPr lang="ar-IQ" dirty="0"/>
          </a:p>
        </p:txBody>
      </p:sp>
      <p:sp>
        <p:nvSpPr>
          <p:cNvPr id="3" name="Date Placeholder 2"/>
          <p:cNvSpPr>
            <a:spLocks noGrp="1"/>
          </p:cNvSpPr>
          <p:nvPr>
            <p:ph type="dt" sz="half" idx="10"/>
          </p:nvPr>
        </p:nvSpPr>
        <p:spPr/>
        <p:txBody>
          <a:bodyPr/>
          <a:lstStyle/>
          <a:p>
            <a:fld id="{53346A27-9AE2-43E5-ACC4-EB7E3F31739E}" type="datetime1">
              <a:rPr lang="en-US" smtClean="0"/>
              <a:t>1/13/2025</a:t>
            </a:fld>
            <a:endParaRPr lang="ar-IQ"/>
          </a:p>
        </p:txBody>
      </p:sp>
      <p:sp>
        <p:nvSpPr>
          <p:cNvPr id="11" name="Footer Placeholder 10"/>
          <p:cNvSpPr>
            <a:spLocks noGrp="1"/>
          </p:cNvSpPr>
          <p:nvPr>
            <p:ph type="ftr" sz="quarter" idx="11"/>
          </p:nvPr>
        </p:nvSpPr>
        <p:spPr/>
        <p:txBody>
          <a:bodyPr/>
          <a:lstStyle/>
          <a:p>
            <a:r>
              <a:rPr lang="en-US"/>
              <a:t>Dr.Rabeea  Znad</a:t>
            </a:r>
            <a:endParaRPr lang="ar-IQ"/>
          </a:p>
        </p:txBody>
      </p:sp>
      <p:sp>
        <p:nvSpPr>
          <p:cNvPr id="13" name="Slide Number Placeholder 12"/>
          <p:cNvSpPr>
            <a:spLocks noGrp="1"/>
          </p:cNvSpPr>
          <p:nvPr>
            <p:ph type="sldNum" sz="quarter" idx="12"/>
          </p:nvPr>
        </p:nvSpPr>
        <p:spPr/>
        <p:txBody>
          <a:bodyPr/>
          <a:lstStyle/>
          <a:p>
            <a:fld id="{7842F38A-4827-48D2-A44B-0EF91AA1B112}" type="slidenum">
              <a:rPr lang="ar-IQ" smtClean="0"/>
              <a:t>26</a:t>
            </a:fld>
            <a:endParaRPr lang="ar-IQ"/>
          </a:p>
        </p:txBody>
      </p:sp>
    </p:spTree>
    <p:extLst>
      <p:ext uri="{BB962C8B-B14F-4D97-AF65-F5344CB8AC3E}">
        <p14:creationId xmlns:p14="http://schemas.microsoft.com/office/powerpoint/2010/main" val="381453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p:cNvGrpSpPr/>
          <p:nvPr/>
        </p:nvGrpSpPr>
        <p:grpSpPr>
          <a:xfrm>
            <a:off x="19146" y="3053476"/>
            <a:ext cx="6425407" cy="3804524"/>
            <a:chOff x="19146" y="3053476"/>
            <a:chExt cx="6425407" cy="3804524"/>
          </a:xfrm>
        </p:grpSpPr>
        <p:grpSp>
          <p:nvGrpSpPr>
            <p:cNvPr id="15" name="مجموعة 14"/>
            <p:cNvGrpSpPr/>
            <p:nvPr/>
          </p:nvGrpSpPr>
          <p:grpSpPr>
            <a:xfrm>
              <a:off x="19146" y="3053476"/>
              <a:ext cx="6425407" cy="3804524"/>
              <a:chOff x="19146" y="3053476"/>
              <a:chExt cx="6425407" cy="3804524"/>
            </a:xfrm>
          </p:grpSpPr>
          <p:pic>
            <p:nvPicPr>
              <p:cNvPr id="4" name="صورة 3"/>
              <p:cNvPicPr>
                <a:picLocks noChangeAspect="1"/>
              </p:cNvPicPr>
              <p:nvPr/>
            </p:nvPicPr>
            <p:blipFill>
              <a:blip r:embed="rId2"/>
              <a:stretch>
                <a:fillRect/>
              </a:stretch>
            </p:blipFill>
            <p:spPr>
              <a:xfrm>
                <a:off x="19146" y="3086827"/>
                <a:ext cx="6425407" cy="3771173"/>
              </a:xfrm>
              <a:prstGeom prst="rect">
                <a:avLst/>
              </a:prstGeom>
            </p:spPr>
          </p:pic>
          <p:sp>
            <p:nvSpPr>
              <p:cNvPr id="7" name="مربع نص 6"/>
              <p:cNvSpPr txBox="1"/>
              <p:nvPr/>
            </p:nvSpPr>
            <p:spPr>
              <a:xfrm>
                <a:off x="2655989" y="3607638"/>
                <a:ext cx="1778851" cy="369332"/>
              </a:xfrm>
              <a:prstGeom prst="rect">
                <a:avLst/>
              </a:prstGeom>
              <a:noFill/>
            </p:spPr>
            <p:txBody>
              <a:bodyPr wrap="square" rtlCol="1">
                <a:spAutoFit/>
              </a:bodyPr>
              <a:lstStyle/>
              <a:p>
                <a:r>
                  <a:rPr lang="en-US" b="1" dirty="0"/>
                  <a:t>Tension joint</a:t>
                </a:r>
                <a:endParaRPr lang="ar-IQ" b="1" dirty="0"/>
              </a:p>
            </p:txBody>
          </p:sp>
          <p:sp>
            <p:nvSpPr>
              <p:cNvPr id="26" name="مربع نص 25"/>
              <p:cNvSpPr txBox="1"/>
              <p:nvPr/>
            </p:nvSpPr>
            <p:spPr>
              <a:xfrm>
                <a:off x="1696804" y="3053476"/>
                <a:ext cx="1807292" cy="369332"/>
              </a:xfrm>
              <a:prstGeom prst="rect">
                <a:avLst/>
              </a:prstGeom>
              <a:noFill/>
            </p:spPr>
            <p:txBody>
              <a:bodyPr wrap="square" rtlCol="1">
                <a:spAutoFit/>
              </a:bodyPr>
              <a:lstStyle/>
              <a:p>
                <a:r>
                  <a:rPr lang="en-US" dirty="0"/>
                  <a:t>Max. stress axis</a:t>
                </a:r>
                <a:endParaRPr lang="ar-IQ" dirty="0"/>
              </a:p>
            </p:txBody>
          </p:sp>
        </p:grpSp>
        <p:cxnSp>
          <p:nvCxnSpPr>
            <p:cNvPr id="6" name="رابط مستقيم 5"/>
            <p:cNvCxnSpPr/>
            <p:nvPr/>
          </p:nvCxnSpPr>
          <p:spPr>
            <a:xfrm>
              <a:off x="2971800" y="4282440"/>
              <a:ext cx="15240" cy="1569720"/>
            </a:xfrm>
            <a:prstGeom prst="line">
              <a:avLst/>
            </a:prstGeom>
            <a:ln w="79375"/>
          </p:spPr>
          <p:style>
            <a:lnRef idx="1">
              <a:schemeClr val="accent1"/>
            </a:lnRef>
            <a:fillRef idx="0">
              <a:schemeClr val="accent1"/>
            </a:fillRef>
            <a:effectRef idx="0">
              <a:schemeClr val="accent1"/>
            </a:effectRef>
            <a:fontRef idx="minor">
              <a:schemeClr val="tx1"/>
            </a:fontRef>
          </p:style>
        </p:cxnSp>
      </p:grpSp>
      <p:grpSp>
        <p:nvGrpSpPr>
          <p:cNvPr id="17" name="مجموعة 16"/>
          <p:cNvGrpSpPr/>
          <p:nvPr/>
        </p:nvGrpSpPr>
        <p:grpSpPr>
          <a:xfrm>
            <a:off x="6095049" y="2911795"/>
            <a:ext cx="5925472" cy="3790878"/>
            <a:chOff x="6044012" y="2639421"/>
            <a:chExt cx="5925472" cy="3790878"/>
          </a:xfrm>
        </p:grpSpPr>
        <p:pic>
          <p:nvPicPr>
            <p:cNvPr id="8" name="صورة 7"/>
            <p:cNvPicPr>
              <a:picLocks noChangeAspect="1"/>
            </p:cNvPicPr>
            <p:nvPr/>
          </p:nvPicPr>
          <p:blipFill>
            <a:blip r:embed="rId3"/>
            <a:stretch>
              <a:fillRect/>
            </a:stretch>
          </p:blipFill>
          <p:spPr>
            <a:xfrm>
              <a:off x="6044012" y="3215641"/>
              <a:ext cx="5925472" cy="3214658"/>
            </a:xfrm>
            <a:prstGeom prst="rect">
              <a:avLst/>
            </a:prstGeom>
          </p:spPr>
        </p:pic>
        <p:sp>
          <p:nvSpPr>
            <p:cNvPr id="10" name="مربع نص 9"/>
            <p:cNvSpPr txBox="1"/>
            <p:nvPr/>
          </p:nvSpPr>
          <p:spPr>
            <a:xfrm>
              <a:off x="8076004" y="3025499"/>
              <a:ext cx="1807292" cy="369332"/>
            </a:xfrm>
            <a:prstGeom prst="rect">
              <a:avLst/>
            </a:prstGeom>
            <a:noFill/>
          </p:spPr>
          <p:txBody>
            <a:bodyPr wrap="square" rtlCol="1">
              <a:spAutoFit/>
            </a:bodyPr>
            <a:lstStyle/>
            <a:p>
              <a:r>
                <a:rPr lang="en-US" dirty="0"/>
                <a:t>Min. strain axis</a:t>
              </a:r>
              <a:endParaRPr lang="ar-IQ" dirty="0"/>
            </a:p>
          </p:txBody>
        </p:sp>
        <p:sp>
          <p:nvSpPr>
            <p:cNvPr id="11" name="مربع نص 10"/>
            <p:cNvSpPr txBox="1"/>
            <p:nvPr/>
          </p:nvSpPr>
          <p:spPr>
            <a:xfrm>
              <a:off x="9622708" y="4543233"/>
              <a:ext cx="1807292" cy="369332"/>
            </a:xfrm>
            <a:prstGeom prst="rect">
              <a:avLst/>
            </a:prstGeom>
            <a:noFill/>
          </p:spPr>
          <p:txBody>
            <a:bodyPr wrap="square" rtlCol="1">
              <a:spAutoFit/>
            </a:bodyPr>
            <a:lstStyle/>
            <a:p>
              <a:r>
                <a:rPr lang="en-US" dirty="0"/>
                <a:t>Max. strain axis</a:t>
              </a:r>
              <a:endParaRPr lang="ar-IQ" dirty="0"/>
            </a:p>
          </p:txBody>
        </p:sp>
        <p:sp>
          <p:nvSpPr>
            <p:cNvPr id="12" name="مربع نص 11"/>
            <p:cNvSpPr txBox="1"/>
            <p:nvPr/>
          </p:nvSpPr>
          <p:spPr>
            <a:xfrm>
              <a:off x="6044012" y="5241490"/>
              <a:ext cx="2432132" cy="369332"/>
            </a:xfrm>
            <a:prstGeom prst="rect">
              <a:avLst/>
            </a:prstGeom>
            <a:noFill/>
          </p:spPr>
          <p:txBody>
            <a:bodyPr wrap="square" rtlCol="1">
              <a:spAutoFit/>
            </a:bodyPr>
            <a:lstStyle/>
            <a:p>
              <a:r>
                <a:rPr lang="en-US" dirty="0"/>
                <a:t>Intermediate  strain axis</a:t>
              </a:r>
              <a:endParaRPr lang="ar-IQ" dirty="0"/>
            </a:p>
          </p:txBody>
        </p:sp>
        <p:cxnSp>
          <p:nvCxnSpPr>
            <p:cNvPr id="14" name="رابط كسهم مستقيم 13"/>
            <p:cNvCxnSpPr/>
            <p:nvPr/>
          </p:nvCxnSpPr>
          <p:spPr>
            <a:xfrm flipV="1">
              <a:off x="8476144" y="4972412"/>
              <a:ext cx="352888" cy="453744"/>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8227669" y="3394831"/>
              <a:ext cx="1253143" cy="369332"/>
            </a:xfrm>
            <a:prstGeom prst="rect">
              <a:avLst/>
            </a:prstGeom>
            <a:solidFill>
              <a:schemeClr val="bg1"/>
            </a:solidFill>
          </p:spPr>
          <p:txBody>
            <a:bodyPr wrap="square" rtlCol="1">
              <a:spAutoFit/>
            </a:bodyPr>
            <a:lstStyle/>
            <a:p>
              <a:r>
                <a:rPr lang="en-US" b="1" dirty="0"/>
                <a:t>Shear joint</a:t>
              </a:r>
              <a:endParaRPr lang="ar-IQ" b="1" dirty="0"/>
            </a:p>
          </p:txBody>
        </p:sp>
        <p:cxnSp>
          <p:nvCxnSpPr>
            <p:cNvPr id="18" name="رابط كسهم مستقيم 17"/>
            <p:cNvCxnSpPr/>
            <p:nvPr/>
          </p:nvCxnSpPr>
          <p:spPr>
            <a:xfrm>
              <a:off x="9006748" y="3737848"/>
              <a:ext cx="304892" cy="2055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H="1">
              <a:off x="8513221" y="3764163"/>
              <a:ext cx="315811" cy="17919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8075958" y="2639421"/>
              <a:ext cx="1807292" cy="369332"/>
            </a:xfrm>
            <a:prstGeom prst="rect">
              <a:avLst/>
            </a:prstGeom>
            <a:noFill/>
          </p:spPr>
          <p:txBody>
            <a:bodyPr wrap="square" rtlCol="1">
              <a:spAutoFit/>
            </a:bodyPr>
            <a:lstStyle/>
            <a:p>
              <a:r>
                <a:rPr lang="en-US" dirty="0"/>
                <a:t>Max. stress axis</a:t>
              </a:r>
              <a:endParaRPr lang="ar-IQ" dirty="0"/>
            </a:p>
          </p:txBody>
        </p:sp>
      </p:grpSp>
      <p:sp>
        <p:nvSpPr>
          <p:cNvPr id="5" name="مربع نص 4"/>
          <p:cNvSpPr txBox="1"/>
          <p:nvPr/>
        </p:nvSpPr>
        <p:spPr>
          <a:xfrm>
            <a:off x="164892" y="184456"/>
            <a:ext cx="11356417" cy="1384995"/>
          </a:xfrm>
          <a:prstGeom prst="rect">
            <a:avLst/>
          </a:prstGeom>
          <a:noFill/>
        </p:spPr>
        <p:txBody>
          <a:bodyPr wrap="square" rtlCol="1">
            <a:spAutoFit/>
          </a:bodyPr>
          <a:lstStyle/>
          <a:p>
            <a:pPr algn="l"/>
            <a:r>
              <a:rPr lang="en-US" sz="2800" dirty="0">
                <a:latin typeface="Times New Roman" panose="02020603050405020304" pitchFamily="18" charset="0"/>
                <a:cs typeface="Times New Roman" panose="02020603050405020304" pitchFamily="18" charset="0"/>
              </a:rPr>
              <a:t>Rock mechanics experiments display constant relationship between ,tension and shear joint with the principals stress axes and consequently with  axes of strain ellipsoids. </a:t>
            </a:r>
            <a:endParaRPr lang="ar-IQ" sz="2800" dirty="0">
              <a:latin typeface="Times New Roman" panose="02020603050405020304" pitchFamily="18" charset="0"/>
              <a:cs typeface="Times New Roman" panose="02020603050405020304" pitchFamily="18" charset="0"/>
            </a:endParaRPr>
          </a:p>
        </p:txBody>
      </p:sp>
      <p:sp>
        <p:nvSpPr>
          <p:cNvPr id="9" name="مربع نص 8"/>
          <p:cNvSpPr txBox="1"/>
          <p:nvPr/>
        </p:nvSpPr>
        <p:spPr>
          <a:xfrm>
            <a:off x="41425" y="2099367"/>
            <a:ext cx="6425407" cy="954107"/>
          </a:xfrm>
          <a:prstGeom prst="rect">
            <a:avLst/>
          </a:prstGeom>
          <a:noFill/>
        </p:spPr>
        <p:txBody>
          <a:bodyPr wrap="square" rtlCol="1">
            <a:spAutoFit/>
          </a:bodyPr>
          <a:lstStyle/>
          <a:p>
            <a:pPr algn="l"/>
            <a:r>
              <a:rPr lang="en-US" sz="2800" i="1" dirty="0"/>
              <a:t>Tension joints parallel to the max. stress  or min. strain axis.</a:t>
            </a:r>
            <a:endParaRPr lang="ar-IQ" sz="2800" i="1" dirty="0"/>
          </a:p>
        </p:txBody>
      </p:sp>
      <p:sp>
        <p:nvSpPr>
          <p:cNvPr id="13" name="مربع نص 12"/>
          <p:cNvSpPr txBox="1"/>
          <p:nvPr/>
        </p:nvSpPr>
        <p:spPr>
          <a:xfrm>
            <a:off x="7074380" y="1763563"/>
            <a:ext cx="5096656" cy="954107"/>
          </a:xfrm>
          <a:prstGeom prst="rect">
            <a:avLst/>
          </a:prstGeom>
          <a:noFill/>
        </p:spPr>
        <p:txBody>
          <a:bodyPr wrap="square" rtlCol="1">
            <a:spAutoFit/>
          </a:bodyPr>
          <a:lstStyle/>
          <a:p>
            <a:pPr algn="l"/>
            <a:r>
              <a:rPr lang="en-US" sz="2800" i="1" dirty="0"/>
              <a:t>Max. stress axis bisect the acute angle of conjugate shear joint</a:t>
            </a:r>
            <a:endParaRPr lang="ar-IQ" sz="2800" i="1" dirty="0"/>
          </a:p>
        </p:txBody>
      </p:sp>
      <p:sp>
        <p:nvSpPr>
          <p:cNvPr id="2" name="Date Placeholder 1"/>
          <p:cNvSpPr>
            <a:spLocks noGrp="1"/>
          </p:cNvSpPr>
          <p:nvPr>
            <p:ph type="dt" sz="half" idx="10"/>
          </p:nvPr>
        </p:nvSpPr>
        <p:spPr/>
        <p:txBody>
          <a:bodyPr/>
          <a:lstStyle/>
          <a:p>
            <a:fld id="{0F1E71A3-45FA-48EA-8FA4-F0A461CF3EA6}" type="datetime1">
              <a:rPr lang="en-US" smtClean="0"/>
              <a:t>1/13/2025</a:t>
            </a:fld>
            <a:endParaRPr lang="ar-IQ"/>
          </a:p>
        </p:txBody>
      </p:sp>
      <p:sp>
        <p:nvSpPr>
          <p:cNvPr id="3" name="Footer Placeholder 2"/>
          <p:cNvSpPr>
            <a:spLocks noGrp="1"/>
          </p:cNvSpPr>
          <p:nvPr>
            <p:ph type="ftr" sz="quarter" idx="11"/>
          </p:nvPr>
        </p:nvSpPr>
        <p:spPr/>
        <p:txBody>
          <a:bodyPr/>
          <a:lstStyle/>
          <a:p>
            <a:r>
              <a:rPr lang="en-US"/>
              <a:t>Dr.Rabeea  Znad</a:t>
            </a:r>
            <a:endParaRPr lang="ar-IQ"/>
          </a:p>
        </p:txBody>
      </p:sp>
      <p:sp>
        <p:nvSpPr>
          <p:cNvPr id="21" name="Slide Number Placeholder 20"/>
          <p:cNvSpPr>
            <a:spLocks noGrp="1"/>
          </p:cNvSpPr>
          <p:nvPr>
            <p:ph type="sldNum" sz="quarter" idx="12"/>
          </p:nvPr>
        </p:nvSpPr>
        <p:spPr/>
        <p:txBody>
          <a:bodyPr/>
          <a:lstStyle/>
          <a:p>
            <a:fld id="{7842F38A-4827-48D2-A44B-0EF91AA1B112}" type="slidenum">
              <a:rPr lang="ar-IQ" smtClean="0"/>
              <a:t>27</a:t>
            </a:fld>
            <a:endParaRPr lang="ar-IQ"/>
          </a:p>
        </p:txBody>
      </p:sp>
    </p:spTree>
    <p:extLst>
      <p:ext uri="{BB962C8B-B14F-4D97-AF65-F5344CB8AC3E}">
        <p14:creationId xmlns:p14="http://schemas.microsoft.com/office/powerpoint/2010/main" val="229102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9100" y="69319"/>
            <a:ext cx="9740900" cy="1015663"/>
          </a:xfrm>
          <a:prstGeom prst="rect">
            <a:avLst/>
          </a:prstGeom>
          <a:noFill/>
        </p:spPr>
        <p:txBody>
          <a:bodyPr wrap="square" rtlCol="1">
            <a:spAutoFit/>
          </a:bodyPr>
          <a:lstStyle/>
          <a:p>
            <a:pPr algn="l"/>
            <a:r>
              <a:rPr lang="en-US" sz="2000" dirty="0">
                <a:latin typeface="Times New Roman" panose="02020603050405020304" pitchFamily="18" charset="0"/>
                <a:cs typeface="Times New Roman" panose="02020603050405020304" pitchFamily="18" charset="0"/>
              </a:rPr>
              <a:t>A consideration of the  genesis of joints it must be remembered that the rock have different behavior under stress depending on the surrounding condition at time of stress  subjected. Therefore, </a:t>
            </a:r>
            <a:endParaRPr lang="ar-IQ" sz="2000"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419100" y="996422"/>
            <a:ext cx="10817058" cy="1292662"/>
          </a:xfrm>
          <a:prstGeom prst="rect">
            <a:avLst/>
          </a:prstGeom>
          <a:noFill/>
        </p:spPr>
        <p:txBody>
          <a:bodyPr wrap="square" rtlCol="1">
            <a:spAutoFit/>
          </a:bodyPr>
          <a:lstStyle/>
          <a:p>
            <a:pPr algn="l"/>
            <a:r>
              <a:rPr lang="en-US" sz="2000" dirty="0">
                <a:latin typeface="Times New Roman" panose="02020603050405020304" pitchFamily="18" charset="0"/>
                <a:cs typeface="Times New Roman" panose="02020603050405020304" pitchFamily="18" charset="0"/>
              </a:rPr>
              <a:t>Under atmospheric pressure and room temperature, most rock are brittle and fail by rupture at the elastic limit. But under high confining pressure and high temperature most rocks undergo plastic deformation above the elastic limit. But under sufficiently high stress they may be eventually fail by rupture</a:t>
            </a:r>
            <a:r>
              <a:rPr lang="en-US" dirty="0"/>
              <a:t>.</a:t>
            </a:r>
          </a:p>
          <a:p>
            <a:pPr algn="l"/>
            <a:endParaRPr lang="ar-IQ" dirty="0"/>
          </a:p>
        </p:txBody>
      </p:sp>
      <p:sp>
        <p:nvSpPr>
          <p:cNvPr id="4" name="مربع نص 3"/>
          <p:cNvSpPr txBox="1"/>
          <p:nvPr/>
        </p:nvSpPr>
        <p:spPr>
          <a:xfrm>
            <a:off x="825500" y="2066681"/>
            <a:ext cx="10947400" cy="1938992"/>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As conclusion ,there is several factors  concern with genetic of joints</a:t>
            </a:r>
            <a:r>
              <a:rPr lang="ar-IQ"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  1; the nature of the deformation preceding rupture.</a:t>
            </a:r>
          </a:p>
          <a:p>
            <a:pPr algn="l"/>
            <a:r>
              <a:rPr lang="en-US" sz="2400" dirty="0">
                <a:latin typeface="Times New Roman" panose="02020603050405020304" pitchFamily="18" charset="0"/>
                <a:cs typeface="Times New Roman" panose="02020603050405020304" pitchFamily="18" charset="0"/>
              </a:rPr>
              <a:t>  2; physical condition at the time of rupture</a:t>
            </a:r>
          </a:p>
          <a:p>
            <a:pPr algn="l"/>
            <a:r>
              <a:rPr lang="en-US" sz="2400" dirty="0">
                <a:latin typeface="Times New Roman" panose="02020603050405020304" pitchFamily="18" charset="0"/>
                <a:cs typeface="Times New Roman" panose="02020603050405020304" pitchFamily="18" charset="0"/>
              </a:rPr>
              <a:t>  3; the stress necessary to cause rupture.</a:t>
            </a:r>
          </a:p>
          <a:p>
            <a:pPr algn="l"/>
            <a:r>
              <a:rPr lang="en-US" sz="2400" dirty="0">
                <a:latin typeface="Times New Roman" panose="02020603050405020304" pitchFamily="18" charset="0"/>
                <a:cs typeface="Times New Roman" panose="02020603050405020304" pitchFamily="18" charset="0"/>
              </a:rPr>
              <a:t>  4; the orientation of fractures relative to the causative stresses.</a:t>
            </a:r>
            <a:endParaRPr lang="ar-IQ" sz="2400" dirty="0">
              <a:latin typeface="Times New Roman" panose="02020603050405020304" pitchFamily="18" charset="0"/>
              <a:cs typeface="Times New Roman" panose="02020603050405020304" pitchFamily="18" charset="0"/>
            </a:endParaRPr>
          </a:p>
        </p:txBody>
      </p:sp>
      <p:sp>
        <p:nvSpPr>
          <p:cNvPr id="6" name="مربع نص 5"/>
          <p:cNvSpPr txBox="1"/>
          <p:nvPr/>
        </p:nvSpPr>
        <p:spPr>
          <a:xfrm>
            <a:off x="825500" y="4095888"/>
            <a:ext cx="10223500" cy="707886"/>
          </a:xfrm>
          <a:prstGeom prst="rect">
            <a:avLst/>
          </a:prstGeom>
          <a:noFill/>
        </p:spPr>
        <p:txBody>
          <a:bodyPr wrap="square" rtlCol="1">
            <a:spAutoFit/>
          </a:bodyPr>
          <a:lstStyle/>
          <a:p>
            <a:pPr algn="l"/>
            <a:r>
              <a:rPr lang="en-US" sz="2000" dirty="0">
                <a:latin typeface="Times New Roman" panose="02020603050405020304" pitchFamily="18" charset="0"/>
                <a:cs typeface="Times New Roman" panose="02020603050405020304" pitchFamily="18" charset="0"/>
              </a:rPr>
              <a:t>Under the utmost importance to distinguish between the character of the external force and the type of fracture.</a:t>
            </a:r>
            <a:endParaRPr lang="ar-IQ" sz="2000"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711200" y="4760147"/>
            <a:ext cx="10845800" cy="707886"/>
          </a:xfrm>
          <a:prstGeom prst="rect">
            <a:avLst/>
          </a:prstGeom>
          <a:noFill/>
        </p:spPr>
        <p:txBody>
          <a:bodyPr wrap="square" rtlCol="1">
            <a:spAutoFit/>
          </a:bodyPr>
          <a:lstStyle/>
          <a:p>
            <a:pPr algn="l"/>
            <a:r>
              <a:rPr lang="en-US" sz="2000" u="sng" dirty="0">
                <a:latin typeface="Times New Roman" panose="02020603050405020304" pitchFamily="18" charset="0"/>
                <a:cs typeface="Times New Roman" panose="02020603050405020304" pitchFamily="18" charset="0"/>
              </a:rPr>
              <a:t>Tension fracture </a:t>
            </a:r>
            <a:r>
              <a:rPr lang="en-US" sz="2000" dirty="0">
                <a:latin typeface="Times New Roman" panose="02020603050405020304" pitchFamily="18" charset="0"/>
                <a:cs typeface="Times New Roman" panose="02020603050405020304" pitchFamily="18" charset="0"/>
              </a:rPr>
              <a:t>may result not only from tension, but also from couple and even from compression; as well be shown later, however special name is  given to tension fracture formed by compression.</a:t>
            </a:r>
            <a:endParaRPr lang="ar-IQ" sz="2000" dirty="0">
              <a:latin typeface="Times New Roman" panose="02020603050405020304" pitchFamily="18" charset="0"/>
              <a:cs typeface="Times New Roman" panose="02020603050405020304" pitchFamily="18" charset="0"/>
            </a:endParaRPr>
          </a:p>
        </p:txBody>
      </p:sp>
      <p:sp>
        <p:nvSpPr>
          <p:cNvPr id="8" name="مربع نص 7"/>
          <p:cNvSpPr txBox="1"/>
          <p:nvPr/>
        </p:nvSpPr>
        <p:spPr>
          <a:xfrm>
            <a:off x="711200" y="5468033"/>
            <a:ext cx="10096500" cy="400110"/>
          </a:xfrm>
          <a:prstGeom prst="rect">
            <a:avLst/>
          </a:prstGeom>
          <a:noFill/>
        </p:spPr>
        <p:txBody>
          <a:bodyPr wrap="square" rtlCol="1">
            <a:spAutoFit/>
          </a:bodyPr>
          <a:lstStyle/>
          <a:p>
            <a:pPr algn="l"/>
            <a:r>
              <a:rPr lang="en-US" sz="2000" u="sng" dirty="0">
                <a:latin typeface="Times New Roman" panose="02020603050405020304" pitchFamily="18" charset="0"/>
                <a:cs typeface="Times New Roman" panose="02020603050405020304" pitchFamily="18" charset="0"/>
              </a:rPr>
              <a:t>Shear fracture </a:t>
            </a:r>
            <a:r>
              <a:rPr lang="en-US" sz="2000" dirty="0">
                <a:latin typeface="Times New Roman" panose="02020603050405020304" pitchFamily="18" charset="0"/>
                <a:cs typeface="Times New Roman" panose="02020603050405020304" pitchFamily="18" charset="0"/>
              </a:rPr>
              <a:t>may develop not only under compression ,but also  from couples and from tension.</a:t>
            </a:r>
            <a:endParaRPr lang="ar-IQ" sz="20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87A0258E-13A4-44B2-AA61-814FA7EC8E2F}" type="datetime1">
              <a:rPr lang="en-US" smtClean="0"/>
              <a:t>1/13/2025</a:t>
            </a:fld>
            <a:endParaRPr lang="ar-IQ"/>
          </a:p>
        </p:txBody>
      </p:sp>
      <p:sp>
        <p:nvSpPr>
          <p:cNvPr id="9" name="Footer Placeholder 8"/>
          <p:cNvSpPr>
            <a:spLocks noGrp="1"/>
          </p:cNvSpPr>
          <p:nvPr>
            <p:ph type="ftr" sz="quarter" idx="11"/>
          </p:nvPr>
        </p:nvSpPr>
        <p:spPr/>
        <p:txBody>
          <a:bodyPr/>
          <a:lstStyle/>
          <a:p>
            <a:r>
              <a:rPr lang="en-US"/>
              <a:t>Dr.Rabeea  Znad</a:t>
            </a:r>
            <a:endParaRPr lang="ar-IQ"/>
          </a:p>
        </p:txBody>
      </p:sp>
      <p:sp>
        <p:nvSpPr>
          <p:cNvPr id="11" name="Slide Number Placeholder 10"/>
          <p:cNvSpPr>
            <a:spLocks noGrp="1"/>
          </p:cNvSpPr>
          <p:nvPr>
            <p:ph type="sldNum" sz="quarter" idx="12"/>
          </p:nvPr>
        </p:nvSpPr>
        <p:spPr/>
        <p:txBody>
          <a:bodyPr/>
          <a:lstStyle/>
          <a:p>
            <a:fld id="{7842F38A-4827-48D2-A44B-0EF91AA1B112}" type="slidenum">
              <a:rPr lang="ar-IQ" smtClean="0"/>
              <a:t>28</a:t>
            </a:fld>
            <a:endParaRPr lang="ar-IQ" dirty="0"/>
          </a:p>
        </p:txBody>
      </p:sp>
    </p:spTree>
    <p:extLst>
      <p:ext uri="{BB962C8B-B14F-4D97-AF65-F5344CB8AC3E}">
        <p14:creationId xmlns:p14="http://schemas.microsoft.com/office/powerpoint/2010/main" val="292277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3456" t="53189" r="36998" b="5834"/>
          <a:stretch/>
        </p:blipFill>
        <p:spPr>
          <a:xfrm>
            <a:off x="121920" y="614611"/>
            <a:ext cx="11460479" cy="5328989"/>
          </a:xfrm>
          <a:prstGeom prst="rect">
            <a:avLst/>
          </a:prstGeom>
        </p:spPr>
      </p:pic>
      <p:sp>
        <p:nvSpPr>
          <p:cNvPr id="3" name="مربع نص 2"/>
          <p:cNvSpPr txBox="1"/>
          <p:nvPr/>
        </p:nvSpPr>
        <p:spPr>
          <a:xfrm>
            <a:off x="-548640" y="5297269"/>
            <a:ext cx="2026920" cy="646331"/>
          </a:xfrm>
          <a:prstGeom prst="rect">
            <a:avLst/>
          </a:prstGeom>
          <a:noFill/>
        </p:spPr>
        <p:txBody>
          <a:bodyPr wrap="square" rtlCol="1">
            <a:spAutoFit/>
          </a:bodyPr>
          <a:lstStyle/>
          <a:p>
            <a:r>
              <a:rPr lang="en-US" sz="3600" dirty="0" err="1"/>
              <a:t>hko</a:t>
            </a:r>
            <a:r>
              <a:rPr lang="en-US" sz="3600" dirty="0"/>
              <a:t> -a-</a:t>
            </a:r>
            <a:endParaRPr lang="ar-IQ" sz="3600" dirty="0"/>
          </a:p>
        </p:txBody>
      </p:sp>
      <p:sp>
        <p:nvSpPr>
          <p:cNvPr id="4" name="مربع نص 3"/>
          <p:cNvSpPr txBox="1"/>
          <p:nvPr/>
        </p:nvSpPr>
        <p:spPr>
          <a:xfrm>
            <a:off x="8778240" y="4160520"/>
            <a:ext cx="2682240" cy="769441"/>
          </a:xfrm>
          <a:prstGeom prst="rect">
            <a:avLst/>
          </a:prstGeom>
          <a:noFill/>
        </p:spPr>
        <p:txBody>
          <a:bodyPr wrap="square" rtlCol="1">
            <a:spAutoFit/>
          </a:bodyPr>
          <a:lstStyle/>
          <a:p>
            <a:r>
              <a:rPr lang="en-US" sz="4400" dirty="0" err="1"/>
              <a:t>hol</a:t>
            </a:r>
            <a:r>
              <a:rPr lang="en-US" sz="4400" dirty="0"/>
              <a:t>-a-</a:t>
            </a:r>
            <a:endParaRPr lang="ar-IQ" sz="4400" dirty="0"/>
          </a:p>
        </p:txBody>
      </p:sp>
      <p:sp>
        <p:nvSpPr>
          <p:cNvPr id="6" name="مربع نص 5"/>
          <p:cNvSpPr txBox="1"/>
          <p:nvPr/>
        </p:nvSpPr>
        <p:spPr>
          <a:xfrm>
            <a:off x="3434755" y="614611"/>
            <a:ext cx="3269976" cy="369332"/>
          </a:xfrm>
          <a:prstGeom prst="rect">
            <a:avLst/>
          </a:prstGeom>
          <a:noFill/>
        </p:spPr>
        <p:txBody>
          <a:bodyPr wrap="square" rtlCol="1">
            <a:spAutoFit/>
          </a:bodyPr>
          <a:lstStyle/>
          <a:p>
            <a:r>
              <a:rPr lang="en-US" dirty="0"/>
              <a:t> short test; identify joint system  </a:t>
            </a:r>
            <a:endParaRPr lang="ar-IQ" dirty="0"/>
          </a:p>
        </p:txBody>
      </p:sp>
      <p:cxnSp>
        <p:nvCxnSpPr>
          <p:cNvPr id="24" name="رابط مستقيم 23"/>
          <p:cNvCxnSpPr/>
          <p:nvPr/>
        </p:nvCxnSpPr>
        <p:spPr>
          <a:xfrm flipH="1">
            <a:off x="4601561" y="4707942"/>
            <a:ext cx="145916" cy="641885"/>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flipH="1">
            <a:off x="5778988" y="5625487"/>
            <a:ext cx="155642" cy="77807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مجموعة 47"/>
          <p:cNvGrpSpPr/>
          <p:nvPr/>
        </p:nvGrpSpPr>
        <p:grpSpPr>
          <a:xfrm>
            <a:off x="3122958" y="4386435"/>
            <a:ext cx="2867311" cy="2467997"/>
            <a:chOff x="3122958" y="4386435"/>
            <a:chExt cx="2867311" cy="2467997"/>
          </a:xfrm>
        </p:grpSpPr>
        <p:cxnSp>
          <p:nvCxnSpPr>
            <p:cNvPr id="35" name="رابط مستقيم 34"/>
            <p:cNvCxnSpPr/>
            <p:nvPr/>
          </p:nvCxnSpPr>
          <p:spPr>
            <a:xfrm>
              <a:off x="4674519" y="4545240"/>
              <a:ext cx="0" cy="4836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7" name="مجموعة 46"/>
            <p:cNvGrpSpPr/>
            <p:nvPr/>
          </p:nvGrpSpPr>
          <p:grpSpPr>
            <a:xfrm>
              <a:off x="3122958" y="4386435"/>
              <a:ext cx="2867311" cy="2467997"/>
              <a:chOff x="3122958" y="4386435"/>
              <a:chExt cx="2867311" cy="2467997"/>
            </a:xfrm>
          </p:grpSpPr>
          <p:grpSp>
            <p:nvGrpSpPr>
              <p:cNvPr id="25" name="مجموعة 24"/>
              <p:cNvGrpSpPr/>
              <p:nvPr/>
            </p:nvGrpSpPr>
            <p:grpSpPr>
              <a:xfrm>
                <a:off x="3122958" y="4386435"/>
                <a:ext cx="2840476" cy="2467997"/>
                <a:chOff x="3988340" y="4346730"/>
                <a:chExt cx="2840476" cy="2467997"/>
              </a:xfrm>
            </p:grpSpPr>
            <p:cxnSp>
              <p:nvCxnSpPr>
                <p:cNvPr id="26" name="رابط مستقيم 25"/>
                <p:cNvCxnSpPr/>
                <p:nvPr/>
              </p:nvCxnSpPr>
              <p:spPr>
                <a:xfrm>
                  <a:off x="5573948" y="5066854"/>
                  <a:ext cx="484413" cy="19846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7" name="مجموعة 26"/>
                <p:cNvGrpSpPr/>
                <p:nvPr/>
              </p:nvGrpSpPr>
              <p:grpSpPr>
                <a:xfrm>
                  <a:off x="3988340" y="4346730"/>
                  <a:ext cx="2840476" cy="2467997"/>
                  <a:chOff x="3988340" y="4346730"/>
                  <a:chExt cx="2840476" cy="2467997"/>
                </a:xfrm>
              </p:grpSpPr>
              <p:sp>
                <p:nvSpPr>
                  <p:cNvPr id="28" name="شكل حر 27"/>
                  <p:cNvSpPr/>
                  <p:nvPr/>
                </p:nvSpPr>
                <p:spPr>
                  <a:xfrm>
                    <a:off x="3988340" y="5446307"/>
                    <a:ext cx="2684834" cy="993404"/>
                  </a:xfrm>
                  <a:custGeom>
                    <a:avLst/>
                    <a:gdLst>
                      <a:gd name="connsiteX0" fmla="*/ 0 w 2684834"/>
                      <a:gd name="connsiteY0" fmla="*/ 993404 h 993404"/>
                      <a:gd name="connsiteX1" fmla="*/ 603115 w 2684834"/>
                      <a:gd name="connsiteY1" fmla="*/ 156825 h 993404"/>
                      <a:gd name="connsiteX2" fmla="*/ 1225686 w 2684834"/>
                      <a:gd name="connsiteY2" fmla="*/ 1182 h 993404"/>
                      <a:gd name="connsiteX3" fmla="*/ 1770434 w 2684834"/>
                      <a:gd name="connsiteY3" fmla="*/ 98459 h 993404"/>
                      <a:gd name="connsiteX4" fmla="*/ 2140086 w 2684834"/>
                      <a:gd name="connsiteY4" fmla="*/ 331923 h 993404"/>
                      <a:gd name="connsiteX5" fmla="*/ 2490281 w 2684834"/>
                      <a:gd name="connsiteY5" fmla="*/ 643208 h 993404"/>
                      <a:gd name="connsiteX6" fmla="*/ 2684834 w 2684834"/>
                      <a:gd name="connsiteY6" fmla="*/ 915582 h 9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834" h="993404">
                        <a:moveTo>
                          <a:pt x="0" y="993404"/>
                        </a:moveTo>
                        <a:cubicBezTo>
                          <a:pt x="199417" y="657799"/>
                          <a:pt x="398834" y="322195"/>
                          <a:pt x="603115" y="156825"/>
                        </a:cubicBezTo>
                        <a:cubicBezTo>
                          <a:pt x="807396" y="-8545"/>
                          <a:pt x="1031133" y="10910"/>
                          <a:pt x="1225686" y="1182"/>
                        </a:cubicBezTo>
                        <a:cubicBezTo>
                          <a:pt x="1420239" y="-8546"/>
                          <a:pt x="1618034" y="43336"/>
                          <a:pt x="1770434" y="98459"/>
                        </a:cubicBezTo>
                        <a:cubicBezTo>
                          <a:pt x="1922834" y="153582"/>
                          <a:pt x="2020112" y="241132"/>
                          <a:pt x="2140086" y="331923"/>
                        </a:cubicBezTo>
                        <a:cubicBezTo>
                          <a:pt x="2260060" y="422714"/>
                          <a:pt x="2399490" y="545932"/>
                          <a:pt x="2490281" y="643208"/>
                        </a:cubicBezTo>
                        <a:cubicBezTo>
                          <a:pt x="2581072" y="740484"/>
                          <a:pt x="2632953" y="828033"/>
                          <a:pt x="2684834" y="915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9" name="شكل حر 28"/>
                  <p:cNvSpPr/>
                  <p:nvPr/>
                </p:nvSpPr>
                <p:spPr>
                  <a:xfrm>
                    <a:off x="4143982" y="4668237"/>
                    <a:ext cx="2684834" cy="993404"/>
                  </a:xfrm>
                  <a:custGeom>
                    <a:avLst/>
                    <a:gdLst>
                      <a:gd name="connsiteX0" fmla="*/ 0 w 2684834"/>
                      <a:gd name="connsiteY0" fmla="*/ 993404 h 993404"/>
                      <a:gd name="connsiteX1" fmla="*/ 603115 w 2684834"/>
                      <a:gd name="connsiteY1" fmla="*/ 156825 h 993404"/>
                      <a:gd name="connsiteX2" fmla="*/ 1225686 w 2684834"/>
                      <a:gd name="connsiteY2" fmla="*/ 1182 h 993404"/>
                      <a:gd name="connsiteX3" fmla="*/ 1770434 w 2684834"/>
                      <a:gd name="connsiteY3" fmla="*/ 98459 h 993404"/>
                      <a:gd name="connsiteX4" fmla="*/ 2140086 w 2684834"/>
                      <a:gd name="connsiteY4" fmla="*/ 331923 h 993404"/>
                      <a:gd name="connsiteX5" fmla="*/ 2490281 w 2684834"/>
                      <a:gd name="connsiteY5" fmla="*/ 643208 h 993404"/>
                      <a:gd name="connsiteX6" fmla="*/ 2684834 w 2684834"/>
                      <a:gd name="connsiteY6" fmla="*/ 915582 h 9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834" h="993404">
                        <a:moveTo>
                          <a:pt x="0" y="993404"/>
                        </a:moveTo>
                        <a:cubicBezTo>
                          <a:pt x="199417" y="657799"/>
                          <a:pt x="398834" y="322195"/>
                          <a:pt x="603115" y="156825"/>
                        </a:cubicBezTo>
                        <a:cubicBezTo>
                          <a:pt x="807396" y="-8545"/>
                          <a:pt x="1031133" y="10910"/>
                          <a:pt x="1225686" y="1182"/>
                        </a:cubicBezTo>
                        <a:cubicBezTo>
                          <a:pt x="1420239" y="-8546"/>
                          <a:pt x="1618034" y="43336"/>
                          <a:pt x="1770434" y="98459"/>
                        </a:cubicBezTo>
                        <a:cubicBezTo>
                          <a:pt x="1922834" y="153582"/>
                          <a:pt x="2020112" y="241132"/>
                          <a:pt x="2140086" y="331923"/>
                        </a:cubicBezTo>
                        <a:cubicBezTo>
                          <a:pt x="2260060" y="422714"/>
                          <a:pt x="2399490" y="545932"/>
                          <a:pt x="2490281" y="643208"/>
                        </a:cubicBezTo>
                        <a:cubicBezTo>
                          <a:pt x="2581072" y="740484"/>
                          <a:pt x="2632953" y="828033"/>
                          <a:pt x="2684834" y="915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0" name="شكل حر 29"/>
                  <p:cNvSpPr/>
                  <p:nvPr/>
                </p:nvSpPr>
                <p:spPr>
                  <a:xfrm>
                    <a:off x="3988340" y="5821323"/>
                    <a:ext cx="2684834" cy="993404"/>
                  </a:xfrm>
                  <a:custGeom>
                    <a:avLst/>
                    <a:gdLst>
                      <a:gd name="connsiteX0" fmla="*/ 0 w 2684834"/>
                      <a:gd name="connsiteY0" fmla="*/ 993404 h 993404"/>
                      <a:gd name="connsiteX1" fmla="*/ 603115 w 2684834"/>
                      <a:gd name="connsiteY1" fmla="*/ 156825 h 993404"/>
                      <a:gd name="connsiteX2" fmla="*/ 1225686 w 2684834"/>
                      <a:gd name="connsiteY2" fmla="*/ 1182 h 993404"/>
                      <a:gd name="connsiteX3" fmla="*/ 1770434 w 2684834"/>
                      <a:gd name="connsiteY3" fmla="*/ 98459 h 993404"/>
                      <a:gd name="connsiteX4" fmla="*/ 2140086 w 2684834"/>
                      <a:gd name="connsiteY4" fmla="*/ 331923 h 993404"/>
                      <a:gd name="connsiteX5" fmla="*/ 2490281 w 2684834"/>
                      <a:gd name="connsiteY5" fmla="*/ 643208 h 993404"/>
                      <a:gd name="connsiteX6" fmla="*/ 2684834 w 2684834"/>
                      <a:gd name="connsiteY6" fmla="*/ 915582 h 9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834" h="993404">
                        <a:moveTo>
                          <a:pt x="0" y="993404"/>
                        </a:moveTo>
                        <a:cubicBezTo>
                          <a:pt x="199417" y="657799"/>
                          <a:pt x="398834" y="322195"/>
                          <a:pt x="603115" y="156825"/>
                        </a:cubicBezTo>
                        <a:cubicBezTo>
                          <a:pt x="807396" y="-8545"/>
                          <a:pt x="1031133" y="10910"/>
                          <a:pt x="1225686" y="1182"/>
                        </a:cubicBezTo>
                        <a:cubicBezTo>
                          <a:pt x="1420239" y="-8546"/>
                          <a:pt x="1618034" y="43336"/>
                          <a:pt x="1770434" y="98459"/>
                        </a:cubicBezTo>
                        <a:cubicBezTo>
                          <a:pt x="1922834" y="153582"/>
                          <a:pt x="2020112" y="241132"/>
                          <a:pt x="2140086" y="331923"/>
                        </a:cubicBezTo>
                        <a:cubicBezTo>
                          <a:pt x="2260060" y="422714"/>
                          <a:pt x="2399490" y="545932"/>
                          <a:pt x="2490281" y="643208"/>
                        </a:cubicBezTo>
                        <a:cubicBezTo>
                          <a:pt x="2581072" y="740484"/>
                          <a:pt x="2632953" y="828033"/>
                          <a:pt x="2684834" y="915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1" name="مربع نص 30"/>
                  <p:cNvSpPr txBox="1"/>
                  <p:nvPr/>
                </p:nvSpPr>
                <p:spPr>
                  <a:xfrm>
                    <a:off x="6109909" y="5028754"/>
                    <a:ext cx="310346" cy="584775"/>
                  </a:xfrm>
                  <a:prstGeom prst="rect">
                    <a:avLst/>
                  </a:prstGeom>
                  <a:noFill/>
                </p:spPr>
                <p:txBody>
                  <a:bodyPr wrap="square" rtlCol="1">
                    <a:spAutoFit/>
                  </a:bodyPr>
                  <a:lstStyle/>
                  <a:p>
                    <a:r>
                      <a:rPr lang="en-US" sz="3200" b="1" dirty="0">
                        <a:solidFill>
                          <a:srgbClr val="00B050"/>
                        </a:solidFill>
                      </a:rPr>
                      <a:t>a</a:t>
                    </a:r>
                    <a:endParaRPr lang="ar-IQ" sz="3200" b="1" dirty="0">
                      <a:solidFill>
                        <a:srgbClr val="00B050"/>
                      </a:solidFill>
                    </a:endParaRPr>
                  </a:p>
                </p:txBody>
              </p:sp>
              <p:sp>
                <p:nvSpPr>
                  <p:cNvPr id="32" name="مربع نص 31"/>
                  <p:cNvSpPr txBox="1"/>
                  <p:nvPr/>
                </p:nvSpPr>
                <p:spPr>
                  <a:xfrm>
                    <a:off x="5214963" y="5126332"/>
                    <a:ext cx="310346" cy="523220"/>
                  </a:xfrm>
                  <a:prstGeom prst="rect">
                    <a:avLst/>
                  </a:prstGeom>
                  <a:noFill/>
                </p:spPr>
                <p:txBody>
                  <a:bodyPr wrap="square" rtlCol="1">
                    <a:spAutoFit/>
                  </a:bodyPr>
                  <a:lstStyle/>
                  <a:p>
                    <a:r>
                      <a:rPr lang="en-US" sz="2800" b="1" dirty="0"/>
                      <a:t>b</a:t>
                    </a:r>
                    <a:endParaRPr lang="ar-IQ" sz="2800" b="1" dirty="0"/>
                  </a:p>
                </p:txBody>
              </p:sp>
              <p:sp>
                <p:nvSpPr>
                  <p:cNvPr id="33" name="مربع نص 32"/>
                  <p:cNvSpPr txBox="1"/>
                  <p:nvPr/>
                </p:nvSpPr>
                <p:spPr>
                  <a:xfrm>
                    <a:off x="5183900" y="4346730"/>
                    <a:ext cx="361397" cy="646331"/>
                  </a:xfrm>
                  <a:prstGeom prst="rect">
                    <a:avLst/>
                  </a:prstGeom>
                  <a:noFill/>
                </p:spPr>
                <p:txBody>
                  <a:bodyPr wrap="square" rtlCol="1">
                    <a:spAutoFit/>
                  </a:bodyPr>
                  <a:lstStyle/>
                  <a:p>
                    <a:r>
                      <a:rPr lang="en-US" sz="3600" b="1" dirty="0">
                        <a:solidFill>
                          <a:srgbClr val="C00000"/>
                        </a:solidFill>
                      </a:rPr>
                      <a:t>c</a:t>
                    </a:r>
                    <a:endParaRPr lang="ar-IQ" sz="3600" b="1" dirty="0">
                      <a:solidFill>
                        <a:srgbClr val="C00000"/>
                      </a:solidFill>
                    </a:endParaRPr>
                  </a:p>
                </p:txBody>
              </p:sp>
            </p:grpSp>
          </p:grpSp>
          <p:cxnSp>
            <p:nvCxnSpPr>
              <p:cNvPr id="37" name="رابط مستقيم 36"/>
              <p:cNvCxnSpPr>
                <a:endCxn id="28" idx="0"/>
              </p:cNvCxnSpPr>
              <p:nvPr/>
            </p:nvCxnSpPr>
            <p:spPr>
              <a:xfrm flipH="1">
                <a:off x="3122958" y="5701346"/>
                <a:ext cx="155642" cy="778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رابط مستقيم 38"/>
              <p:cNvCxnSpPr>
                <a:endCxn id="30" idx="6"/>
              </p:cNvCxnSpPr>
              <p:nvPr/>
            </p:nvCxnSpPr>
            <p:spPr>
              <a:xfrm flipH="1">
                <a:off x="5807792" y="5933036"/>
                <a:ext cx="182477" cy="843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رابط مستقيم 42"/>
              <p:cNvCxnSpPr>
                <a:stCxn id="28" idx="6"/>
                <a:endCxn id="30" idx="6"/>
              </p:cNvCxnSpPr>
              <p:nvPr/>
            </p:nvCxnSpPr>
            <p:spPr>
              <a:xfrm>
                <a:off x="5807792" y="6401594"/>
                <a:ext cx="0" cy="375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a:off x="5963434" y="5568584"/>
                <a:ext cx="0" cy="375016"/>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45" name="رابط مستقيم 44"/>
          <p:cNvCxnSpPr/>
          <p:nvPr/>
        </p:nvCxnSpPr>
        <p:spPr>
          <a:xfrm>
            <a:off x="3122958" y="6434253"/>
            <a:ext cx="0" cy="375016"/>
          </a:xfrm>
          <a:prstGeom prst="line">
            <a:avLst/>
          </a:prstGeom>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B6FD6BB-0025-490E-8418-4EE00613F048}" type="datetime1">
              <a:rPr lang="en-US" smtClean="0"/>
              <a:t>1/13/2025</a:t>
            </a:fld>
            <a:endParaRPr lang="ar-IQ"/>
          </a:p>
        </p:txBody>
      </p:sp>
      <p:sp>
        <p:nvSpPr>
          <p:cNvPr id="7" name="Footer Placeholder 6"/>
          <p:cNvSpPr>
            <a:spLocks noGrp="1"/>
          </p:cNvSpPr>
          <p:nvPr>
            <p:ph type="ftr" sz="quarter" idx="11"/>
          </p:nvPr>
        </p:nvSpPr>
        <p:spPr/>
        <p:txBody>
          <a:bodyPr/>
          <a:lstStyle/>
          <a:p>
            <a:r>
              <a:rPr lang="en-US"/>
              <a:t>Dr.Rabeea  Znad</a:t>
            </a:r>
            <a:endParaRPr lang="ar-IQ"/>
          </a:p>
        </p:txBody>
      </p:sp>
      <p:sp>
        <p:nvSpPr>
          <p:cNvPr id="9" name="Slide Number Placeholder 8"/>
          <p:cNvSpPr>
            <a:spLocks noGrp="1"/>
          </p:cNvSpPr>
          <p:nvPr>
            <p:ph type="sldNum" sz="quarter" idx="12"/>
          </p:nvPr>
        </p:nvSpPr>
        <p:spPr/>
        <p:txBody>
          <a:bodyPr/>
          <a:lstStyle/>
          <a:p>
            <a:fld id="{7842F38A-4827-48D2-A44B-0EF91AA1B112}" type="slidenum">
              <a:rPr lang="ar-IQ" smtClean="0"/>
              <a:t>29</a:t>
            </a:fld>
            <a:endParaRPr lang="ar-IQ"/>
          </a:p>
        </p:txBody>
      </p:sp>
    </p:spTree>
    <p:extLst>
      <p:ext uri="{BB962C8B-B14F-4D97-AF65-F5344CB8AC3E}">
        <p14:creationId xmlns:p14="http://schemas.microsoft.com/office/powerpoint/2010/main" val="423216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9" name="Rectangle 5"/>
          <p:cNvSpPr>
            <a:spLocks noGrp="1" noChangeArrowheads="1"/>
          </p:cNvSpPr>
          <p:nvPr>
            <p:ph type="title"/>
          </p:nvPr>
        </p:nvSpPr>
        <p:spPr>
          <a:xfrm>
            <a:off x="0" y="107548"/>
            <a:ext cx="2673439" cy="819730"/>
          </a:xfrm>
        </p:spPr>
        <p:txBody>
          <a:bodyPr>
            <a:noAutofit/>
          </a:bodyPr>
          <a:lstStyle/>
          <a:p>
            <a:r>
              <a:rPr lang="en-US" sz="2000" dirty="0">
                <a:latin typeface="Times New Roman" panose="02020603050405020304" pitchFamily="18" charset="0"/>
                <a:ea typeface="+mn-ea"/>
                <a:cs typeface="Times New Roman" panose="02020603050405020304" pitchFamily="18" charset="0"/>
              </a:rPr>
              <a:t>Bedrock Hydrogeology</a:t>
            </a:r>
          </a:p>
        </p:txBody>
      </p:sp>
      <p:sp>
        <p:nvSpPr>
          <p:cNvPr id="303111" name="Rectangle 7"/>
          <p:cNvSpPr>
            <a:spLocks noGrp="1" noChangeArrowheads="1"/>
          </p:cNvSpPr>
          <p:nvPr>
            <p:ph type="body" sz="half" idx="1"/>
          </p:nvPr>
        </p:nvSpPr>
        <p:spPr>
          <a:xfrm>
            <a:off x="0" y="644678"/>
            <a:ext cx="5389389" cy="565936"/>
          </a:xfrm>
        </p:spPr>
        <p:txBody>
          <a:bodyPr>
            <a:noAutofit/>
          </a:bodyPr>
          <a:lstStyle/>
          <a:p>
            <a:pPr marL="0" indent="0" algn="l">
              <a:buNone/>
            </a:pPr>
            <a:r>
              <a:rPr lang="en-US" sz="2000" dirty="0">
                <a:latin typeface="Times New Roman" panose="02020603050405020304" pitchFamily="18" charset="0"/>
                <a:cs typeface="Times New Roman" panose="02020603050405020304" pitchFamily="18" charset="0"/>
              </a:rPr>
              <a:t>Hydraulic Conductivity of bedrock is controlled by;</a:t>
            </a:r>
          </a:p>
        </p:txBody>
      </p:sp>
      <p:sp>
        <p:nvSpPr>
          <p:cNvPr id="303113" name="Rectangle 9"/>
          <p:cNvSpPr>
            <a:spLocks noGrp="1" noChangeArrowheads="1"/>
          </p:cNvSpPr>
          <p:nvPr>
            <p:ph type="body" sz="half" idx="2"/>
          </p:nvPr>
        </p:nvSpPr>
        <p:spPr>
          <a:xfrm>
            <a:off x="0" y="1354326"/>
            <a:ext cx="4790941" cy="1636713"/>
          </a:xfrm>
        </p:spPr>
        <p:txBody>
          <a:bodyPr>
            <a:normAutofit/>
          </a:bodyPr>
          <a:lstStyle/>
          <a:p>
            <a:pPr marL="457200" lvl="1" indent="0" algn="l">
              <a:buNone/>
            </a:pPr>
            <a:r>
              <a:rPr lang="en-US" sz="2000" dirty="0">
                <a:latin typeface="Times New Roman" panose="02020603050405020304" pitchFamily="18" charset="0"/>
                <a:cs typeface="Times New Roman" panose="02020603050405020304" pitchFamily="18" charset="0"/>
              </a:rPr>
              <a:t>Size of fracture openings</a:t>
            </a:r>
            <a:r>
              <a:rPr lang="ar-IQ"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457200" lvl="1" indent="0" algn="l">
              <a:buNone/>
            </a:pPr>
            <a:r>
              <a:rPr lang="en-US" sz="2000" dirty="0">
                <a:latin typeface="Times New Roman" panose="02020603050405020304" pitchFamily="18" charset="0"/>
                <a:cs typeface="Times New Roman" panose="02020603050405020304" pitchFamily="18" charset="0"/>
              </a:rPr>
              <a:t>Spacing of fractures</a:t>
            </a:r>
            <a:r>
              <a:rPr lang="ar-IQ"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457200" lvl="1" indent="0" algn="l">
              <a:buNone/>
            </a:pPr>
            <a:r>
              <a:rPr lang="en-US" sz="2000" dirty="0">
                <a:latin typeface="Times New Roman" panose="02020603050405020304" pitchFamily="18" charset="0"/>
                <a:cs typeface="Times New Roman" panose="02020603050405020304" pitchFamily="18" charset="0"/>
              </a:rPr>
              <a:t>Interconnectedness of fractures</a:t>
            </a:r>
            <a:r>
              <a:rPr lang="ar-IQ"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400" dirty="0"/>
          </a:p>
        </p:txBody>
      </p:sp>
      <p:pic>
        <p:nvPicPr>
          <p:cNvPr id="303108" name="Picture 4" descr="11_0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2660"/>
          <a:stretch>
            <a:fillRect/>
          </a:stretch>
        </p:blipFill>
        <p:spPr>
          <a:xfrm>
            <a:off x="5804079" y="218940"/>
            <a:ext cx="5715000" cy="290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
          <p:cNvGrpSpPr/>
          <p:nvPr/>
        </p:nvGrpSpPr>
        <p:grpSpPr>
          <a:xfrm>
            <a:off x="1124138" y="2928542"/>
            <a:ext cx="9486526" cy="3801689"/>
            <a:chOff x="493072" y="531541"/>
            <a:chExt cx="10867549" cy="4070439"/>
          </a:xfrm>
        </p:grpSpPr>
        <p:pic>
          <p:nvPicPr>
            <p:cNvPr id="7"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72" y="1304145"/>
              <a:ext cx="10867549" cy="3297835"/>
            </a:xfrm>
            <a:prstGeom prst="rect">
              <a:avLst/>
            </a:prstGeom>
          </p:spPr>
        </p:pic>
        <p:cxnSp>
          <p:nvCxnSpPr>
            <p:cNvPr id="8" name="رابط كسهم مستقيم 4"/>
            <p:cNvCxnSpPr/>
            <p:nvPr/>
          </p:nvCxnSpPr>
          <p:spPr>
            <a:xfrm flipH="1">
              <a:off x="9979598" y="1182401"/>
              <a:ext cx="33454" cy="99245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9" name="رابط كسهم مستقيم 5"/>
            <p:cNvCxnSpPr/>
            <p:nvPr/>
          </p:nvCxnSpPr>
          <p:spPr>
            <a:xfrm flipH="1">
              <a:off x="1643318" y="542321"/>
              <a:ext cx="33454" cy="99245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6"/>
            <p:cNvCxnSpPr/>
            <p:nvPr/>
          </p:nvCxnSpPr>
          <p:spPr>
            <a:xfrm>
              <a:off x="3196190" y="531541"/>
              <a:ext cx="15612" cy="130171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fld id="{CB3CC9C0-4000-419A-8749-3EEA61C1008D}" type="datetime1">
              <a:rPr lang="en-US" smtClean="0"/>
              <a:t>1/13/2025</a:t>
            </a:fld>
            <a:endParaRPr lang="ar-IQ"/>
          </a:p>
        </p:txBody>
      </p:sp>
      <p:sp>
        <p:nvSpPr>
          <p:cNvPr id="3" name="Footer Placeholder 2"/>
          <p:cNvSpPr>
            <a:spLocks noGrp="1"/>
          </p:cNvSpPr>
          <p:nvPr>
            <p:ph type="ftr" sz="quarter" idx="11"/>
          </p:nvPr>
        </p:nvSpPr>
        <p:spPr/>
        <p:txBody>
          <a:bodyPr/>
          <a:lstStyle/>
          <a:p>
            <a:r>
              <a:rPr lang="en-US"/>
              <a:t>Dr.Rabeea  Znad</a:t>
            </a:r>
            <a:endParaRPr lang="ar-IQ"/>
          </a:p>
        </p:txBody>
      </p:sp>
      <p:sp>
        <p:nvSpPr>
          <p:cNvPr id="5" name="Slide Number Placeholder 4"/>
          <p:cNvSpPr>
            <a:spLocks noGrp="1"/>
          </p:cNvSpPr>
          <p:nvPr>
            <p:ph type="sldNum" sz="quarter" idx="12"/>
          </p:nvPr>
        </p:nvSpPr>
        <p:spPr/>
        <p:txBody>
          <a:bodyPr/>
          <a:lstStyle/>
          <a:p>
            <a:fld id="{7842F38A-4827-48D2-A44B-0EF91AA1B112}" type="slidenum">
              <a:rPr lang="ar-IQ" smtClean="0"/>
              <a:t>3</a:t>
            </a:fld>
            <a:endParaRPr lang="ar-IQ"/>
          </a:p>
        </p:txBody>
      </p:sp>
    </p:spTree>
    <p:extLst>
      <p:ext uri="{BB962C8B-B14F-4D97-AF65-F5344CB8AC3E}">
        <p14:creationId xmlns:p14="http://schemas.microsoft.com/office/powerpoint/2010/main" val="3646669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3456" t="11042" r="36998" b="50518"/>
          <a:stretch/>
        </p:blipFill>
        <p:spPr>
          <a:xfrm>
            <a:off x="247467" y="1005839"/>
            <a:ext cx="11634296" cy="5074920"/>
          </a:xfrm>
          <a:prstGeom prst="rect">
            <a:avLst/>
          </a:prstGeom>
        </p:spPr>
      </p:pic>
      <p:sp>
        <p:nvSpPr>
          <p:cNvPr id="4" name="مربع نص 3"/>
          <p:cNvSpPr txBox="1"/>
          <p:nvPr/>
        </p:nvSpPr>
        <p:spPr>
          <a:xfrm>
            <a:off x="3657600" y="4404360"/>
            <a:ext cx="1844040" cy="830997"/>
          </a:xfrm>
          <a:prstGeom prst="rect">
            <a:avLst/>
          </a:prstGeom>
          <a:noFill/>
        </p:spPr>
        <p:txBody>
          <a:bodyPr wrap="square" rtlCol="1">
            <a:spAutoFit/>
          </a:bodyPr>
          <a:lstStyle/>
          <a:p>
            <a:r>
              <a:rPr lang="en-US" sz="4800" dirty="0" err="1"/>
              <a:t>hko</a:t>
            </a:r>
            <a:r>
              <a:rPr lang="en-US" sz="4800" dirty="0"/>
              <a:t>-b-</a:t>
            </a:r>
            <a:endParaRPr lang="ar-IQ" sz="4800" dirty="0"/>
          </a:p>
        </p:txBody>
      </p:sp>
      <p:sp>
        <p:nvSpPr>
          <p:cNvPr id="5" name="مربع نص 4"/>
          <p:cNvSpPr txBox="1"/>
          <p:nvPr/>
        </p:nvSpPr>
        <p:spPr>
          <a:xfrm>
            <a:off x="8671560" y="590341"/>
            <a:ext cx="1737360" cy="830997"/>
          </a:xfrm>
          <a:prstGeom prst="rect">
            <a:avLst/>
          </a:prstGeom>
          <a:noFill/>
        </p:spPr>
        <p:txBody>
          <a:bodyPr wrap="square" rtlCol="1">
            <a:spAutoFit/>
          </a:bodyPr>
          <a:lstStyle/>
          <a:p>
            <a:r>
              <a:rPr lang="en-US" sz="4800" dirty="0" err="1"/>
              <a:t>hol</a:t>
            </a:r>
            <a:r>
              <a:rPr lang="en-US" sz="4800" dirty="0"/>
              <a:t>-a-</a:t>
            </a:r>
            <a:endParaRPr lang="ar-IQ" sz="4800" dirty="0"/>
          </a:p>
        </p:txBody>
      </p:sp>
      <p:sp>
        <p:nvSpPr>
          <p:cNvPr id="6" name="مربع نص 5"/>
          <p:cNvSpPr txBox="1"/>
          <p:nvPr/>
        </p:nvSpPr>
        <p:spPr>
          <a:xfrm>
            <a:off x="3865679" y="636507"/>
            <a:ext cx="3269976" cy="369332"/>
          </a:xfrm>
          <a:prstGeom prst="rect">
            <a:avLst/>
          </a:prstGeom>
          <a:noFill/>
        </p:spPr>
        <p:txBody>
          <a:bodyPr wrap="square" rtlCol="1">
            <a:spAutoFit/>
          </a:bodyPr>
          <a:lstStyle/>
          <a:p>
            <a:r>
              <a:rPr lang="en-US" dirty="0"/>
              <a:t> short test; identify joint system  </a:t>
            </a:r>
            <a:endParaRPr lang="ar-IQ" dirty="0"/>
          </a:p>
        </p:txBody>
      </p:sp>
      <p:sp>
        <p:nvSpPr>
          <p:cNvPr id="3" name="Date Placeholder 2"/>
          <p:cNvSpPr>
            <a:spLocks noGrp="1"/>
          </p:cNvSpPr>
          <p:nvPr>
            <p:ph type="dt" sz="half" idx="10"/>
          </p:nvPr>
        </p:nvSpPr>
        <p:spPr/>
        <p:txBody>
          <a:bodyPr/>
          <a:lstStyle/>
          <a:p>
            <a:fld id="{65665F6F-DFA0-47E6-BBE8-6E72F8D4A862}" type="datetime1">
              <a:rPr lang="en-US" smtClean="0"/>
              <a:t>1/13/2025</a:t>
            </a:fld>
            <a:endParaRPr lang="ar-IQ"/>
          </a:p>
        </p:txBody>
      </p:sp>
      <p:sp>
        <p:nvSpPr>
          <p:cNvPr id="7" name="Footer Placeholder 6"/>
          <p:cNvSpPr>
            <a:spLocks noGrp="1"/>
          </p:cNvSpPr>
          <p:nvPr>
            <p:ph type="ftr" sz="quarter" idx="11"/>
          </p:nvPr>
        </p:nvSpPr>
        <p:spPr/>
        <p:txBody>
          <a:bodyPr/>
          <a:lstStyle/>
          <a:p>
            <a:r>
              <a:rPr lang="en-US"/>
              <a:t>Dr.Rabeea  Znad</a:t>
            </a:r>
            <a:endParaRPr lang="ar-IQ"/>
          </a:p>
        </p:txBody>
      </p:sp>
      <p:sp>
        <p:nvSpPr>
          <p:cNvPr id="9" name="Slide Number Placeholder 8"/>
          <p:cNvSpPr>
            <a:spLocks noGrp="1"/>
          </p:cNvSpPr>
          <p:nvPr>
            <p:ph type="sldNum" sz="quarter" idx="12"/>
          </p:nvPr>
        </p:nvSpPr>
        <p:spPr/>
        <p:txBody>
          <a:bodyPr/>
          <a:lstStyle/>
          <a:p>
            <a:fld id="{7842F38A-4827-48D2-A44B-0EF91AA1B112}" type="slidenum">
              <a:rPr lang="ar-IQ" smtClean="0"/>
              <a:t>30</a:t>
            </a:fld>
            <a:endParaRPr lang="ar-IQ"/>
          </a:p>
        </p:txBody>
      </p:sp>
    </p:spTree>
    <p:extLst>
      <p:ext uri="{BB962C8B-B14F-4D97-AF65-F5344CB8AC3E}">
        <p14:creationId xmlns:p14="http://schemas.microsoft.com/office/powerpoint/2010/main" val="38240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9286" y="296155"/>
            <a:ext cx="12251286" cy="1938992"/>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If joints are planar, and parallel to sub-parallel so that they form </a:t>
            </a:r>
            <a:r>
              <a:rPr lang="en-US" sz="2400" dirty="0" err="1">
                <a:latin typeface="Times New Roman" panose="02020603050405020304" pitchFamily="18" charset="0"/>
                <a:cs typeface="Times New Roman" panose="02020603050405020304" pitchFamily="18" charset="0"/>
              </a:rPr>
              <a:t>sets,the</a:t>
            </a:r>
            <a:r>
              <a:rPr lang="en-US" sz="2400" dirty="0">
                <a:latin typeface="Times New Roman" panose="02020603050405020304" pitchFamily="18" charset="0"/>
                <a:cs typeface="Times New Roman" panose="02020603050405020304" pitchFamily="18" charset="0"/>
              </a:rPr>
              <a:t> joints are said to be </a:t>
            </a:r>
            <a:r>
              <a:rPr lang="en-US" sz="2400" u="sng" dirty="0">
                <a:latin typeface="Times New Roman" panose="02020603050405020304" pitchFamily="18" charset="0"/>
                <a:cs typeface="Times New Roman" panose="02020603050405020304" pitchFamily="18" charset="0"/>
              </a:rPr>
              <a:t>systematic</a:t>
            </a:r>
            <a:r>
              <a:rPr lang="en-US" sz="2400" dirty="0">
                <a:latin typeface="Times New Roman" panose="02020603050405020304" pitchFamily="18" charset="0"/>
                <a:cs typeface="Times New Roman" panose="02020603050405020304" pitchFamily="18" charset="0"/>
              </a:rPr>
              <a:t>. </a:t>
            </a:r>
          </a:p>
          <a:p>
            <a:pPr algn="l"/>
            <a:r>
              <a:rPr lang="en-US" sz="2400" dirty="0">
                <a:latin typeface="Times New Roman" panose="02020603050405020304" pitchFamily="18" charset="0"/>
                <a:cs typeface="Times New Roman" panose="02020603050405020304" pitchFamily="18" charset="0"/>
              </a:rPr>
              <a:t>Joints which can be traced tens and even hundreds of meters are termed </a:t>
            </a:r>
            <a:r>
              <a:rPr lang="en-US" sz="2400" u="sng" dirty="0">
                <a:latin typeface="Times New Roman" panose="02020603050405020304" pitchFamily="18" charset="0"/>
                <a:cs typeface="Times New Roman" panose="02020603050405020304" pitchFamily="18" charset="0"/>
              </a:rPr>
              <a:t>master joints</a:t>
            </a:r>
            <a:r>
              <a:rPr lang="en-US" sz="2400" dirty="0">
                <a:latin typeface="Times New Roman" panose="02020603050405020304" pitchFamily="18" charset="0"/>
                <a:cs typeface="Times New Roman" panose="02020603050405020304" pitchFamily="18" charset="0"/>
              </a:rPr>
              <a:t>.</a:t>
            </a:r>
          </a:p>
          <a:p>
            <a:pPr algn="l"/>
            <a:r>
              <a:rPr lang="en-US" sz="2400" dirty="0">
                <a:latin typeface="Times New Roman" panose="02020603050405020304" pitchFamily="18" charset="0"/>
                <a:cs typeface="Times New Roman" panose="02020603050405020304" pitchFamily="18" charset="0"/>
              </a:rPr>
              <a:t> Joints which are an order of magnitude smaller but still well-defined, are called </a:t>
            </a:r>
            <a:r>
              <a:rPr lang="en-US" sz="2400" u="sng" dirty="0">
                <a:latin typeface="Times New Roman" panose="02020603050405020304" pitchFamily="18" charset="0"/>
                <a:cs typeface="Times New Roman" panose="02020603050405020304" pitchFamily="18" charset="0"/>
              </a:rPr>
              <a:t>major joints</a:t>
            </a:r>
            <a:r>
              <a:rPr lang="en-US" sz="2400" dirty="0">
                <a:latin typeface="Times New Roman" panose="02020603050405020304" pitchFamily="18" charset="0"/>
                <a:cs typeface="Times New Roman" panose="02020603050405020304" pitchFamily="18" charset="0"/>
              </a:rPr>
              <a:t>.</a:t>
            </a:r>
          </a:p>
          <a:p>
            <a:pPr algn="l"/>
            <a:r>
              <a:rPr lang="en-US" sz="2400" dirty="0">
                <a:latin typeface="Times New Roman" panose="02020603050405020304" pitchFamily="18" charset="0"/>
                <a:cs typeface="Times New Roman" panose="02020603050405020304" pitchFamily="18" charset="0"/>
              </a:rPr>
              <a:t> Smaller joints occur at all scales down to microscopic.</a:t>
            </a:r>
          </a:p>
        </p:txBody>
      </p:sp>
      <p:sp>
        <p:nvSpPr>
          <p:cNvPr id="3" name="مستطيل 2"/>
          <p:cNvSpPr/>
          <p:nvPr/>
        </p:nvSpPr>
        <p:spPr>
          <a:xfrm>
            <a:off x="-1" y="2864956"/>
            <a:ext cx="11792607" cy="1200329"/>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The </a:t>
            </a:r>
            <a:r>
              <a:rPr lang="en-US" sz="2400" u="sng" dirty="0">
                <a:latin typeface="Times New Roman" panose="02020603050405020304" pitchFamily="18" charset="0"/>
                <a:cs typeface="Times New Roman" panose="02020603050405020304" pitchFamily="18" charset="0"/>
              </a:rPr>
              <a:t>frequency</a:t>
            </a:r>
            <a:r>
              <a:rPr lang="en-US" sz="2400" dirty="0">
                <a:latin typeface="Times New Roman" panose="02020603050405020304" pitchFamily="18" charset="0"/>
                <a:cs typeface="Times New Roman" panose="02020603050405020304" pitchFamily="18" charset="0"/>
              </a:rPr>
              <a:t> of jointing is closely related to bed thickness and lithology — </a:t>
            </a:r>
          </a:p>
          <a:p>
            <a:pPr algn="l" rtl="0"/>
            <a:r>
              <a:rPr lang="en-US" sz="2400" u="sng" dirty="0">
                <a:latin typeface="Times New Roman" panose="02020603050405020304" pitchFamily="18" charset="0"/>
                <a:cs typeface="Times New Roman" panose="02020603050405020304" pitchFamily="18" charset="0"/>
              </a:rPr>
              <a:t>thinner beds </a:t>
            </a:r>
            <a:r>
              <a:rPr lang="en-US" sz="2400" dirty="0">
                <a:latin typeface="Times New Roman" panose="02020603050405020304" pitchFamily="18" charset="0"/>
                <a:cs typeface="Times New Roman" panose="02020603050405020304" pitchFamily="18" charset="0"/>
              </a:rPr>
              <a:t>have closely spaced joints, </a:t>
            </a:r>
          </a:p>
          <a:p>
            <a:pPr algn="l" rtl="0"/>
            <a:r>
              <a:rPr lang="en-US" sz="2400" dirty="0">
                <a:latin typeface="Times New Roman" panose="02020603050405020304" pitchFamily="18" charset="0"/>
                <a:cs typeface="Times New Roman" panose="02020603050405020304" pitchFamily="18" charset="0"/>
              </a:rPr>
              <a:t>more </a:t>
            </a:r>
            <a:r>
              <a:rPr lang="en-US" sz="2400" u="sng" dirty="0">
                <a:latin typeface="Times New Roman" panose="02020603050405020304" pitchFamily="18" charset="0"/>
                <a:cs typeface="Times New Roman" panose="02020603050405020304" pitchFamily="18" charset="0"/>
              </a:rPr>
              <a:t>competent  beds</a:t>
            </a:r>
            <a:r>
              <a:rPr lang="en-US" sz="2400" dirty="0">
                <a:latin typeface="Times New Roman" panose="02020603050405020304" pitchFamily="18" charset="0"/>
                <a:cs typeface="Times New Roman" panose="02020603050405020304" pitchFamily="18" charset="0"/>
              </a:rPr>
              <a:t> tend to develop more widely spaced joints</a:t>
            </a:r>
            <a:endParaRPr lang="ar-IQ" sz="2400"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9286" y="4855160"/>
            <a:ext cx="10882859" cy="461665"/>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Which lithology have more concentration(frequency) joint.  Sandstone    or dolomite?</a:t>
            </a:r>
            <a:endParaRPr lang="ar-IQ" sz="24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138FA51A-DF8F-4078-9671-F0E5AC45BA6F}" type="datetime1">
              <a:rPr lang="en-US" smtClean="0"/>
              <a:t>1/13/2025</a:t>
            </a:fld>
            <a:endParaRPr lang="ar-IQ"/>
          </a:p>
        </p:txBody>
      </p:sp>
      <p:sp>
        <p:nvSpPr>
          <p:cNvPr id="6" name="Footer Placeholder 5"/>
          <p:cNvSpPr>
            <a:spLocks noGrp="1"/>
          </p:cNvSpPr>
          <p:nvPr>
            <p:ph type="ftr" sz="quarter" idx="11"/>
          </p:nvPr>
        </p:nvSpPr>
        <p:spPr/>
        <p:txBody>
          <a:bodyPr/>
          <a:lstStyle/>
          <a:p>
            <a:r>
              <a:rPr lang="en-US"/>
              <a:t>Dr.Rabeea  Znad</a:t>
            </a:r>
            <a:endParaRPr lang="ar-IQ"/>
          </a:p>
        </p:txBody>
      </p:sp>
      <p:sp>
        <p:nvSpPr>
          <p:cNvPr id="8" name="Slide Number Placeholder 7"/>
          <p:cNvSpPr>
            <a:spLocks noGrp="1"/>
          </p:cNvSpPr>
          <p:nvPr>
            <p:ph type="sldNum" sz="quarter" idx="12"/>
          </p:nvPr>
        </p:nvSpPr>
        <p:spPr/>
        <p:txBody>
          <a:bodyPr/>
          <a:lstStyle/>
          <a:p>
            <a:fld id="{7842F38A-4827-48D2-A44B-0EF91AA1B112}" type="slidenum">
              <a:rPr lang="ar-IQ" smtClean="0"/>
              <a:t>31</a:t>
            </a:fld>
            <a:endParaRPr lang="ar-IQ"/>
          </a:p>
        </p:txBody>
      </p:sp>
    </p:spTree>
    <p:extLst>
      <p:ext uri="{BB962C8B-B14F-4D97-AF65-F5344CB8AC3E}">
        <p14:creationId xmlns:p14="http://schemas.microsoft.com/office/powerpoint/2010/main" val="36483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4250029" y="762820"/>
            <a:ext cx="3574272" cy="272478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8383790" y="1335452"/>
            <a:ext cx="3593562" cy="5087365"/>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4272759" y="3725544"/>
            <a:ext cx="3551542" cy="2612490"/>
          </a:xfrm>
          <a:prstGeom prst="rect">
            <a:avLst/>
          </a:prstGeom>
          <a:noFill/>
          <a:ln w="9525">
            <a:noFill/>
            <a:miter lim="800000"/>
            <a:headEnd/>
            <a:tailEnd/>
          </a:ln>
          <a:effectLst/>
        </p:spPr>
      </p:pic>
      <p:sp>
        <p:nvSpPr>
          <p:cNvPr id="6" name="Text Box 4"/>
          <p:cNvSpPr txBox="1">
            <a:spLocks noChangeArrowheads="1"/>
          </p:cNvSpPr>
          <p:nvPr/>
        </p:nvSpPr>
        <p:spPr bwMode="auto">
          <a:xfrm>
            <a:off x="382354" y="412453"/>
            <a:ext cx="29594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r>
              <a:rPr lang="en-US" sz="2000" dirty="0">
                <a:latin typeface="Times New Roman" panose="02020603050405020304" pitchFamily="18" charset="0"/>
                <a:cs typeface="Times New Roman" panose="02020603050405020304" pitchFamily="18" charset="0"/>
              </a:rPr>
              <a:t>Joints and Geomorphology</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59" y="3882603"/>
            <a:ext cx="3200276" cy="240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15" y="1148595"/>
            <a:ext cx="3452364" cy="258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40977" y="227787"/>
            <a:ext cx="3374642"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Joints orientations in road cuts </a:t>
            </a:r>
            <a:endParaRPr lang="ar-IQ" sz="2000" dirty="0"/>
          </a:p>
        </p:txBody>
      </p:sp>
      <p:sp>
        <p:nvSpPr>
          <p:cNvPr id="5" name="Date Placeholder 4"/>
          <p:cNvSpPr>
            <a:spLocks noGrp="1"/>
          </p:cNvSpPr>
          <p:nvPr>
            <p:ph type="dt" sz="half" idx="10"/>
          </p:nvPr>
        </p:nvSpPr>
        <p:spPr/>
        <p:txBody>
          <a:bodyPr/>
          <a:lstStyle/>
          <a:p>
            <a:fld id="{C440F740-3DF1-4948-AF2E-231D53EC4CCB}" type="datetime1">
              <a:rPr lang="en-US" smtClean="0"/>
              <a:t>1/13/2025</a:t>
            </a:fld>
            <a:endParaRPr lang="ar-IQ"/>
          </a:p>
        </p:txBody>
      </p:sp>
      <p:sp>
        <p:nvSpPr>
          <p:cNvPr id="9" name="Footer Placeholder 8"/>
          <p:cNvSpPr>
            <a:spLocks noGrp="1"/>
          </p:cNvSpPr>
          <p:nvPr>
            <p:ph type="ftr" sz="quarter" idx="11"/>
          </p:nvPr>
        </p:nvSpPr>
        <p:spPr/>
        <p:txBody>
          <a:bodyPr/>
          <a:lstStyle/>
          <a:p>
            <a:r>
              <a:rPr lang="en-US"/>
              <a:t>Dr.Rabeea  Znad</a:t>
            </a:r>
            <a:endParaRPr lang="ar-IQ"/>
          </a:p>
        </p:txBody>
      </p:sp>
      <p:sp>
        <p:nvSpPr>
          <p:cNvPr id="11" name="Slide Number Placeholder 10"/>
          <p:cNvSpPr>
            <a:spLocks noGrp="1"/>
          </p:cNvSpPr>
          <p:nvPr>
            <p:ph type="sldNum" sz="quarter" idx="12"/>
          </p:nvPr>
        </p:nvSpPr>
        <p:spPr/>
        <p:txBody>
          <a:bodyPr/>
          <a:lstStyle/>
          <a:p>
            <a:fld id="{7842F38A-4827-48D2-A44B-0EF91AA1B112}" type="slidenum">
              <a:rPr lang="ar-IQ" smtClean="0"/>
              <a:t>4</a:t>
            </a:fld>
            <a:endParaRPr lang="ar-IQ"/>
          </a:p>
        </p:txBody>
      </p:sp>
    </p:spTree>
    <p:extLst>
      <p:ext uri="{BB962C8B-B14F-4D97-AF65-F5344CB8AC3E}">
        <p14:creationId xmlns:p14="http://schemas.microsoft.com/office/powerpoint/2010/main" val="137565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304800"/>
            <a:ext cx="8153400" cy="609600"/>
          </a:xfrm>
        </p:spPr>
        <p:txBody>
          <a:bodyPr>
            <a:normAutofit/>
          </a:bodyPr>
          <a:lstStyle/>
          <a:p>
            <a:pPr algn="l" eaLnBrk="1" hangingPunct="1">
              <a:defRPr/>
            </a:pPr>
            <a:r>
              <a:rPr lang="en-US" sz="2800" dirty="0">
                <a:latin typeface="Times New Roman" panose="02020603050405020304" pitchFamily="18" charset="0"/>
                <a:ea typeface="+mn-ea"/>
                <a:cs typeface="Times New Roman" panose="02020603050405020304" pitchFamily="18" charset="0"/>
              </a:rPr>
              <a:t>TYPES OF JOINT </a:t>
            </a:r>
          </a:p>
        </p:txBody>
      </p:sp>
      <p:sp>
        <p:nvSpPr>
          <p:cNvPr id="37891" name="Rectangle 3"/>
          <p:cNvSpPr>
            <a:spLocks noGrp="1" noChangeArrowheads="1"/>
          </p:cNvSpPr>
          <p:nvPr>
            <p:ph type="body" idx="1"/>
          </p:nvPr>
        </p:nvSpPr>
        <p:spPr>
          <a:xfrm>
            <a:off x="0" y="915367"/>
            <a:ext cx="6303227" cy="5638800"/>
          </a:xfrm>
        </p:spPr>
        <p:txBody>
          <a:bodyPr>
            <a:noAutofit/>
          </a:bodyPr>
          <a:lstStyle/>
          <a:p>
            <a:pPr marL="0" indent="0" algn="l">
              <a:spcBef>
                <a:spcPct val="0"/>
              </a:spcBef>
              <a:buNone/>
              <a:defRPr/>
            </a:pPr>
            <a:r>
              <a:rPr lang="en-US" sz="2400" u="sng" dirty="0">
                <a:latin typeface="Times New Roman" panose="02020603050405020304" pitchFamily="18" charset="0"/>
                <a:cs typeface="Times New Roman" panose="02020603050405020304" pitchFamily="18" charset="0"/>
              </a:rPr>
              <a:t>Systematic joints</a:t>
            </a:r>
            <a:r>
              <a:rPr lang="en-US" sz="2400" dirty="0">
                <a:latin typeface="Times New Roman" panose="02020603050405020304" pitchFamily="18" charset="0"/>
                <a:cs typeface="Times New Roman" panose="02020603050405020304" pitchFamily="18" charset="0"/>
              </a:rPr>
              <a:t>: have a sub-parallel orientation and regular spacing.</a:t>
            </a:r>
          </a:p>
          <a:p>
            <a:pPr marL="0" indent="0" algn="l">
              <a:spcBef>
                <a:spcPct val="0"/>
              </a:spcBef>
              <a:buNone/>
              <a:defRPr/>
            </a:pPr>
            <a:r>
              <a:rPr lang="en-US" sz="2400" u="sng" dirty="0">
                <a:latin typeface="Times New Roman" panose="02020603050405020304" pitchFamily="18" charset="0"/>
                <a:cs typeface="Times New Roman" panose="02020603050405020304" pitchFamily="18" charset="0"/>
              </a:rPr>
              <a:t>Joint set</a:t>
            </a:r>
            <a:r>
              <a:rPr lang="en-US" sz="2400" dirty="0">
                <a:latin typeface="Times New Roman" panose="02020603050405020304" pitchFamily="18" charset="0"/>
                <a:cs typeface="Times New Roman" panose="02020603050405020304" pitchFamily="18" charset="0"/>
              </a:rPr>
              <a:t>: joints that share a similar orientation in same area.</a:t>
            </a:r>
          </a:p>
          <a:p>
            <a:pPr marL="0" indent="0" algn="l">
              <a:spcBef>
                <a:spcPct val="0"/>
              </a:spcBef>
              <a:buNone/>
              <a:defRPr/>
            </a:pPr>
            <a:r>
              <a:rPr lang="en-US" sz="2400" u="sng" dirty="0">
                <a:latin typeface="Times New Roman" panose="02020603050405020304" pitchFamily="18" charset="0"/>
                <a:cs typeface="Times New Roman" panose="02020603050405020304" pitchFamily="18" charset="0"/>
              </a:rPr>
              <a:t>Joint system</a:t>
            </a:r>
            <a:r>
              <a:rPr lang="en-US" sz="2400" dirty="0">
                <a:latin typeface="Times New Roman" panose="02020603050405020304" pitchFamily="18" charset="0"/>
                <a:cs typeface="Times New Roman" panose="02020603050405020304" pitchFamily="18" charset="0"/>
              </a:rPr>
              <a:t>: two or more joints sets in the same area</a:t>
            </a:r>
          </a:p>
          <a:p>
            <a:pPr marL="0" indent="0" algn="l">
              <a:spcBef>
                <a:spcPct val="0"/>
              </a:spcBef>
              <a:buNone/>
              <a:defRPr/>
            </a:pPr>
            <a:r>
              <a:rPr lang="en-US" sz="2400" u="sng" dirty="0">
                <a:latin typeface="Times New Roman" panose="02020603050405020304" pitchFamily="18" charset="0"/>
                <a:cs typeface="Times New Roman" panose="02020603050405020304" pitchFamily="18" charset="0"/>
              </a:rPr>
              <a:t>Nonsystematic joints</a:t>
            </a:r>
            <a:r>
              <a:rPr lang="en-US" sz="2400" dirty="0">
                <a:latin typeface="Times New Roman" panose="02020603050405020304" pitchFamily="18" charset="0"/>
                <a:cs typeface="Times New Roman" panose="02020603050405020304" pitchFamily="18" charset="0"/>
              </a:rPr>
              <a:t>: joints that do not share a common orientation and those highly curved and irregular fracture surfaces. They occur in most area but are not  easily related to a recognizable stress.</a:t>
            </a:r>
          </a:p>
          <a:p>
            <a:pPr marL="0" indent="0" algn="l">
              <a:spcBef>
                <a:spcPct val="0"/>
              </a:spcBef>
              <a:buNone/>
              <a:defRPr/>
            </a:pPr>
            <a:r>
              <a:rPr lang="en-US" sz="2400" dirty="0">
                <a:latin typeface="Times New Roman" panose="02020603050405020304" pitchFamily="18" charset="0"/>
                <a:cs typeface="Times New Roman" panose="02020603050405020304" pitchFamily="18" charset="0"/>
              </a:rPr>
              <a:t>Some times both systematic and nonsystematic joints formed in the same area at the same time but nonsystematic joints usually terminate at systematic joints which indicates that nonsystematic joints formed later. </a:t>
            </a:r>
          </a:p>
        </p:txBody>
      </p:sp>
      <p:pic>
        <p:nvPicPr>
          <p:cNvPr id="11269" name="Picture 6" descr="SysNonSysJ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227" y="304800"/>
            <a:ext cx="5205419" cy="542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رابط مستقيم 2"/>
          <p:cNvCxnSpPr/>
          <p:nvPr/>
        </p:nvCxnSpPr>
        <p:spPr>
          <a:xfrm>
            <a:off x="6524978" y="914400"/>
            <a:ext cx="4176889" cy="1693333"/>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8733179" y="304800"/>
            <a:ext cx="2997218" cy="1281853"/>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6050459" y="2846864"/>
            <a:ext cx="988784" cy="476199"/>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flipH="1">
            <a:off x="6303227" y="441960"/>
            <a:ext cx="1560613" cy="2404904"/>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H="1">
            <a:off x="7577926" y="558615"/>
            <a:ext cx="1035496" cy="2641124"/>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a:off x="9482762" y="558615"/>
            <a:ext cx="92660" cy="2526348"/>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a:off x="10590992" y="304800"/>
            <a:ext cx="556465" cy="3018263"/>
          </a:xfrm>
          <a:prstGeom prst="line">
            <a:avLst/>
          </a:prstGeom>
          <a:ln w="793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V="1">
            <a:off x="8095674" y="2453640"/>
            <a:ext cx="637505" cy="15409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V="1">
            <a:off x="8985947" y="1897803"/>
            <a:ext cx="338106" cy="58716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H="1" flipV="1">
            <a:off x="8563970" y="2844298"/>
            <a:ext cx="389242" cy="43622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مستطيل 29"/>
          <p:cNvSpPr/>
          <p:nvPr/>
        </p:nvSpPr>
        <p:spPr>
          <a:xfrm>
            <a:off x="6967213" y="0"/>
            <a:ext cx="1093055" cy="369332"/>
          </a:xfrm>
          <a:prstGeom prst="rect">
            <a:avLst/>
          </a:prstGeom>
        </p:spPr>
        <p:txBody>
          <a:bodyPr wrap="none">
            <a:spAutoFit/>
          </a:bodyPr>
          <a:lstStyle/>
          <a:p>
            <a:r>
              <a:rPr lang="en-US" b="1" i="1" dirty="0">
                <a:solidFill>
                  <a:srgbClr val="FF0066"/>
                </a:solidFill>
                <a:effectLst>
                  <a:outerShdw blurRad="38100" dist="38100" dir="2700000" algn="tl">
                    <a:srgbClr val="C0C0C0"/>
                  </a:outerShdw>
                </a:effectLst>
              </a:rPr>
              <a:t>Joint set:</a:t>
            </a:r>
            <a:r>
              <a:rPr lang="en-US" dirty="0"/>
              <a:t> </a:t>
            </a:r>
            <a:endParaRPr lang="ar-IQ" dirty="0"/>
          </a:p>
        </p:txBody>
      </p:sp>
      <p:sp>
        <p:nvSpPr>
          <p:cNvPr id="37888" name="مستطيل 37887"/>
          <p:cNvSpPr/>
          <p:nvPr/>
        </p:nvSpPr>
        <p:spPr>
          <a:xfrm>
            <a:off x="6677979" y="873254"/>
            <a:ext cx="1355756" cy="369332"/>
          </a:xfrm>
          <a:prstGeom prst="rect">
            <a:avLst/>
          </a:prstGeom>
        </p:spPr>
        <p:txBody>
          <a:bodyPr wrap="none">
            <a:spAutoFit/>
          </a:bodyPr>
          <a:lstStyle/>
          <a:p>
            <a:r>
              <a:rPr lang="en-US" b="1" i="1" dirty="0">
                <a:solidFill>
                  <a:srgbClr val="FF0066"/>
                </a:solidFill>
                <a:effectLst>
                  <a:outerShdw blurRad="38100" dist="38100" dir="2700000" algn="tl">
                    <a:srgbClr val="C0C0C0"/>
                  </a:outerShdw>
                </a:effectLst>
              </a:rPr>
              <a:t>Joint system</a:t>
            </a:r>
            <a:endParaRPr lang="ar-IQ" dirty="0"/>
          </a:p>
        </p:txBody>
      </p:sp>
      <p:sp>
        <p:nvSpPr>
          <p:cNvPr id="37889" name="مستطيل 37888"/>
          <p:cNvSpPr/>
          <p:nvPr/>
        </p:nvSpPr>
        <p:spPr>
          <a:xfrm rot="18494907">
            <a:off x="7309790" y="2432449"/>
            <a:ext cx="2390078" cy="400110"/>
          </a:xfrm>
          <a:prstGeom prst="rect">
            <a:avLst/>
          </a:prstGeom>
        </p:spPr>
        <p:txBody>
          <a:bodyPr wrap="none">
            <a:spAutoFit/>
          </a:bodyPr>
          <a:lstStyle/>
          <a:p>
            <a:r>
              <a:rPr lang="en-US" sz="2000" b="1" i="1" dirty="0">
                <a:solidFill>
                  <a:srgbClr val="0070C0"/>
                </a:solidFill>
                <a:effectLst>
                  <a:outerShdw blurRad="38100" dist="38100" dir="2700000" algn="tl">
                    <a:srgbClr val="C0C0C0"/>
                  </a:outerShdw>
                </a:effectLst>
              </a:rPr>
              <a:t>Nonsystematic joints</a:t>
            </a:r>
            <a:endParaRPr lang="ar-IQ" sz="2000" b="1" dirty="0">
              <a:solidFill>
                <a:srgbClr val="0070C0"/>
              </a:solidFill>
            </a:endParaRPr>
          </a:p>
        </p:txBody>
      </p:sp>
      <p:sp>
        <p:nvSpPr>
          <p:cNvPr id="2" name="Date Placeholder 1"/>
          <p:cNvSpPr>
            <a:spLocks noGrp="1"/>
          </p:cNvSpPr>
          <p:nvPr>
            <p:ph type="dt" sz="half" idx="10"/>
          </p:nvPr>
        </p:nvSpPr>
        <p:spPr/>
        <p:txBody>
          <a:bodyPr/>
          <a:lstStyle/>
          <a:p>
            <a:fld id="{88EF7F03-00A4-49FB-94D8-1B5DDE8DEA28}" type="datetime1">
              <a:rPr lang="en-US" smtClean="0"/>
              <a:t>1/13/2025</a:t>
            </a:fld>
            <a:endParaRPr lang="ar-IQ"/>
          </a:p>
        </p:txBody>
      </p:sp>
      <p:sp>
        <p:nvSpPr>
          <p:cNvPr id="4" name="Footer Placeholder 3"/>
          <p:cNvSpPr>
            <a:spLocks noGrp="1"/>
          </p:cNvSpPr>
          <p:nvPr>
            <p:ph type="ftr" sz="quarter" idx="11"/>
          </p:nvPr>
        </p:nvSpPr>
        <p:spPr/>
        <p:txBody>
          <a:bodyPr/>
          <a:lstStyle/>
          <a:p>
            <a:r>
              <a:rPr lang="en-US"/>
              <a:t>Dr.Rabeea  Znad</a:t>
            </a:r>
            <a:endParaRPr lang="ar-IQ"/>
          </a:p>
        </p:txBody>
      </p:sp>
      <p:sp>
        <p:nvSpPr>
          <p:cNvPr id="6" name="Slide Number Placeholder 5"/>
          <p:cNvSpPr>
            <a:spLocks noGrp="1"/>
          </p:cNvSpPr>
          <p:nvPr>
            <p:ph type="sldNum" sz="quarter" idx="12"/>
          </p:nvPr>
        </p:nvSpPr>
        <p:spPr/>
        <p:txBody>
          <a:bodyPr/>
          <a:lstStyle/>
          <a:p>
            <a:fld id="{7842F38A-4827-48D2-A44B-0EF91AA1B112}" type="slidenum">
              <a:rPr lang="ar-IQ" smtClean="0"/>
              <a:t>5</a:t>
            </a:fld>
            <a:endParaRPr lang="ar-IQ"/>
          </a:p>
        </p:txBody>
      </p:sp>
    </p:spTree>
    <p:extLst>
      <p:ext uri="{BB962C8B-B14F-4D97-AF65-F5344CB8AC3E}">
        <p14:creationId xmlns:p14="http://schemas.microsoft.com/office/powerpoint/2010/main" val="1458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888"/>
                                        </p:tgtEl>
                                        <p:attrNameLst>
                                          <p:attrName>style.visibility</p:attrName>
                                        </p:attrNameLst>
                                      </p:cBhvr>
                                      <p:to>
                                        <p:strVal val="visible"/>
                                      </p:to>
                                    </p:set>
                                    <p:animEffect transition="in" filter="wipe(down)">
                                      <p:cBhvr>
                                        <p:cTn id="47" dur="500"/>
                                        <p:tgtEl>
                                          <p:spTgt spid="378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7889"/>
                                        </p:tgtEl>
                                        <p:attrNameLst>
                                          <p:attrName>style.visibility</p:attrName>
                                        </p:attrNameLst>
                                      </p:cBhvr>
                                      <p:to>
                                        <p:strVal val="visible"/>
                                      </p:to>
                                    </p:set>
                                    <p:animEffect transition="in" filter="wipe(down)">
                                      <p:cBhvr>
                                        <p:cTn id="67"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888" grpId="0"/>
      <p:bldP spid="378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14026" y="3244334"/>
            <a:ext cx="248786" cy="369332"/>
          </a:xfrm>
          <a:prstGeom prst="rect">
            <a:avLst/>
          </a:prstGeom>
        </p:spPr>
        <p:txBody>
          <a:bodyPr wrap="none">
            <a:spAutoFit/>
          </a:bodyPr>
          <a:lstStyle/>
          <a:p>
            <a:r>
              <a:rPr lang="ar-IQ" dirty="0">
                <a:solidFill>
                  <a:prstClr val="black"/>
                </a:solidFill>
              </a:rPr>
              <a:t>.</a:t>
            </a:r>
          </a:p>
        </p:txBody>
      </p:sp>
      <p:sp>
        <p:nvSpPr>
          <p:cNvPr id="3" name="مستطيل 2"/>
          <p:cNvSpPr/>
          <p:nvPr/>
        </p:nvSpPr>
        <p:spPr>
          <a:xfrm>
            <a:off x="251016" y="407025"/>
            <a:ext cx="11884403" cy="1200329"/>
          </a:xfrm>
          <a:prstGeom prst="rect">
            <a:avLst/>
          </a:prstGeom>
        </p:spPr>
        <p:txBody>
          <a:bodyPr wrap="square">
            <a:spAutoFit/>
          </a:bodyPr>
          <a:lstStyle/>
          <a:p>
            <a:pPr algn="l"/>
            <a:r>
              <a:rPr lang="en-US" sz="2000" b="1" dirty="0">
                <a:latin typeface="Times New Roman" panose="02020603050405020304" pitchFamily="18" charset="0"/>
              </a:rPr>
              <a:t>Systematic joints </a:t>
            </a:r>
            <a:r>
              <a:rPr lang="en-US" sz="2000" dirty="0">
                <a:latin typeface="Times New Roman" panose="02020603050405020304" pitchFamily="18" charset="0"/>
              </a:rPr>
              <a:t>are </a:t>
            </a:r>
            <a:r>
              <a:rPr lang="en-US" sz="2400" dirty="0">
                <a:latin typeface="Times New Roman" panose="02020603050405020304" pitchFamily="18" charset="0"/>
              </a:rPr>
              <a:t>planar joints that comprise a family in which all the joints are parallel or sub parallel to one another, and maintain roughly the same average spacing over the region of observation .</a:t>
            </a:r>
            <a:endParaRPr lang="ar-IQ" sz="2400" dirty="0"/>
          </a:p>
        </p:txBody>
      </p:sp>
      <p:sp>
        <p:nvSpPr>
          <p:cNvPr id="4" name="مستطيل 3"/>
          <p:cNvSpPr/>
          <p:nvPr/>
        </p:nvSpPr>
        <p:spPr>
          <a:xfrm>
            <a:off x="251016" y="1859340"/>
            <a:ext cx="12090400" cy="1323439"/>
          </a:xfrm>
          <a:prstGeom prst="rect">
            <a:avLst/>
          </a:prstGeom>
        </p:spPr>
        <p:txBody>
          <a:bodyPr wrap="square">
            <a:spAutoFit/>
          </a:bodyPr>
          <a:lstStyle/>
          <a:p>
            <a:pPr algn="l"/>
            <a:r>
              <a:rPr lang="en-US" sz="2000" b="1" dirty="0">
                <a:latin typeface="Times New Roman" panose="02020603050405020304" pitchFamily="18" charset="0"/>
              </a:rPr>
              <a:t>Nonsystematic joints </a:t>
            </a:r>
            <a:r>
              <a:rPr lang="en-US" sz="2000" dirty="0">
                <a:latin typeface="Times New Roman" panose="02020603050405020304" pitchFamily="18" charset="0"/>
              </a:rPr>
              <a:t>have an irregular spatial distribution, they do not parallel neighboring joints, and they tend to be </a:t>
            </a:r>
            <a:r>
              <a:rPr lang="en-US" sz="2000" dirty="0" err="1">
                <a:latin typeface="Times New Roman" panose="02020603050405020304" pitchFamily="18" charset="0"/>
              </a:rPr>
              <a:t>nonplanar</a:t>
            </a:r>
            <a:r>
              <a:rPr lang="en-US" sz="2000" dirty="0">
                <a:latin typeface="Times New Roman" panose="02020603050405020304" pitchFamily="18" charset="0"/>
              </a:rPr>
              <a:t>.</a:t>
            </a:r>
          </a:p>
          <a:p>
            <a:pPr algn="l"/>
            <a:r>
              <a:rPr lang="en-US" sz="2000" dirty="0">
                <a:latin typeface="Times New Roman" panose="02020603050405020304" pitchFamily="18" charset="0"/>
              </a:rPr>
              <a:t>Nonsystematic joints may terminate at other joints. You will often find both systematic and nonsystematic joints in the same outcrop</a:t>
            </a:r>
            <a:endParaRPr lang="ar-IQ" sz="2000" dirty="0"/>
          </a:p>
        </p:txBody>
      </p:sp>
      <p:pic>
        <p:nvPicPr>
          <p:cNvPr id="7" name="صورة 6"/>
          <p:cNvPicPr>
            <a:picLocks noChangeAspect="1"/>
          </p:cNvPicPr>
          <p:nvPr/>
        </p:nvPicPr>
        <p:blipFill>
          <a:blip r:embed="rId2"/>
          <a:stretch>
            <a:fillRect/>
          </a:stretch>
        </p:blipFill>
        <p:spPr>
          <a:xfrm>
            <a:off x="6069166" y="3429000"/>
            <a:ext cx="4751234" cy="3130455"/>
          </a:xfrm>
          <a:prstGeom prst="rect">
            <a:avLst/>
          </a:prstGeom>
        </p:spPr>
      </p:pic>
      <p:pic>
        <p:nvPicPr>
          <p:cNvPr id="8" name="Picture 5" descr="figure_07_1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969" y="3496320"/>
            <a:ext cx="4325686"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FE8B457B-E6FD-4F64-B5E9-2BC774CB6367}" type="datetime1">
              <a:rPr lang="en-US" smtClean="0"/>
              <a:t>1/13/2025</a:t>
            </a:fld>
            <a:endParaRPr lang="ar-IQ"/>
          </a:p>
        </p:txBody>
      </p:sp>
      <p:sp>
        <p:nvSpPr>
          <p:cNvPr id="6" name="Footer Placeholder 5"/>
          <p:cNvSpPr>
            <a:spLocks noGrp="1"/>
          </p:cNvSpPr>
          <p:nvPr>
            <p:ph type="ftr" sz="quarter" idx="11"/>
          </p:nvPr>
        </p:nvSpPr>
        <p:spPr/>
        <p:txBody>
          <a:bodyPr/>
          <a:lstStyle/>
          <a:p>
            <a:r>
              <a:rPr lang="en-US"/>
              <a:t>Dr.Rabeea  Znad</a:t>
            </a:r>
            <a:endParaRPr lang="ar-IQ"/>
          </a:p>
        </p:txBody>
      </p:sp>
      <p:sp>
        <p:nvSpPr>
          <p:cNvPr id="10" name="Slide Number Placeholder 9"/>
          <p:cNvSpPr>
            <a:spLocks noGrp="1"/>
          </p:cNvSpPr>
          <p:nvPr>
            <p:ph type="sldNum" sz="quarter" idx="12"/>
          </p:nvPr>
        </p:nvSpPr>
        <p:spPr/>
        <p:txBody>
          <a:bodyPr/>
          <a:lstStyle/>
          <a:p>
            <a:fld id="{7842F38A-4827-48D2-A44B-0EF91AA1B112}" type="slidenum">
              <a:rPr lang="ar-IQ" smtClean="0"/>
              <a:t>6</a:t>
            </a:fld>
            <a:endParaRPr lang="ar-IQ"/>
          </a:p>
        </p:txBody>
      </p:sp>
    </p:spTree>
    <p:extLst>
      <p:ext uri="{BB962C8B-B14F-4D97-AF65-F5344CB8AC3E}">
        <p14:creationId xmlns:p14="http://schemas.microsoft.com/office/powerpoint/2010/main" val="179328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90007" y="218941"/>
            <a:ext cx="5365542" cy="4096274"/>
          </a:xfrm>
          <a:prstGeom prst="rect">
            <a:avLst/>
          </a:prstGeom>
          <a:noFill/>
          <a:ln w="9525">
            <a:noFill/>
            <a:miter lim="800000"/>
            <a:headEnd/>
            <a:tailEnd/>
          </a:ln>
          <a:effectLst/>
        </p:spPr>
      </p:pic>
      <p:sp>
        <p:nvSpPr>
          <p:cNvPr id="3" name="مربع نص 2"/>
          <p:cNvSpPr txBox="1"/>
          <p:nvPr/>
        </p:nvSpPr>
        <p:spPr>
          <a:xfrm>
            <a:off x="1744149" y="4016230"/>
            <a:ext cx="1853101" cy="461665"/>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Joint sets</a:t>
            </a:r>
            <a:endParaRPr lang="ar-IQ" sz="2400" dirty="0">
              <a:latin typeface="Times New Roman" panose="02020603050405020304" pitchFamily="18" charset="0"/>
              <a:cs typeface="Times New Roman" panose="02020603050405020304" pitchFamily="18" charset="0"/>
            </a:endParaRPr>
          </a:p>
        </p:txBody>
      </p:sp>
      <p:sp>
        <p:nvSpPr>
          <p:cNvPr id="4" name="مستطيل 3"/>
          <p:cNvSpPr/>
          <p:nvPr/>
        </p:nvSpPr>
        <p:spPr>
          <a:xfrm>
            <a:off x="335460" y="4640576"/>
            <a:ext cx="6523581" cy="395173"/>
          </a:xfrm>
          <a:prstGeom prst="rect">
            <a:avLst/>
          </a:prstGeom>
        </p:spPr>
        <p:txBody>
          <a:bodyPr wrap="none">
            <a:spAutoFit/>
          </a:bodyPr>
          <a:lstStyle/>
          <a:p>
            <a:pPr algn="l" rtl="0">
              <a:lnSpc>
                <a:spcPct val="80000"/>
              </a:lnSpc>
              <a:defRPr/>
            </a:pPr>
            <a:r>
              <a:rPr lang="en-US" sz="2400" dirty="0">
                <a:latin typeface="Times New Roman" panose="02020603050405020304" pitchFamily="18" charset="0"/>
                <a:cs typeface="Times New Roman" panose="02020603050405020304" pitchFamily="18" charset="0"/>
              </a:rPr>
              <a:t>Joints that share a similar orientation in same area.</a:t>
            </a:r>
          </a:p>
        </p:txBody>
      </p:sp>
      <p:pic>
        <p:nvPicPr>
          <p:cNvPr id="5" name="Picture 5"/>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7345364" y="359358"/>
            <a:ext cx="3846377" cy="51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345364" y="586869"/>
            <a:ext cx="2790309" cy="4886649"/>
            <a:chOff x="5448300" y="1700214"/>
            <a:chExt cx="3598863" cy="5184775"/>
          </a:xfrm>
        </p:grpSpPr>
        <p:sp>
          <p:nvSpPr>
            <p:cNvPr id="7" name="AutoShape 6"/>
            <p:cNvSpPr>
              <a:spLocks noChangeArrowheads="1"/>
            </p:cNvSpPr>
            <p:nvPr/>
          </p:nvSpPr>
          <p:spPr bwMode="auto">
            <a:xfrm rot="-4376582">
              <a:off x="5160169" y="5877719"/>
              <a:ext cx="863600" cy="287338"/>
            </a:xfrm>
            <a:prstGeom prst="rightArrow">
              <a:avLst>
                <a:gd name="adj1" fmla="val 50000"/>
                <a:gd name="adj2" fmla="val 75138"/>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8" name="AutoShape 7"/>
            <p:cNvSpPr>
              <a:spLocks noChangeArrowheads="1"/>
            </p:cNvSpPr>
            <p:nvPr/>
          </p:nvSpPr>
          <p:spPr bwMode="auto">
            <a:xfrm rot="-1877747">
              <a:off x="5737225" y="5589589"/>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9" name="AutoShape 8"/>
            <p:cNvSpPr>
              <a:spLocks noChangeArrowheads="1"/>
            </p:cNvSpPr>
            <p:nvPr/>
          </p:nvSpPr>
          <p:spPr bwMode="auto">
            <a:xfrm rot="-2900667">
              <a:off x="6168232" y="6309520"/>
              <a:ext cx="863600" cy="287337"/>
            </a:xfrm>
            <a:prstGeom prst="rightArrow">
              <a:avLst>
                <a:gd name="adj1" fmla="val 50000"/>
                <a:gd name="adj2" fmla="val 7513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10" name="AutoShape 9"/>
            <p:cNvSpPr>
              <a:spLocks noChangeArrowheads="1"/>
            </p:cNvSpPr>
            <p:nvPr/>
          </p:nvSpPr>
          <p:spPr bwMode="auto">
            <a:xfrm rot="3378175">
              <a:off x="5447507" y="3861595"/>
              <a:ext cx="863600" cy="287337"/>
            </a:xfrm>
            <a:prstGeom prst="rightArrow">
              <a:avLst>
                <a:gd name="adj1" fmla="val 50000"/>
                <a:gd name="adj2" fmla="val 75138"/>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11" name="AutoShape 10"/>
            <p:cNvSpPr>
              <a:spLocks noChangeArrowheads="1"/>
            </p:cNvSpPr>
            <p:nvPr/>
          </p:nvSpPr>
          <p:spPr bwMode="auto">
            <a:xfrm rot="-5400000">
              <a:off x="8471694" y="6282531"/>
              <a:ext cx="863600" cy="287338"/>
            </a:xfrm>
            <a:prstGeom prst="rightArrow">
              <a:avLst>
                <a:gd name="adj1" fmla="val 50000"/>
                <a:gd name="adj2" fmla="val 75138"/>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12" name="AutoShape 11"/>
            <p:cNvSpPr>
              <a:spLocks noChangeArrowheads="1"/>
            </p:cNvSpPr>
            <p:nvPr/>
          </p:nvSpPr>
          <p:spPr bwMode="auto">
            <a:xfrm rot="-2900667">
              <a:off x="6239669" y="4437856"/>
              <a:ext cx="863600" cy="287338"/>
            </a:xfrm>
            <a:prstGeom prst="rightArrow">
              <a:avLst>
                <a:gd name="adj1" fmla="val 50000"/>
                <a:gd name="adj2" fmla="val 7513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13" name="AutoShape 12"/>
            <p:cNvSpPr>
              <a:spLocks noChangeArrowheads="1"/>
            </p:cNvSpPr>
            <p:nvPr/>
          </p:nvSpPr>
          <p:spPr bwMode="auto">
            <a:xfrm rot="-1610931">
              <a:off x="6167438" y="3357564"/>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sp>
          <p:nvSpPr>
            <p:cNvPr id="14" name="AutoShape 13"/>
            <p:cNvSpPr>
              <a:spLocks noChangeArrowheads="1"/>
            </p:cNvSpPr>
            <p:nvPr/>
          </p:nvSpPr>
          <p:spPr bwMode="auto">
            <a:xfrm rot="2489670">
              <a:off x="6383338" y="1700214"/>
              <a:ext cx="863600" cy="287337"/>
            </a:xfrm>
            <a:prstGeom prst="rightArrow">
              <a:avLst>
                <a:gd name="adj1" fmla="val 50000"/>
                <a:gd name="adj2" fmla="val 75138"/>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ar-IQ"/>
            </a:p>
          </p:txBody>
        </p:sp>
      </p:grpSp>
      <p:sp>
        <p:nvSpPr>
          <p:cNvPr id="15" name="Rectangle 2"/>
          <p:cNvSpPr>
            <a:spLocks noChangeArrowheads="1"/>
          </p:cNvSpPr>
          <p:nvPr/>
        </p:nvSpPr>
        <p:spPr bwMode="auto">
          <a:xfrm>
            <a:off x="7038829" y="5444653"/>
            <a:ext cx="4284663" cy="128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rtl="0"/>
            <a:r>
              <a:rPr lang="en-US" sz="2800" dirty="0">
                <a:cs typeface="Times New Roman" panose="02020603050405020304" pitchFamily="18" charset="0"/>
              </a:rPr>
              <a:t>Fractures</a:t>
            </a:r>
          </a:p>
          <a:p>
            <a:pPr algn="l" rtl="0" eaLnBrk="1" hangingPunct="1"/>
            <a:r>
              <a:rPr lang="en-US" sz="2800" dirty="0">
                <a:cs typeface="Times New Roman" panose="02020603050405020304" pitchFamily="18" charset="0"/>
              </a:rPr>
              <a:t>(Joints, cracks) </a:t>
            </a:r>
          </a:p>
        </p:txBody>
      </p:sp>
      <p:sp>
        <p:nvSpPr>
          <p:cNvPr id="16" name="Rectangle 3"/>
          <p:cNvSpPr>
            <a:spLocks noChangeArrowheads="1"/>
          </p:cNvSpPr>
          <p:nvPr/>
        </p:nvSpPr>
        <p:spPr bwMode="auto">
          <a:xfrm>
            <a:off x="9253398" y="6058556"/>
            <a:ext cx="2085248" cy="54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2800" dirty="0">
                <a:cs typeface="Times New Roman" panose="02020603050405020304" pitchFamily="18" charset="0"/>
              </a:rPr>
              <a:t>Several sets</a:t>
            </a:r>
          </a:p>
        </p:txBody>
      </p:sp>
      <p:sp>
        <p:nvSpPr>
          <p:cNvPr id="17" name="Date Placeholder 16"/>
          <p:cNvSpPr>
            <a:spLocks noGrp="1"/>
          </p:cNvSpPr>
          <p:nvPr>
            <p:ph type="dt" sz="half" idx="10"/>
          </p:nvPr>
        </p:nvSpPr>
        <p:spPr/>
        <p:txBody>
          <a:bodyPr/>
          <a:lstStyle/>
          <a:p>
            <a:fld id="{256EBA6B-D7E3-4F83-8DC6-0F357603D28F}" type="datetime1">
              <a:rPr lang="en-US" smtClean="0"/>
              <a:t>1/13/2025</a:t>
            </a:fld>
            <a:endParaRPr lang="ar-IQ"/>
          </a:p>
        </p:txBody>
      </p:sp>
      <p:sp>
        <p:nvSpPr>
          <p:cNvPr id="18" name="Footer Placeholder 17"/>
          <p:cNvSpPr>
            <a:spLocks noGrp="1"/>
          </p:cNvSpPr>
          <p:nvPr>
            <p:ph type="ftr" sz="quarter" idx="11"/>
          </p:nvPr>
        </p:nvSpPr>
        <p:spPr/>
        <p:txBody>
          <a:bodyPr/>
          <a:lstStyle/>
          <a:p>
            <a:r>
              <a:rPr lang="en-US"/>
              <a:t>Dr.Rabeea  Znad</a:t>
            </a:r>
            <a:endParaRPr lang="ar-IQ"/>
          </a:p>
        </p:txBody>
      </p:sp>
      <p:sp>
        <p:nvSpPr>
          <p:cNvPr id="20" name="Slide Number Placeholder 19"/>
          <p:cNvSpPr>
            <a:spLocks noGrp="1"/>
          </p:cNvSpPr>
          <p:nvPr>
            <p:ph type="sldNum" sz="quarter" idx="12"/>
          </p:nvPr>
        </p:nvSpPr>
        <p:spPr/>
        <p:txBody>
          <a:bodyPr/>
          <a:lstStyle/>
          <a:p>
            <a:fld id="{7842F38A-4827-48D2-A44B-0EF91AA1B112}" type="slidenum">
              <a:rPr lang="ar-IQ" smtClean="0"/>
              <a:t>7</a:t>
            </a:fld>
            <a:endParaRPr lang="ar-IQ"/>
          </a:p>
        </p:txBody>
      </p:sp>
    </p:spTree>
    <p:extLst>
      <p:ext uri="{BB962C8B-B14F-4D97-AF65-F5344CB8AC3E}">
        <p14:creationId xmlns:p14="http://schemas.microsoft.com/office/powerpoint/2010/main" val="32314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914650" y="609600"/>
            <a:ext cx="3657600" cy="646331"/>
          </a:xfrm>
          <a:prstGeom prst="rect">
            <a:avLst/>
          </a:prstGeom>
          <a:noFill/>
        </p:spPr>
        <p:txBody>
          <a:bodyPr wrap="square" rtlCol="1">
            <a:spAutoFit/>
          </a:bodyPr>
          <a:lstStyle/>
          <a:p>
            <a:r>
              <a:rPr lang="en-US" sz="3600" dirty="0">
                <a:latin typeface="Times New Roman" panose="02020603050405020304" pitchFamily="18" charset="0"/>
                <a:cs typeface="Times New Roman" panose="02020603050405020304" pitchFamily="18" charset="0"/>
              </a:rPr>
              <a:t>Attitude of joints</a:t>
            </a:r>
            <a:endParaRPr lang="ar-IQ" sz="3600" dirty="0">
              <a:latin typeface="Times New Roman" panose="02020603050405020304" pitchFamily="18" charset="0"/>
              <a:cs typeface="Times New Roman" panose="02020603050405020304" pitchFamily="18" charset="0"/>
            </a:endParaRPr>
          </a:p>
        </p:txBody>
      </p:sp>
      <p:sp>
        <p:nvSpPr>
          <p:cNvPr id="6" name="مربع نص 5"/>
          <p:cNvSpPr txBox="1"/>
          <p:nvPr/>
        </p:nvSpPr>
        <p:spPr>
          <a:xfrm>
            <a:off x="494675" y="1255931"/>
            <a:ext cx="11062741" cy="2677656"/>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Joints may have any attitude ;some joints are vertical  other  are horizontal, and many are inclined at various angles.</a:t>
            </a:r>
          </a:p>
          <a:p>
            <a:pPr algn="l"/>
            <a:r>
              <a:rPr lang="en-US" sz="2400" dirty="0">
                <a:latin typeface="Times New Roman" panose="02020603050405020304" pitchFamily="18" charset="0"/>
                <a:cs typeface="Times New Roman" panose="02020603050405020304" pitchFamily="18" charset="0"/>
              </a:rPr>
              <a:t>Since the joints are planar structures ,the attitude (Strike and Dip) of their  are measured in the same way as for bedding surface . </a:t>
            </a:r>
          </a:p>
          <a:p>
            <a:pPr algn="l"/>
            <a:r>
              <a:rPr lang="en-US" sz="2400" dirty="0">
                <a:latin typeface="Times New Roman" panose="02020603050405020304" pitchFamily="18" charset="0"/>
                <a:cs typeface="Times New Roman" panose="02020603050405020304" pitchFamily="18" charset="0"/>
              </a:rPr>
              <a:t>The strike is the direction of horizontal line on the surface of the joint.;</a:t>
            </a:r>
          </a:p>
          <a:p>
            <a:pPr algn="l"/>
            <a:r>
              <a:rPr lang="en-US" sz="2400" dirty="0">
                <a:latin typeface="Times New Roman" panose="02020603050405020304" pitchFamily="18" charset="0"/>
                <a:cs typeface="Times New Roman" panose="02020603050405020304" pitchFamily="18" charset="0"/>
              </a:rPr>
              <a:t>The dip , is the angle between a horizontal plane and the joint, measured in the vertical plane at right angles to the strike  of the joint, </a:t>
            </a:r>
            <a:endParaRPr lang="ar-IQ" sz="24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AFA7EC28-6F6B-48A4-9402-0C4AC3A5A2B2}" type="datetime1">
              <a:rPr lang="en-US" smtClean="0"/>
              <a:t>1/13/2025</a:t>
            </a:fld>
            <a:endParaRPr lang="ar-IQ"/>
          </a:p>
        </p:txBody>
      </p:sp>
      <p:sp>
        <p:nvSpPr>
          <p:cNvPr id="7" name="Footer Placeholder 6"/>
          <p:cNvSpPr>
            <a:spLocks noGrp="1"/>
          </p:cNvSpPr>
          <p:nvPr>
            <p:ph type="ftr" sz="quarter" idx="11"/>
          </p:nvPr>
        </p:nvSpPr>
        <p:spPr/>
        <p:txBody>
          <a:bodyPr/>
          <a:lstStyle/>
          <a:p>
            <a:r>
              <a:rPr lang="en-US"/>
              <a:t>Dr.Rabeea  Znad</a:t>
            </a:r>
            <a:endParaRPr lang="ar-IQ"/>
          </a:p>
        </p:txBody>
      </p:sp>
      <p:sp>
        <p:nvSpPr>
          <p:cNvPr id="9" name="Slide Number Placeholder 8"/>
          <p:cNvSpPr>
            <a:spLocks noGrp="1"/>
          </p:cNvSpPr>
          <p:nvPr>
            <p:ph type="sldNum" sz="quarter" idx="12"/>
          </p:nvPr>
        </p:nvSpPr>
        <p:spPr/>
        <p:txBody>
          <a:bodyPr/>
          <a:lstStyle/>
          <a:p>
            <a:fld id="{7842F38A-4827-48D2-A44B-0EF91AA1B112}" type="slidenum">
              <a:rPr lang="ar-IQ" smtClean="0"/>
              <a:t>8</a:t>
            </a:fld>
            <a:endParaRPr lang="ar-IQ"/>
          </a:p>
        </p:txBody>
      </p:sp>
    </p:spTree>
    <p:extLst>
      <p:ext uri="{BB962C8B-B14F-4D97-AF65-F5344CB8AC3E}">
        <p14:creationId xmlns:p14="http://schemas.microsoft.com/office/powerpoint/2010/main" val="95886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6136" t="2583" r="8730" b="31656"/>
          <a:stretch/>
        </p:blipFill>
        <p:spPr>
          <a:xfrm>
            <a:off x="1432560" y="324762"/>
            <a:ext cx="7443216" cy="6035040"/>
          </a:xfrm>
          <a:prstGeom prst="rect">
            <a:avLst/>
          </a:prstGeom>
        </p:spPr>
      </p:pic>
      <p:sp>
        <p:nvSpPr>
          <p:cNvPr id="4" name="مستطيل 3"/>
          <p:cNvSpPr/>
          <p:nvPr/>
        </p:nvSpPr>
        <p:spPr>
          <a:xfrm rot="151992">
            <a:off x="1823724" y="2553362"/>
            <a:ext cx="5061201" cy="1974803"/>
          </a:xfrm>
          <a:prstGeom prst="rect">
            <a:avLst/>
          </a:prstGeom>
          <a:solidFill>
            <a:srgbClr val="92D05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شكل بيضاوي 4"/>
          <p:cNvSpPr/>
          <p:nvPr/>
        </p:nvSpPr>
        <p:spPr>
          <a:xfrm>
            <a:off x="5933872" y="783657"/>
            <a:ext cx="1867711" cy="116731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مربع نص 6"/>
          <p:cNvSpPr txBox="1"/>
          <p:nvPr/>
        </p:nvSpPr>
        <p:spPr>
          <a:xfrm>
            <a:off x="8269867" y="3792637"/>
            <a:ext cx="3696511" cy="1138773"/>
          </a:xfrm>
          <a:prstGeom prst="rect">
            <a:avLst/>
          </a:prstGeom>
          <a:noFill/>
        </p:spPr>
        <p:txBody>
          <a:bodyPr wrap="square" rtlCol="1">
            <a:spAutoFit/>
          </a:bodyPr>
          <a:lstStyle/>
          <a:p>
            <a:pPr algn="l"/>
            <a:r>
              <a:rPr lang="en-US" sz="4000" dirty="0">
                <a:solidFill>
                  <a:srgbClr val="92D050"/>
                </a:solidFill>
              </a:rPr>
              <a:t> </a:t>
            </a:r>
            <a:r>
              <a:rPr lang="en-US" sz="2800" dirty="0">
                <a:latin typeface="Times New Roman" panose="02020603050405020304" pitchFamily="18" charset="0"/>
                <a:cs typeface="Times New Roman" panose="02020603050405020304" pitchFamily="18" charset="0"/>
              </a:rPr>
              <a:t>Strike east- west</a:t>
            </a:r>
          </a:p>
          <a:p>
            <a:pPr algn="l" rtl="0"/>
            <a:r>
              <a:rPr lang="en-US" sz="2800" dirty="0">
                <a:latin typeface="Times New Roman" panose="02020603050405020304" pitchFamily="18" charset="0"/>
                <a:cs typeface="Times New Roman" panose="02020603050405020304" pitchFamily="18" charset="0"/>
              </a:rPr>
              <a:t> Dip is Vertical   </a:t>
            </a:r>
            <a:endParaRPr lang="ar-IQ" sz="2800" dirty="0">
              <a:latin typeface="Times New Roman" panose="02020603050405020304" pitchFamily="18" charset="0"/>
              <a:cs typeface="Times New Roman" panose="02020603050405020304" pitchFamily="18" charset="0"/>
            </a:endParaRPr>
          </a:p>
        </p:txBody>
      </p:sp>
      <p:cxnSp>
        <p:nvCxnSpPr>
          <p:cNvPr id="9" name="رابط كسهم مستقيم 8"/>
          <p:cNvCxnSpPr/>
          <p:nvPr/>
        </p:nvCxnSpPr>
        <p:spPr>
          <a:xfrm flipH="1" flipV="1">
            <a:off x="7217723" y="3369295"/>
            <a:ext cx="2488988" cy="21051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مجموعة 23"/>
          <p:cNvGrpSpPr/>
          <p:nvPr/>
        </p:nvGrpSpPr>
        <p:grpSpPr>
          <a:xfrm>
            <a:off x="6887865" y="778213"/>
            <a:ext cx="1536288" cy="3860836"/>
            <a:chOff x="6887865" y="778213"/>
            <a:chExt cx="1536288" cy="3860836"/>
          </a:xfrm>
          <a:scene3d>
            <a:camera prst="orthographicFront"/>
            <a:lightRig rig="threePt" dir="t">
              <a:rot lat="0" lon="0" rev="0"/>
            </a:lightRig>
          </a:scene3d>
        </p:grpSpPr>
        <p:cxnSp>
          <p:nvCxnSpPr>
            <p:cNvPr id="12" name="رابط مستقيم 11"/>
            <p:cNvCxnSpPr/>
            <p:nvPr/>
          </p:nvCxnSpPr>
          <p:spPr>
            <a:xfrm flipH="1" flipV="1">
              <a:off x="8404698" y="783657"/>
              <a:ext cx="19455" cy="1711092"/>
            </a:xfrm>
            <a:prstGeom prst="line">
              <a:avLst/>
            </a:prstGeom>
            <a:ln w="76200"/>
            <a:sp3d>
              <a:bevelB w="165100" prst="coolSlant"/>
            </a:sp3d>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V="1">
              <a:off x="6887865" y="2652343"/>
              <a:ext cx="38230" cy="1920957"/>
            </a:xfrm>
            <a:prstGeom prst="line">
              <a:avLst/>
            </a:prstGeom>
            <a:ln w="88900"/>
            <a:sp3d>
              <a:bevelB w="165100" prst="coolSlant"/>
            </a:sp3d>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V="1">
              <a:off x="6935821" y="778213"/>
              <a:ext cx="1488332" cy="1874130"/>
            </a:xfrm>
            <a:prstGeom prst="line">
              <a:avLst/>
            </a:prstGeom>
            <a:ln w="76200"/>
            <a:sp3d>
              <a:bevelB w="165100" prst="coolSlant"/>
            </a:sp3d>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6887865" y="2430940"/>
              <a:ext cx="1479284" cy="2208109"/>
            </a:xfrm>
            <a:prstGeom prst="line">
              <a:avLst/>
            </a:prstGeom>
            <a:ln w="76200"/>
            <a:sp3d>
              <a:bevelB w="165100" prst="coolSlant"/>
            </a:sp3d>
          </p:spPr>
          <p:style>
            <a:lnRef idx="1">
              <a:schemeClr val="accent1"/>
            </a:lnRef>
            <a:fillRef idx="0">
              <a:schemeClr val="accent1"/>
            </a:fillRef>
            <a:effectRef idx="0">
              <a:schemeClr val="accent1"/>
            </a:effectRef>
            <a:fontRef idx="minor">
              <a:schemeClr val="tx1"/>
            </a:fontRef>
          </p:style>
        </p:cxnSp>
      </p:grpSp>
      <p:sp>
        <p:nvSpPr>
          <p:cNvPr id="26" name="مربع نص 25"/>
          <p:cNvSpPr txBox="1"/>
          <p:nvPr/>
        </p:nvSpPr>
        <p:spPr>
          <a:xfrm>
            <a:off x="8442381" y="1242322"/>
            <a:ext cx="2832055" cy="830997"/>
          </a:xfrm>
          <a:prstGeom prst="rect">
            <a:avLst/>
          </a:prstGeom>
          <a:noFill/>
        </p:spPr>
        <p:txBody>
          <a:bodyPr wrap="square" rtlCol="1">
            <a:spAutoFit/>
          </a:bodyPr>
          <a:lstStyle/>
          <a:p>
            <a:pPr algn="l" rtl="0"/>
            <a:r>
              <a:rPr lang="en-US" sz="2400" dirty="0">
                <a:latin typeface="Times New Roman" panose="02020603050405020304" pitchFamily="18" charset="0"/>
                <a:cs typeface="Times New Roman" panose="02020603050405020304" pitchFamily="18" charset="0"/>
              </a:rPr>
              <a:t>Strike north- south </a:t>
            </a:r>
            <a:r>
              <a:rPr lang="ar-IQ"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r>
              <a:rPr lang="ar-IQ"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Dip is vertical.   </a:t>
            </a:r>
            <a:endParaRPr lang="ar-IQ" sz="2400" dirty="0">
              <a:latin typeface="Times New Roman" panose="02020603050405020304" pitchFamily="18" charset="0"/>
              <a:cs typeface="Times New Roman" panose="02020603050405020304" pitchFamily="18" charset="0"/>
            </a:endParaRPr>
          </a:p>
        </p:txBody>
      </p:sp>
      <p:cxnSp>
        <p:nvCxnSpPr>
          <p:cNvPr id="27" name="رابط كسهم مستقيم 26"/>
          <p:cNvCxnSpPr/>
          <p:nvPr/>
        </p:nvCxnSpPr>
        <p:spPr>
          <a:xfrm flipH="1" flipV="1">
            <a:off x="6435493" y="4268251"/>
            <a:ext cx="2488988" cy="210516"/>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مجموعة 37"/>
          <p:cNvGrpSpPr/>
          <p:nvPr/>
        </p:nvGrpSpPr>
        <p:grpSpPr>
          <a:xfrm>
            <a:off x="3126328" y="600502"/>
            <a:ext cx="3473856" cy="4026570"/>
            <a:chOff x="3126328" y="600502"/>
            <a:chExt cx="3473856" cy="4026570"/>
          </a:xfrm>
        </p:grpSpPr>
        <p:cxnSp>
          <p:nvCxnSpPr>
            <p:cNvPr id="29" name="رابط مستقيم 28"/>
            <p:cNvCxnSpPr/>
            <p:nvPr/>
          </p:nvCxnSpPr>
          <p:spPr>
            <a:xfrm flipV="1">
              <a:off x="3190672" y="642026"/>
              <a:ext cx="1789890" cy="1770466"/>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flipV="1">
              <a:off x="4934740" y="2507295"/>
              <a:ext cx="1549458" cy="1997155"/>
            </a:xfrm>
            <a:prstGeom prst="line">
              <a:avLst/>
            </a:prstGeom>
            <a:ln w="857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flipH="1" flipV="1">
              <a:off x="3126328" y="2507295"/>
              <a:ext cx="1759707" cy="2119777"/>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flipV="1">
              <a:off x="4933991" y="600502"/>
              <a:ext cx="1666193" cy="1841977"/>
            </a:xfrm>
            <a:prstGeom prst="line">
              <a:avLst/>
            </a:prstGeom>
            <a:ln w="8572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9" name="مربع نص 38"/>
          <p:cNvSpPr txBox="1"/>
          <p:nvPr/>
        </p:nvSpPr>
        <p:spPr>
          <a:xfrm>
            <a:off x="268708" y="567383"/>
            <a:ext cx="4085616" cy="830997"/>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Joint </a:t>
            </a:r>
            <a:r>
              <a:rPr lang="en-US" sz="2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trike  north- south</a:t>
            </a:r>
          </a:p>
          <a:p>
            <a:pPr algn="l"/>
            <a:r>
              <a:rPr lang="en-US" sz="2400" dirty="0">
                <a:latin typeface="Times New Roman" panose="02020603050405020304" pitchFamily="18" charset="0"/>
                <a:cs typeface="Times New Roman" panose="02020603050405020304" pitchFamily="18" charset="0"/>
              </a:rPr>
              <a:t>Dip 50⁰</a:t>
            </a:r>
            <a:endParaRPr lang="ar-IQ" sz="2400" dirty="0">
              <a:latin typeface="Times New Roman" panose="02020603050405020304" pitchFamily="18" charset="0"/>
              <a:cs typeface="Times New Roman" panose="02020603050405020304" pitchFamily="18" charset="0"/>
            </a:endParaRPr>
          </a:p>
        </p:txBody>
      </p:sp>
      <p:cxnSp>
        <p:nvCxnSpPr>
          <p:cNvPr id="41" name="رابط كسهم مستقيم 40"/>
          <p:cNvCxnSpPr/>
          <p:nvPr/>
        </p:nvCxnSpPr>
        <p:spPr>
          <a:xfrm>
            <a:off x="1782555" y="1146412"/>
            <a:ext cx="2032029" cy="56886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مستطيل 41"/>
          <p:cNvSpPr/>
          <p:nvPr/>
        </p:nvSpPr>
        <p:spPr>
          <a:xfrm>
            <a:off x="1432560" y="4766554"/>
            <a:ext cx="1252274" cy="428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Date Placeholder 2"/>
          <p:cNvSpPr>
            <a:spLocks noGrp="1"/>
          </p:cNvSpPr>
          <p:nvPr>
            <p:ph type="dt" sz="half" idx="10"/>
          </p:nvPr>
        </p:nvSpPr>
        <p:spPr/>
        <p:txBody>
          <a:bodyPr/>
          <a:lstStyle/>
          <a:p>
            <a:fld id="{9D0446C5-75F5-4735-A16A-7A9EEED475F1}" type="datetime1">
              <a:rPr lang="en-US" smtClean="0"/>
              <a:t>1/13/2025</a:t>
            </a:fld>
            <a:endParaRPr lang="ar-IQ"/>
          </a:p>
        </p:txBody>
      </p:sp>
      <p:sp>
        <p:nvSpPr>
          <p:cNvPr id="6" name="Footer Placeholder 5"/>
          <p:cNvSpPr>
            <a:spLocks noGrp="1"/>
          </p:cNvSpPr>
          <p:nvPr>
            <p:ph type="ftr" sz="quarter" idx="11"/>
          </p:nvPr>
        </p:nvSpPr>
        <p:spPr/>
        <p:txBody>
          <a:bodyPr/>
          <a:lstStyle/>
          <a:p>
            <a:r>
              <a:rPr lang="en-US"/>
              <a:t>Dr.Rabeea  Znad</a:t>
            </a:r>
            <a:endParaRPr lang="ar-IQ"/>
          </a:p>
        </p:txBody>
      </p:sp>
      <p:sp>
        <p:nvSpPr>
          <p:cNvPr id="10" name="Slide Number Placeholder 9"/>
          <p:cNvSpPr>
            <a:spLocks noGrp="1"/>
          </p:cNvSpPr>
          <p:nvPr>
            <p:ph type="sldNum" sz="quarter" idx="12"/>
          </p:nvPr>
        </p:nvSpPr>
        <p:spPr/>
        <p:txBody>
          <a:bodyPr/>
          <a:lstStyle/>
          <a:p>
            <a:fld id="{7842F38A-4827-48D2-A44B-0EF91AA1B112}" type="slidenum">
              <a:rPr lang="ar-IQ" smtClean="0"/>
              <a:t>9</a:t>
            </a:fld>
            <a:endParaRPr lang="ar-IQ"/>
          </a:p>
        </p:txBody>
      </p:sp>
    </p:spTree>
    <p:extLst>
      <p:ext uri="{BB962C8B-B14F-4D97-AF65-F5344CB8AC3E}">
        <p14:creationId xmlns:p14="http://schemas.microsoft.com/office/powerpoint/2010/main" val="30248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26" grpId="0"/>
      <p:bldP spid="39"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7285</TotalTime>
  <Words>1892</Words>
  <Application>Microsoft Office PowerPoint</Application>
  <PresentationFormat>شاشة عريضة</PresentationFormat>
  <Paragraphs>307</Paragraphs>
  <Slides>31</Slides>
  <Notes>2</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31</vt:i4>
      </vt:variant>
    </vt:vector>
  </HeadingPairs>
  <TitlesOfParts>
    <vt:vector size="40" baseType="lpstr">
      <vt:lpstr>Arial</vt:lpstr>
      <vt:lpstr>Calibri</vt:lpstr>
      <vt:lpstr>Calibri Light</vt:lpstr>
      <vt:lpstr>Comic Sans MS</vt:lpstr>
      <vt:lpstr>Constantia</vt:lpstr>
      <vt:lpstr>Majalla UI</vt:lpstr>
      <vt:lpstr>Times New Roman</vt:lpstr>
      <vt:lpstr>Wingdings</vt:lpstr>
      <vt:lpstr>نسق Office</vt:lpstr>
      <vt:lpstr>  Second Course</vt:lpstr>
      <vt:lpstr>As Earth crust is full of joints, therefore their study and importance is very significance</vt:lpstr>
      <vt:lpstr>Bedrock Hydrogeology</vt:lpstr>
      <vt:lpstr>عرض تقديمي في PowerPoint</vt:lpstr>
      <vt:lpstr>TYPES OF JOINT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dr.rabeea</dc:creator>
  <cp:lastModifiedBy>GEOLOGY</cp:lastModifiedBy>
  <cp:revision>136</cp:revision>
  <cp:lastPrinted>2018-02-17T15:51:41Z</cp:lastPrinted>
  <dcterms:created xsi:type="dcterms:W3CDTF">2014-01-10T13:25:14Z</dcterms:created>
  <dcterms:modified xsi:type="dcterms:W3CDTF">2025-01-16T16:10:07Z</dcterms:modified>
</cp:coreProperties>
</file>