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1"/>
  </p:notesMasterIdLst>
  <p:handoutMasterIdLst>
    <p:handoutMasterId r:id="rId12"/>
  </p:handoutMasterIdLst>
  <p:sldIdLst>
    <p:sldId id="259"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Basins Analysis / Fourth Stage</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1E2B7F-D0C0-4F36-8E92-EB286E9D0955}" type="datetimeFigureOut">
              <a:rPr lang="en-US" smtClean="0"/>
              <a:t>10/25/2023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65584B-E1DB-429E-8AB6-E99FEDD3570E}" type="slidenum">
              <a:rPr lang="en-US" smtClean="0"/>
              <a:t>‹#›</a:t>
            </a:fld>
            <a:endParaRPr lang="en-US"/>
          </a:p>
        </p:txBody>
      </p:sp>
    </p:spTree>
    <p:extLst>
      <p:ext uri="{BB962C8B-B14F-4D97-AF65-F5344CB8AC3E}">
        <p14:creationId xmlns:p14="http://schemas.microsoft.com/office/powerpoint/2010/main" val="29002345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Basins Analysis / Fourth Stage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2BCF7-E62F-4957-85D5-1E8FD371E6B1}"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2A2902-4C39-44F8-AAF5-BC73CC0E1360}" type="slidenum">
              <a:rPr lang="en-US" smtClean="0"/>
              <a:t>‹#›</a:t>
            </a:fld>
            <a:endParaRPr lang="en-US"/>
          </a:p>
        </p:txBody>
      </p:sp>
    </p:spTree>
    <p:extLst>
      <p:ext uri="{BB962C8B-B14F-4D97-AF65-F5344CB8AC3E}">
        <p14:creationId xmlns:p14="http://schemas.microsoft.com/office/powerpoint/2010/main" val="385764380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80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007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73524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89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604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5358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9070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362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35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12/13/2020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88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12/13/2020</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7944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12/13/2020</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866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12/13/2020</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965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12/13/2020</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772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12/13/2020</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87727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12/13/2020</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515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12/13/2020</a:t>
            </a:r>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47228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3806"/>
          </a:xfrm>
        </p:spPr>
        <p:txBody>
          <a:bodyPr>
            <a:normAutofit fontScale="90000"/>
          </a:bodyPr>
          <a:lstStyle/>
          <a:p>
            <a:pPr algn="ctr"/>
            <a:r>
              <a:rPr lang="en-US" sz="2400" b="1" dirty="0">
                <a:solidFill>
                  <a:srgbClr val="90C226"/>
                </a:solidFill>
              </a:rPr>
              <a:t>BASIN </a:t>
            </a:r>
            <a:r>
              <a:rPr lang="en-US" sz="2800" b="1" dirty="0">
                <a:solidFill>
                  <a:srgbClr val="90C226"/>
                </a:solidFill>
              </a:rPr>
              <a:t>ANALYSIS</a:t>
            </a:r>
            <a:endParaRPr lang="en-US" sz="2800" b="1" dirty="0"/>
          </a:p>
        </p:txBody>
      </p:sp>
      <p:sp>
        <p:nvSpPr>
          <p:cNvPr id="3" name="Content Placeholder 2"/>
          <p:cNvSpPr>
            <a:spLocks noGrp="1"/>
          </p:cNvSpPr>
          <p:nvPr>
            <p:ph idx="1"/>
          </p:nvPr>
        </p:nvSpPr>
        <p:spPr>
          <a:xfrm>
            <a:off x="677334" y="1214847"/>
            <a:ext cx="8596668" cy="4826516"/>
          </a:xfrm>
        </p:spPr>
        <p:txBody>
          <a:bodyPr>
            <a:normAutofit/>
          </a:bodyPr>
          <a:lstStyle/>
          <a:p>
            <a:pPr>
              <a:buFont typeface="Wingdings" panose="05000000000000000000" pitchFamily="2" charset="2"/>
              <a:buChar char="q"/>
            </a:pPr>
            <a:r>
              <a:rPr lang="en-US" sz="2000" dirty="0">
                <a:solidFill>
                  <a:prstClr val="black"/>
                </a:solidFill>
              </a:rPr>
              <a:t>Basin analysis (</a:t>
            </a:r>
            <a:r>
              <a:rPr lang="en-US" sz="2000" dirty="0" err="1">
                <a:solidFill>
                  <a:prstClr val="black"/>
                </a:solidFill>
              </a:rPr>
              <a:t>Bogges</a:t>
            </a:r>
            <a:r>
              <a:rPr lang="en-US" sz="2000" dirty="0">
                <a:solidFill>
                  <a:prstClr val="black"/>
                </a:solidFill>
              </a:rPr>
              <a:t>, 2006) is an integrated study involves application of sedimentologic, stratigraphic, and tectonic principles to develop a full understanding of the rocks that fill sedimentary basins to interpreting their geologic history and evaluating their economic importance. </a:t>
            </a:r>
          </a:p>
          <a:p>
            <a:pPr>
              <a:buFont typeface="Wingdings" panose="05000000000000000000" pitchFamily="2" charset="2"/>
              <a:buChar char="q"/>
            </a:pPr>
            <a:r>
              <a:rPr lang="en-US" sz="2000" dirty="0">
                <a:solidFill>
                  <a:prstClr val="black"/>
                </a:solidFill>
              </a:rPr>
              <a:t>Sedimentary basin analysis (Nichols,2009) is the aspect of geology </a:t>
            </a:r>
            <a:r>
              <a:rPr lang="en-US" sz="2000">
                <a:solidFill>
                  <a:prstClr val="black"/>
                </a:solidFill>
              </a:rPr>
              <a:t>dealing with </a:t>
            </a:r>
            <a:r>
              <a:rPr lang="en-US" sz="2000" dirty="0">
                <a:solidFill>
                  <a:prstClr val="black"/>
                </a:solidFill>
              </a:rPr>
              <a:t>all the controls on the accumulation of a succession of sedimentary rocks to develop a model for the evolution of the sedimentary basin as a whole. </a:t>
            </a:r>
          </a:p>
          <a:p>
            <a:pPr>
              <a:buFont typeface="Wingdings" panose="05000000000000000000" pitchFamily="2" charset="2"/>
              <a:buChar char="q"/>
            </a:pPr>
            <a:r>
              <a:rPr lang="en-US" sz="2000" dirty="0">
                <a:solidFill>
                  <a:prstClr val="black"/>
                </a:solidFill>
              </a:rPr>
              <a:t>The spatial distribution of depositional </a:t>
            </a:r>
            <a:r>
              <a:rPr lang="en-US" sz="2000" dirty="0" err="1">
                <a:solidFill>
                  <a:prstClr val="black"/>
                </a:solidFill>
              </a:rPr>
              <a:t>facies</a:t>
            </a:r>
            <a:r>
              <a:rPr lang="en-US" sz="2000" dirty="0">
                <a:solidFill>
                  <a:prstClr val="black"/>
                </a:solidFill>
              </a:rPr>
              <a:t> and variations in the environment of deposition through time will depend upon the tectonic setting, so a comprehensive analysis of the sedimentology and stratigraphy of an area must take place in the context of the basin setting.</a:t>
            </a:r>
          </a:p>
          <a:p>
            <a:pPr>
              <a:buFont typeface="Wingdings" panose="05000000000000000000" pitchFamily="2" charset="2"/>
              <a:buChar char="q"/>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88893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5509"/>
          </a:xfrm>
        </p:spPr>
        <p:txBody>
          <a:bodyPr>
            <a:normAutofit/>
          </a:bodyPr>
          <a:lstStyle/>
          <a:p>
            <a:r>
              <a:rPr lang="en-US" sz="2800" b="1" dirty="0"/>
              <a:t>Basin analysis studies aimed to understanding and predicting </a:t>
            </a:r>
          </a:p>
        </p:txBody>
      </p:sp>
      <p:sp>
        <p:nvSpPr>
          <p:cNvPr id="3" name="Content Placeholder 2"/>
          <p:cNvSpPr>
            <a:spLocks noGrp="1"/>
          </p:cNvSpPr>
          <p:nvPr>
            <p:ph idx="1"/>
          </p:nvPr>
        </p:nvSpPr>
        <p:spPr>
          <a:xfrm>
            <a:off x="677334" y="1685109"/>
            <a:ext cx="8596668" cy="4356253"/>
          </a:xfrm>
        </p:spPr>
        <p:txBody>
          <a:bodyPr/>
          <a:lstStyle/>
          <a:p>
            <a:r>
              <a:rPr lang="en-US" dirty="0"/>
              <a:t> </a:t>
            </a:r>
            <a:r>
              <a:rPr lang="en-US" sz="2000" dirty="0"/>
              <a:t>basin formation within the framework of plate tectonics and mantle convection</a:t>
            </a:r>
          </a:p>
          <a:p>
            <a:r>
              <a:rPr lang="en-US" sz="2000" dirty="0"/>
              <a:t>  hydrocarbon generation and migration during basin evolution </a:t>
            </a:r>
          </a:p>
          <a:p>
            <a:r>
              <a:rPr lang="en-US" sz="2000" dirty="0"/>
              <a:t>present and historic ground-water flow and chemical transport </a:t>
            </a:r>
          </a:p>
          <a:p>
            <a:r>
              <a:rPr lang="en-US" sz="2000" dirty="0"/>
              <a:t> changes in basin fill and thermal evolution with tectonic environment </a:t>
            </a:r>
          </a:p>
          <a:p>
            <a:r>
              <a:rPr lang="en-US" sz="2000" dirty="0"/>
              <a:t>spatial and temporal variations of subsurface porosity and permeability </a:t>
            </a:r>
          </a:p>
          <a:p>
            <a:r>
              <a:rPr lang="en-US" sz="2000" dirty="0"/>
              <a:t> The record of tectonics, climate, and sea-level change preserved in sedimentary basins.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97360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2629"/>
          </a:xfrm>
        </p:spPr>
        <p:txBody>
          <a:bodyPr>
            <a:normAutofit/>
          </a:bodyPr>
          <a:lstStyle/>
          <a:p>
            <a:r>
              <a:rPr lang="en-US" sz="2800" b="1" dirty="0"/>
              <a:t>SEDIMENTARY BASIN CONCEPT </a:t>
            </a:r>
          </a:p>
        </p:txBody>
      </p:sp>
      <p:sp>
        <p:nvSpPr>
          <p:cNvPr id="3" name="Content Placeholder 2"/>
          <p:cNvSpPr>
            <a:spLocks noGrp="1"/>
          </p:cNvSpPr>
          <p:nvPr>
            <p:ph idx="1"/>
          </p:nvPr>
        </p:nvSpPr>
        <p:spPr>
          <a:xfrm>
            <a:off x="677334" y="1606731"/>
            <a:ext cx="8596668" cy="4434631"/>
          </a:xfrm>
        </p:spPr>
        <p:txBody>
          <a:bodyPr>
            <a:normAutofit/>
          </a:bodyPr>
          <a:lstStyle/>
          <a:p>
            <a:r>
              <a:rPr lang="en-US" sz="2000" dirty="0"/>
              <a:t>Sedimentary basins : depressions on Earth's surface over geologic time are filled with sediments and organic materials that have been transported by wind, rivers, and ocean currents, they are come in many shapes and sizes, pervasive on Earth and form in response to complex geologic </a:t>
            </a:r>
            <a:r>
              <a:rPr lang="en-US" sz="2000" dirty="0" err="1"/>
              <a:t>processes.They</a:t>
            </a:r>
            <a:r>
              <a:rPr lang="en-US" sz="2000" dirty="0"/>
              <a:t>  reach to thousands of kilometers in horizontal dimensions and contain more than 1015 m3 of buried materials. </a:t>
            </a:r>
          </a:p>
          <a:p>
            <a:r>
              <a:rPr lang="en-US" sz="2000" dirty="0"/>
              <a:t>A sedimentary basin (Bogges,2006) is a depression of some kind capable of trapping sediment.</a:t>
            </a:r>
          </a:p>
          <a:p>
            <a:r>
              <a:rPr lang="en-US" sz="2000" dirty="0"/>
              <a:t> Sedimentary basins (Nichols,2009) are regions where sediment accumulates into huge successions thickness over giant areas.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45321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6902"/>
            <a:ext cx="8596668" cy="1320800"/>
          </a:xfrm>
        </p:spPr>
        <p:txBody>
          <a:bodyPr>
            <a:normAutofit fontScale="90000"/>
          </a:bodyPr>
          <a:lstStyle/>
          <a:p>
            <a:r>
              <a:rPr lang="en-US" sz="3100" b="1" dirty="0"/>
              <a:t>The basin-filled materials is important in two respects.</a:t>
            </a:r>
            <a:br>
              <a:rPr lang="en-US" dirty="0"/>
            </a:br>
            <a:endParaRPr lang="en-US" dirty="0"/>
          </a:p>
        </p:txBody>
      </p:sp>
      <p:sp>
        <p:nvSpPr>
          <p:cNvPr id="3" name="Content Placeholder 2"/>
          <p:cNvSpPr>
            <a:spLocks noGrp="1"/>
          </p:cNvSpPr>
          <p:nvPr>
            <p:ph idx="1"/>
          </p:nvPr>
        </p:nvSpPr>
        <p:spPr>
          <a:xfrm>
            <a:off x="677334" y="1423851"/>
            <a:ext cx="8596668" cy="4781006"/>
          </a:xfrm>
        </p:spPr>
        <p:txBody>
          <a:bodyPr>
            <a:normAutofit fontScale="92500" lnSpcReduction="10000"/>
          </a:bodyPr>
          <a:lstStyle/>
          <a:p>
            <a:r>
              <a:rPr lang="en-US" sz="2000" dirty="0"/>
              <a:t>First, it preserves unique information regarding the history of tectonic, biologic, oceanographic, and atmospheric events during Earth's evolution. </a:t>
            </a:r>
          </a:p>
          <a:p>
            <a:r>
              <a:rPr lang="en-US" sz="2000" dirty="0"/>
              <a:t>Second, basin fill contains most of the fuel and water, and many of the mineral resources, that are critical for society and industrial civilization.</a:t>
            </a:r>
          </a:p>
          <a:p>
            <a:r>
              <a:rPr lang="en-US" sz="2000" dirty="0"/>
              <a:t> Some Basins are filled with strata deposited entirely in terrestrial environments, others with strata deposited below sea level in marine environments; many basins include both kinds of sediment. </a:t>
            </a:r>
          </a:p>
          <a:p>
            <a:pPr marL="0" indent="0">
              <a:buNone/>
            </a:pPr>
            <a:r>
              <a:rPr lang="en-US" sz="2000" dirty="0"/>
              <a:t>The formation of sedimentary basins is ultimately controlled by three elements:</a:t>
            </a:r>
          </a:p>
          <a:p>
            <a:r>
              <a:rPr lang="en-US" sz="2000" dirty="0"/>
              <a:t> topography that defines the surface depressions that receive the sediments,</a:t>
            </a:r>
          </a:p>
          <a:p>
            <a:r>
              <a:rPr lang="en-US" sz="2000" dirty="0"/>
              <a:t> the elevated regions that provide sediment sources,</a:t>
            </a:r>
          </a:p>
          <a:p>
            <a:r>
              <a:rPr lang="en-US" sz="2000" dirty="0"/>
              <a:t> and the topographic and bathymetric gradients that transport sediments from source to basin.</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32264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763"/>
          </a:xfrm>
        </p:spPr>
        <p:txBody>
          <a:bodyPr>
            <a:normAutofit/>
          </a:bodyPr>
          <a:lstStyle/>
          <a:p>
            <a:r>
              <a:rPr lang="en-US" sz="2800" b="1" dirty="0"/>
              <a:t>MECHANISMS OF BASIN FORMATION (SUBSIDENCE)</a:t>
            </a:r>
          </a:p>
        </p:txBody>
      </p:sp>
      <p:sp>
        <p:nvSpPr>
          <p:cNvPr id="3" name="Content Placeholder 2"/>
          <p:cNvSpPr>
            <a:spLocks noGrp="1"/>
          </p:cNvSpPr>
          <p:nvPr>
            <p:ph idx="1"/>
          </p:nvPr>
        </p:nvSpPr>
        <p:spPr>
          <a:xfrm>
            <a:off x="677334" y="1201783"/>
            <a:ext cx="9263500" cy="4474456"/>
          </a:xfrm>
        </p:spPr>
        <p:txBody>
          <a:bodyPr>
            <a:noAutofit/>
          </a:bodyPr>
          <a:lstStyle/>
          <a:p>
            <a:r>
              <a:rPr lang="en-US" sz="2000" b="1" i="1" dirty="0">
                <a:solidFill>
                  <a:srgbClr val="FF0000"/>
                </a:solidFill>
              </a:rPr>
              <a:t>Isostatic compensation</a:t>
            </a:r>
            <a:r>
              <a:rPr lang="en-US" sz="2000" dirty="0">
                <a:solidFill>
                  <a:srgbClr val="FF0000"/>
                </a:solidFill>
              </a:rPr>
              <a:t>: </a:t>
            </a:r>
            <a:r>
              <a:rPr lang="en-US" sz="2000" dirty="0">
                <a:solidFill>
                  <a:schemeClr val="accent5"/>
                </a:solidFill>
              </a:rPr>
              <a:t>This concept assumes that: local compensation of the crust occurs as if Earth consists of a series of free-floating blocks. Adjacent blocks of crust of different thickness and / or density structure will have different relative relief. Thus, adding a load to the crust (e.g., filling a basin with sediment) causes subsidence; removing a load (e.g., erosion of the crust) causes uplift. There are three physical principles </a:t>
            </a:r>
          </a:p>
          <a:p>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effects of loading operate as </a:t>
            </a:r>
            <a:r>
              <a:rPr lang="en-US" sz="2000" dirty="0"/>
              <a:t>a basin originally filled with water will be deepened  gradually by load of the</a:t>
            </a:r>
            <a:r>
              <a:rPr kumimoji="0" 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accumulated</a:t>
            </a:r>
            <a:r>
              <a:rPr lang="en-US" sz="2000" dirty="0"/>
              <a:t> sediment .</a:t>
            </a:r>
          </a:p>
          <a:p>
            <a:r>
              <a:rPr lang="en-US" sz="2000" dirty="0"/>
              <a:t>flexing of the crust also occurs, to various degrees depending upon the rigidity of the underlying lithosphere, because of tectonic forces: over thrusting, underpulling, </a:t>
            </a:r>
            <a:r>
              <a:rPr lang="en-US" sz="2000" dirty="0" err="1"/>
              <a:t>underthrusting</a:t>
            </a:r>
            <a:r>
              <a:rPr lang="en-US" sz="2000" dirty="0"/>
              <a:t> of dense lithosphere.</a:t>
            </a:r>
          </a:p>
          <a:p>
            <a:r>
              <a:rPr lang="en-US" sz="2000" dirty="0"/>
              <a:t> thermal effects (e.g., cooling of lithosphere, increase in crustal density caused by changing temperature/pressure conditions) may also be important in basin formation.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0138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57899821"/>
              </p:ext>
            </p:extLst>
          </p:nvPr>
        </p:nvGraphicFramePr>
        <p:xfrm>
          <a:off x="459954" y="404947"/>
          <a:ext cx="8945304" cy="6257546"/>
        </p:xfrm>
        <a:graphic>
          <a:graphicData uri="http://schemas.openxmlformats.org/drawingml/2006/table">
            <a:tbl>
              <a:tblPr firstRow="1" firstCol="1" bandRow="1"/>
              <a:tblGrid>
                <a:gridCol w="2527030">
                  <a:extLst>
                    <a:ext uri="{9D8B030D-6E8A-4147-A177-3AD203B41FA5}">
                      <a16:colId xmlns:a16="http://schemas.microsoft.com/office/drawing/2014/main" val="2371119985"/>
                    </a:ext>
                  </a:extLst>
                </a:gridCol>
                <a:gridCol w="6418274">
                  <a:extLst>
                    <a:ext uri="{9D8B030D-6E8A-4147-A177-3AD203B41FA5}">
                      <a16:colId xmlns:a16="http://schemas.microsoft.com/office/drawing/2014/main" val="2729560257"/>
                    </a:ext>
                  </a:extLst>
                </a:gridCol>
              </a:tblGrid>
              <a:tr h="361945">
                <a:tc gridSpan="2">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Table 1: GEO-MECHANISMS OF BASIN FORMATION (SUBSIDENCE)</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hMerge="1">
                  <a:txBody>
                    <a:bodyPr/>
                    <a:lstStyle/>
                    <a:p>
                      <a:endParaRPr lang="en-US"/>
                    </a:p>
                  </a:txBody>
                  <a:tcPr/>
                </a:tc>
                <a:extLst>
                  <a:ext uri="{0D108BD9-81ED-4DB2-BD59-A6C34878D82A}">
                    <a16:rowId xmlns:a16="http://schemas.microsoft.com/office/drawing/2014/main" val="1142695615"/>
                  </a:ext>
                </a:extLst>
              </a:tr>
              <a:tr h="620590">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Crustal thinning:</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just">
                        <a:lnSpc>
                          <a:spcPct val="107000"/>
                        </a:lnSpc>
                        <a:spcBef>
                          <a:spcPts val="0"/>
                        </a:spcBef>
                        <a:spcAft>
                          <a:spcPts val="800"/>
                        </a:spcAft>
                      </a:pPr>
                      <a:r>
                        <a:rPr lang="en-GB" sz="1800" b="1">
                          <a:solidFill>
                            <a:srgbClr val="000000"/>
                          </a:solidFill>
                          <a:effectLst/>
                          <a:latin typeface="+mj-lt"/>
                          <a:ea typeface="Times New Roman" panose="02020603050405020304" pitchFamily="18" charset="0"/>
                          <a:cs typeface="Arial" panose="020B0604020202020204" pitchFamily="34" charset="0"/>
                        </a:rPr>
                        <a:t>Extensional stretching, erosion during uplift, and magmatic withdrawal</a:t>
                      </a:r>
                      <a:endParaRPr lang="en-US" sz="1800" b="1">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104562209"/>
                  </a:ext>
                </a:extLst>
              </a:tr>
              <a:tr h="930884">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Mantle-lithospheric thickening:</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Cooling of lithosphere following either cessation of stretching or heating due to adiabatic melting or rise of </a:t>
                      </a:r>
                      <a:r>
                        <a:rPr lang="en-GB" sz="1800" b="1" dirty="0" err="1">
                          <a:solidFill>
                            <a:srgbClr val="000000"/>
                          </a:solidFill>
                          <a:effectLst/>
                          <a:latin typeface="+mj-lt"/>
                          <a:ea typeface="Times New Roman" panose="02020603050405020304" pitchFamily="18" charset="0"/>
                          <a:cs typeface="Arial" panose="020B0604020202020204" pitchFamily="34" charset="0"/>
                        </a:rPr>
                        <a:t>asthenospheric</a:t>
                      </a:r>
                      <a:r>
                        <a:rPr lang="en-GB" sz="1800" b="1" dirty="0">
                          <a:solidFill>
                            <a:srgbClr val="000000"/>
                          </a:solidFill>
                          <a:effectLst/>
                          <a:latin typeface="+mj-lt"/>
                          <a:ea typeface="Times New Roman" panose="02020603050405020304" pitchFamily="18" charset="0"/>
                          <a:cs typeface="Arial" panose="020B0604020202020204" pitchFamily="34" charset="0"/>
                        </a:rPr>
                        <a:t> melts</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207421581"/>
                  </a:ext>
                </a:extLst>
              </a:tr>
              <a:tr h="930884">
                <a:tc>
                  <a:txBody>
                    <a:bodyPr/>
                    <a:lstStyle/>
                    <a:p>
                      <a:pPr marL="0" marR="0" algn="just">
                        <a:lnSpc>
                          <a:spcPct val="107000"/>
                        </a:lnSpc>
                        <a:spcBef>
                          <a:spcPts val="0"/>
                        </a:spcBef>
                        <a:spcAft>
                          <a:spcPts val="800"/>
                        </a:spcAft>
                      </a:pPr>
                      <a:r>
                        <a:rPr lang="en-GB" sz="1800" b="1">
                          <a:solidFill>
                            <a:srgbClr val="000000"/>
                          </a:solidFill>
                          <a:effectLst/>
                          <a:latin typeface="+mj-lt"/>
                          <a:ea typeface="Times New Roman" panose="02020603050405020304" pitchFamily="18" charset="0"/>
                          <a:cs typeface="Arial" panose="020B0604020202020204" pitchFamily="34" charset="0"/>
                        </a:rPr>
                        <a:t>Sedimentary and volcanic loading:</a:t>
                      </a:r>
                      <a:endParaRPr lang="en-US" sz="1800" b="1">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Local isostatic compensation of crust and regional lithospheric flexure, dependent on flexural rigidity of lithosphere, during sedimentation and volcanism</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877940667"/>
                  </a:ext>
                </a:extLst>
              </a:tr>
              <a:tr h="1241179">
                <a:tc>
                  <a:txBody>
                    <a:bodyPr/>
                    <a:lstStyle/>
                    <a:p>
                      <a:pPr marL="0" marR="0" algn="just">
                        <a:lnSpc>
                          <a:spcPct val="107000"/>
                        </a:lnSpc>
                        <a:spcBef>
                          <a:spcPts val="0"/>
                        </a:spcBef>
                        <a:spcAft>
                          <a:spcPts val="800"/>
                        </a:spcAft>
                      </a:pPr>
                      <a:r>
                        <a:rPr lang="en-GB" sz="1800" b="1">
                          <a:solidFill>
                            <a:srgbClr val="000000"/>
                          </a:solidFill>
                          <a:effectLst/>
                          <a:latin typeface="+mj-lt"/>
                          <a:ea typeface="Times New Roman" panose="02020603050405020304" pitchFamily="18" charset="0"/>
                          <a:cs typeface="Arial" panose="020B0604020202020204" pitchFamily="34" charset="0"/>
                        </a:rPr>
                        <a:t>Tectonic loading:</a:t>
                      </a:r>
                      <a:endParaRPr lang="en-US" sz="1800" b="1">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Local isostatic compensation of crust and regional lithospheric flexure, dependent on flexural rigidity of underlying lithosphere, during</a:t>
                      </a:r>
                      <a:r>
                        <a:rPr lang="en-GB" sz="1800" b="1" dirty="0">
                          <a:effectLst/>
                          <a:latin typeface="+mj-lt"/>
                          <a:ea typeface="Calibri" panose="020F0502020204030204" pitchFamily="34" charset="0"/>
                          <a:cs typeface="Arial" panose="020B0604020202020204" pitchFamily="34" charset="0"/>
                        </a:rPr>
                        <a:t> </a:t>
                      </a:r>
                      <a:r>
                        <a:rPr lang="en-GB" sz="1800" b="1" dirty="0">
                          <a:solidFill>
                            <a:srgbClr val="000000"/>
                          </a:solidFill>
                          <a:effectLst/>
                          <a:latin typeface="+mj-lt"/>
                          <a:ea typeface="Times New Roman" panose="02020603050405020304" pitchFamily="18" charset="0"/>
                          <a:cs typeface="Arial" panose="020B0604020202020204" pitchFamily="34" charset="0"/>
                        </a:rPr>
                        <a:t>tectonic forces(</a:t>
                      </a:r>
                      <a:r>
                        <a:rPr lang="en-GB" sz="1800" b="1" dirty="0" err="1">
                          <a:solidFill>
                            <a:srgbClr val="000000"/>
                          </a:solidFill>
                          <a:effectLst/>
                          <a:latin typeface="+mj-lt"/>
                          <a:ea typeface="Times New Roman" panose="02020603050405020304" pitchFamily="18" charset="0"/>
                          <a:cs typeface="Arial" panose="020B0604020202020204" pitchFamily="34" charset="0"/>
                        </a:rPr>
                        <a:t>overthrusting</a:t>
                      </a:r>
                      <a:r>
                        <a:rPr lang="en-GB" sz="1800" b="1" dirty="0">
                          <a:solidFill>
                            <a:srgbClr val="000000"/>
                          </a:solidFill>
                          <a:effectLst/>
                          <a:latin typeface="+mj-lt"/>
                          <a:ea typeface="Times New Roman" panose="02020603050405020304" pitchFamily="18" charset="0"/>
                          <a:cs typeface="Arial" panose="020B0604020202020204" pitchFamily="34" charset="0"/>
                        </a:rPr>
                        <a:t> and/ or </a:t>
                      </a:r>
                      <a:r>
                        <a:rPr lang="en-GB" sz="1800" b="1" dirty="0" err="1">
                          <a:solidFill>
                            <a:srgbClr val="000000"/>
                          </a:solidFill>
                          <a:effectLst/>
                          <a:latin typeface="+mj-lt"/>
                          <a:ea typeface="Times New Roman" panose="02020603050405020304" pitchFamily="18" charset="0"/>
                          <a:cs typeface="Arial" panose="020B0604020202020204" pitchFamily="34" charset="0"/>
                        </a:rPr>
                        <a:t>underpulling</a:t>
                      </a:r>
                      <a:r>
                        <a:rPr lang="en-GB" sz="1800" b="1" dirty="0">
                          <a:solidFill>
                            <a:srgbClr val="000000"/>
                          </a:solidFill>
                          <a:effectLst/>
                          <a:latin typeface="+mj-lt"/>
                          <a:ea typeface="Times New Roman" panose="02020603050405020304" pitchFamily="18" charset="0"/>
                          <a:cs typeface="Arial" panose="020B0604020202020204" pitchFamily="34" charset="0"/>
                        </a:rPr>
                        <a:t>)</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3495803157"/>
                  </a:ext>
                </a:extLst>
              </a:tr>
              <a:tr h="620590">
                <a:tc>
                  <a:txBody>
                    <a:bodyPr/>
                    <a:lstStyle/>
                    <a:p>
                      <a:pPr marL="0" marR="0" algn="just">
                        <a:lnSpc>
                          <a:spcPct val="107000"/>
                        </a:lnSpc>
                        <a:spcBef>
                          <a:spcPts val="0"/>
                        </a:spcBef>
                        <a:spcAft>
                          <a:spcPts val="800"/>
                        </a:spcAft>
                      </a:pPr>
                      <a:r>
                        <a:rPr lang="en-GB" sz="1800" b="1">
                          <a:solidFill>
                            <a:srgbClr val="000000"/>
                          </a:solidFill>
                          <a:effectLst/>
                          <a:latin typeface="+mj-lt"/>
                          <a:ea typeface="Times New Roman" panose="02020603050405020304" pitchFamily="18" charset="0"/>
                          <a:cs typeface="Arial" panose="020B0604020202020204" pitchFamily="34" charset="0"/>
                        </a:rPr>
                        <a:t>Subcrustal loading:</a:t>
                      </a:r>
                      <a:endParaRPr lang="en-US" sz="1800" b="1">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Lithospheric flexure during </a:t>
                      </a:r>
                      <a:r>
                        <a:rPr lang="en-GB" sz="1800" b="1" dirty="0" err="1">
                          <a:solidFill>
                            <a:srgbClr val="000000"/>
                          </a:solidFill>
                          <a:effectLst/>
                          <a:latin typeface="+mj-lt"/>
                          <a:ea typeface="Times New Roman" panose="02020603050405020304" pitchFamily="18" charset="0"/>
                          <a:cs typeface="Arial" panose="020B0604020202020204" pitchFamily="34" charset="0"/>
                        </a:rPr>
                        <a:t>underthrusting</a:t>
                      </a:r>
                      <a:r>
                        <a:rPr lang="en-GB" sz="1800" b="1" dirty="0">
                          <a:solidFill>
                            <a:srgbClr val="000000"/>
                          </a:solidFill>
                          <a:effectLst/>
                          <a:latin typeface="+mj-lt"/>
                          <a:ea typeface="Times New Roman" panose="02020603050405020304" pitchFamily="18" charset="0"/>
                          <a:cs typeface="Arial" panose="020B0604020202020204" pitchFamily="34" charset="0"/>
                        </a:rPr>
                        <a:t> of dense lithosphere </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3770230134"/>
                  </a:ext>
                </a:extLst>
              </a:tr>
              <a:tr h="620590">
                <a:tc>
                  <a:txBody>
                    <a:bodyPr/>
                    <a:lstStyle/>
                    <a:p>
                      <a:pPr marL="0" marR="0" algn="just">
                        <a:lnSpc>
                          <a:spcPct val="107000"/>
                        </a:lnSpc>
                        <a:spcBef>
                          <a:spcPts val="0"/>
                        </a:spcBef>
                        <a:spcAft>
                          <a:spcPts val="800"/>
                        </a:spcAft>
                      </a:pPr>
                      <a:r>
                        <a:rPr lang="en-GB" sz="1800" b="1">
                          <a:solidFill>
                            <a:srgbClr val="000000"/>
                          </a:solidFill>
                          <a:effectLst/>
                          <a:latin typeface="+mj-lt"/>
                          <a:ea typeface="Times New Roman" panose="02020603050405020304" pitchFamily="18" charset="0"/>
                          <a:cs typeface="Arial" panose="020B0604020202020204" pitchFamily="34" charset="0"/>
                        </a:rPr>
                        <a:t>Asthenospheric flow:</a:t>
                      </a:r>
                      <a:endParaRPr lang="en-US" sz="1800" b="1">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Dynamic effects of </a:t>
                      </a:r>
                      <a:r>
                        <a:rPr lang="en-GB" sz="1800" b="1" dirty="0" err="1">
                          <a:solidFill>
                            <a:srgbClr val="000000"/>
                          </a:solidFill>
                          <a:effectLst/>
                          <a:latin typeface="+mj-lt"/>
                          <a:ea typeface="Times New Roman" panose="02020603050405020304" pitchFamily="18" charset="0"/>
                          <a:cs typeface="Arial" panose="020B0604020202020204" pitchFamily="34" charset="0"/>
                        </a:rPr>
                        <a:t>asthenospheric</a:t>
                      </a:r>
                      <a:r>
                        <a:rPr lang="en-GB" sz="1800" b="1" dirty="0">
                          <a:solidFill>
                            <a:srgbClr val="000000"/>
                          </a:solidFill>
                          <a:effectLst/>
                          <a:latin typeface="+mj-lt"/>
                          <a:ea typeface="Times New Roman" panose="02020603050405020304" pitchFamily="18" charset="0"/>
                          <a:cs typeface="Arial" panose="020B0604020202020204" pitchFamily="34" charset="0"/>
                        </a:rPr>
                        <a:t> flow, commonly due to descent or delamination of </a:t>
                      </a:r>
                      <a:r>
                        <a:rPr lang="en-GB" sz="1800" b="1" dirty="0" err="1">
                          <a:solidFill>
                            <a:srgbClr val="000000"/>
                          </a:solidFill>
                          <a:effectLst/>
                          <a:latin typeface="+mj-lt"/>
                          <a:ea typeface="Times New Roman" panose="02020603050405020304" pitchFamily="18" charset="0"/>
                          <a:cs typeface="Arial" panose="020B0604020202020204" pitchFamily="34" charset="0"/>
                        </a:rPr>
                        <a:t>subducted</a:t>
                      </a:r>
                      <a:r>
                        <a:rPr lang="en-GB" sz="1800" b="1" dirty="0">
                          <a:solidFill>
                            <a:srgbClr val="000000"/>
                          </a:solidFill>
                          <a:effectLst/>
                          <a:latin typeface="+mj-lt"/>
                          <a:ea typeface="Times New Roman" panose="02020603050405020304" pitchFamily="18" charset="0"/>
                          <a:cs typeface="Arial" panose="020B0604020202020204" pitchFamily="34" charset="0"/>
                        </a:rPr>
                        <a:t> lithosphere</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3072664180"/>
                  </a:ext>
                </a:extLst>
              </a:tr>
              <a:tr h="930884">
                <a:tc>
                  <a:txBody>
                    <a:bodyPr/>
                    <a:lstStyle/>
                    <a:p>
                      <a:pPr marL="0" marR="0" algn="just">
                        <a:lnSpc>
                          <a:spcPct val="107000"/>
                        </a:lnSpc>
                        <a:spcBef>
                          <a:spcPts val="0"/>
                        </a:spcBef>
                        <a:spcAft>
                          <a:spcPts val="800"/>
                        </a:spcAft>
                      </a:pPr>
                      <a:r>
                        <a:rPr lang="en-GB" sz="1800" b="1">
                          <a:solidFill>
                            <a:srgbClr val="000000"/>
                          </a:solidFill>
                          <a:effectLst/>
                          <a:latin typeface="+mj-lt"/>
                          <a:ea typeface="Times New Roman" panose="02020603050405020304" pitchFamily="18" charset="0"/>
                          <a:cs typeface="Arial" panose="020B0604020202020204" pitchFamily="34" charset="0"/>
                        </a:rPr>
                        <a:t>Crustal densification:</a:t>
                      </a:r>
                      <a:endParaRPr lang="en-US" sz="1800" b="1">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just">
                        <a:lnSpc>
                          <a:spcPct val="107000"/>
                        </a:lnSpc>
                        <a:spcBef>
                          <a:spcPts val="0"/>
                        </a:spcBef>
                        <a:spcAft>
                          <a:spcPts val="800"/>
                        </a:spcAft>
                      </a:pPr>
                      <a:r>
                        <a:rPr lang="en-GB" sz="1800" b="1" dirty="0">
                          <a:solidFill>
                            <a:srgbClr val="000000"/>
                          </a:solidFill>
                          <a:effectLst/>
                          <a:latin typeface="+mj-lt"/>
                          <a:ea typeface="Times New Roman" panose="02020603050405020304" pitchFamily="18" charset="0"/>
                          <a:cs typeface="Arial" panose="020B0604020202020204" pitchFamily="34" charset="0"/>
                        </a:rPr>
                        <a:t>Increased of crust density due to changing pressure/ temperature conditions and/ or emplacement of higher-density melts into lower-density crust.</a:t>
                      </a:r>
                      <a:endParaRPr lang="en-US" sz="1800" b="1" dirty="0">
                        <a:effectLst/>
                        <a:latin typeface="+mj-lt"/>
                        <a:ea typeface="Calibri" panose="020F0502020204030204" pitchFamily="34" charset="0"/>
                        <a:cs typeface="Arial" panose="020B0604020202020204" pitchFamily="34" charset="0"/>
                      </a:endParaRPr>
                    </a:p>
                  </a:txBody>
                  <a:tcPr marL="67446" marR="6744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4137502743"/>
                  </a:ext>
                </a:extLst>
              </a:tr>
            </a:tbl>
          </a:graphicData>
        </a:graphic>
      </p:graphicFrame>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28605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6686"/>
          </a:xfrm>
        </p:spPr>
        <p:txBody>
          <a:bodyPr>
            <a:normAutofit/>
          </a:bodyPr>
          <a:lstStyle/>
          <a:p>
            <a:r>
              <a:rPr lang="en-US" sz="2800" b="1" dirty="0"/>
              <a:t>Basin plains</a:t>
            </a:r>
          </a:p>
        </p:txBody>
      </p:sp>
      <p:sp>
        <p:nvSpPr>
          <p:cNvPr id="3" name="Content Placeholder 2"/>
          <p:cNvSpPr>
            <a:spLocks noGrp="1"/>
          </p:cNvSpPr>
          <p:nvPr>
            <p:ph idx="1"/>
          </p:nvPr>
        </p:nvSpPr>
        <p:spPr>
          <a:xfrm>
            <a:off x="677334" y="1306287"/>
            <a:ext cx="8596668" cy="4735076"/>
          </a:xfrm>
        </p:spPr>
        <p:txBody>
          <a:bodyPr>
            <a:noAutofit/>
          </a:bodyPr>
          <a:lstStyle/>
          <a:p>
            <a:pPr marL="0" indent="0">
              <a:buNone/>
            </a:pPr>
            <a:r>
              <a:rPr lang="en-US" sz="2000" dirty="0"/>
              <a:t>Essential critical interfaces that control sedimentary patterns and </a:t>
            </a:r>
            <a:r>
              <a:rPr lang="en-US" sz="2000" dirty="0" err="1"/>
              <a:t>facies</a:t>
            </a:r>
            <a:r>
              <a:rPr lang="en-US" sz="2000" dirty="0"/>
              <a:t> and the distribution of </a:t>
            </a:r>
            <a:r>
              <a:rPr lang="en-US" sz="2000" dirty="0" err="1"/>
              <a:t>organisms,they</a:t>
            </a:r>
            <a:r>
              <a:rPr lang="en-US" sz="2000" dirty="0"/>
              <a:t> are:</a:t>
            </a:r>
            <a:endParaRPr lang="en-US" sz="2000" dirty="0">
              <a:solidFill>
                <a:srgbClr val="000000"/>
              </a:solidFill>
            </a:endParaRPr>
          </a:p>
          <a:p>
            <a:r>
              <a:rPr lang="en-US" sz="2000" dirty="0">
                <a:solidFill>
                  <a:srgbClr val="000000"/>
                </a:solidFill>
              </a:rPr>
              <a:t>(1) The sea water level (horizontal plain identify general level of sea surface). </a:t>
            </a:r>
          </a:p>
          <a:p>
            <a:r>
              <a:rPr lang="en-US" sz="2000" dirty="0">
                <a:solidFill>
                  <a:srgbClr val="000000"/>
                </a:solidFill>
              </a:rPr>
              <a:t>(2) lower and the upper boundaries of the tides (control the distribution of organisms), </a:t>
            </a:r>
          </a:p>
          <a:p>
            <a:r>
              <a:rPr lang="en-US" sz="2000" dirty="0">
                <a:solidFill>
                  <a:srgbClr val="000000"/>
                </a:solidFill>
              </a:rPr>
              <a:t>(3) The base of the photic zone (controls the distribution of light-dependent phototrophic organisms), </a:t>
            </a:r>
          </a:p>
          <a:p>
            <a:r>
              <a:rPr lang="en-US" sz="2000" dirty="0">
                <a:solidFill>
                  <a:srgbClr val="000000"/>
                </a:solidFill>
              </a:rPr>
              <a:t>(4) The effective wave base level (the plain where wave effect becoming zero, above where bottom currents and wave action may lead to erosion and cementation or, the plain, which is separate high-energy traction deposits from low energy suspended deposits) </a:t>
            </a:r>
          </a:p>
          <a:p>
            <a:r>
              <a:rPr lang="en-US" sz="2000" dirty="0">
                <a:solidFill>
                  <a:srgbClr val="000000"/>
                </a:solidFill>
              </a:rPr>
              <a:t>(5) The storms wave base level (base of storms action on the sea bottom) </a:t>
            </a: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534592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4949"/>
            <a:ext cx="8596668" cy="5636413"/>
          </a:xfrm>
        </p:spPr>
        <p:txBody>
          <a:bodyPr>
            <a:normAutofit/>
          </a:bodyPr>
          <a:lstStyle/>
          <a:p>
            <a:r>
              <a:rPr lang="en-US" sz="2000" dirty="0">
                <a:solidFill>
                  <a:srgbClr val="000000"/>
                </a:solidFill>
              </a:rPr>
              <a:t>(6) The O2 minimum zone (strongly limiting life on and in the sea bottom),</a:t>
            </a:r>
          </a:p>
          <a:p>
            <a:r>
              <a:rPr lang="en-US" sz="2000" dirty="0">
                <a:solidFill>
                  <a:srgbClr val="000000"/>
                </a:solidFill>
              </a:rPr>
              <a:t> (7) The thermocline (the layer of water that is too cold for most carbonate-producing organisms)</a:t>
            </a:r>
          </a:p>
          <a:p>
            <a:r>
              <a:rPr lang="en-US" sz="2000" dirty="0">
                <a:solidFill>
                  <a:srgbClr val="000000"/>
                </a:solidFill>
              </a:rPr>
              <a:t> (8) The </a:t>
            </a:r>
            <a:r>
              <a:rPr lang="en-US" sz="2000" dirty="0" err="1">
                <a:solidFill>
                  <a:srgbClr val="000000"/>
                </a:solidFill>
              </a:rPr>
              <a:t>pycnocline</a:t>
            </a:r>
            <a:r>
              <a:rPr lang="en-US" sz="2000" dirty="0">
                <a:solidFill>
                  <a:srgbClr val="000000"/>
                </a:solidFill>
              </a:rPr>
              <a:t> (the layer of water where salinity is too high for most organisms).</a:t>
            </a:r>
          </a:p>
          <a:p>
            <a:r>
              <a:rPr lang="en-US" sz="2000" dirty="0">
                <a:solidFill>
                  <a:srgbClr val="000000"/>
                </a:solidFill>
              </a:rPr>
              <a:t> (9) Aragonite compensation depth (ACD): Level in the oceans where aragonite is dissolved, about 3 Km.</a:t>
            </a:r>
          </a:p>
          <a:p>
            <a:r>
              <a:rPr lang="en-US" sz="2000" dirty="0">
                <a:solidFill>
                  <a:srgbClr val="000000"/>
                </a:solidFill>
              </a:rPr>
              <a:t> (10) Calcite compensation depth (CCD): The level in the deep oceans where the rate of dissolution of calcium carbonate (calcite) balances the rate of deposition and below which carbonate-free sediments accumulate. The level is characterized by a transition from carbonate ooze to deep-marine clay or siliceous ooze, about 4-5 Km. The CCD varies between ocean basins. The position of the ACD and the CCD depends on the fertility of the surface waters and the degree of </a:t>
            </a:r>
            <a:r>
              <a:rPr lang="en-US" sz="2000" dirty="0" err="1">
                <a:solidFill>
                  <a:srgbClr val="000000"/>
                </a:solidFill>
              </a:rPr>
              <a:t>undersaturation</a:t>
            </a:r>
            <a:r>
              <a:rPr lang="en-US" sz="2000" dirty="0">
                <a:solidFill>
                  <a:srgbClr val="000000"/>
                </a:solidFill>
              </a:rPr>
              <a:t> of deep water.</a:t>
            </a: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55332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9635"/>
            <a:ext cx="8596668" cy="5701728"/>
          </a:xfrm>
        </p:spPr>
        <p:txBody>
          <a:bodyPr>
            <a:normAutofit lnSpcReduction="10000"/>
          </a:bodyPr>
          <a:lstStyle/>
          <a:p>
            <a:r>
              <a:rPr lang="en-US" sz="2000" dirty="0"/>
              <a:t>(11) Silica compensation depth (SCD): Level in the oceans where silica (SiO2) is dissolved, about 6 Km. </a:t>
            </a:r>
          </a:p>
          <a:p>
            <a:r>
              <a:rPr lang="en-US" sz="2000" dirty="0"/>
              <a:t>(12) Depositional base level (the interface between the sediments and liquids (water, air), it may be horizontal or inclined at 30 then called depositional dip) </a:t>
            </a:r>
          </a:p>
          <a:p>
            <a:r>
              <a:rPr lang="en-US" sz="2000" dirty="0"/>
              <a:t>(13) Tectonic base level (the interface between basement of basin and sediment or it’s a structural plain of faults that forming basin).it is the main plain affecting directly on sedimentation processes, there are two types:</a:t>
            </a:r>
          </a:p>
          <a:p>
            <a:r>
              <a:rPr lang="en-US" sz="2000" dirty="0"/>
              <a:t>a- Level without faults or smooth basements as platforms or low subsiding areas. The sediments here are </a:t>
            </a:r>
            <a:r>
              <a:rPr lang="en-US" sz="2000" dirty="0" err="1"/>
              <a:t>undeformed</a:t>
            </a:r>
            <a:r>
              <a:rPr lang="en-US" sz="2000" dirty="0"/>
              <a:t> with clear structures and features.</a:t>
            </a:r>
          </a:p>
          <a:p>
            <a:r>
              <a:rPr lang="en-US" sz="2000" dirty="0"/>
              <a:t> b- Level with faults interface that exist on deeply faulted basement as Horst and </a:t>
            </a:r>
            <a:r>
              <a:rPr lang="en-US" sz="2000" dirty="0" err="1"/>
              <a:t>Graben</a:t>
            </a:r>
            <a:r>
              <a:rPr lang="en-US" sz="2000" dirty="0"/>
              <a:t> ,the sediments here are deformed by faults without tectonic effect, these faults called growth faults(non-tectonic causes, compaction cause, recognized in quick sedimentation basin as deltas ex: Mississippi ,Niger) the good example is </a:t>
            </a:r>
            <a:r>
              <a:rPr lang="en-US" sz="2000" dirty="0" err="1"/>
              <a:t>Sirit</a:t>
            </a:r>
            <a:r>
              <a:rPr lang="en-US" sz="2000" dirty="0"/>
              <a:t> basin in </a:t>
            </a:r>
            <a:r>
              <a:rPr lang="en-US" sz="2000" dirty="0" err="1"/>
              <a:t>libya</a:t>
            </a:r>
            <a:r>
              <a:rPr lang="en-US" sz="2000" dirty="0"/>
              <a:t>. The discrimination between two types are important in basin analysis.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641828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587</TotalTime>
  <Words>1312</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BASIN ANALYSIS</vt:lpstr>
      <vt:lpstr>Basin analysis studies aimed to understanding and predicting </vt:lpstr>
      <vt:lpstr>SEDIMENTARY BASIN CONCEPT </vt:lpstr>
      <vt:lpstr>The basin-filled materials is important in two respects. </vt:lpstr>
      <vt:lpstr>MECHANISMS OF BASIN FORMATION (SUBSIDENCE)</vt:lpstr>
      <vt:lpstr>PowerPoint Presentation</vt:lpstr>
      <vt:lpstr>Basin plains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BASIN ANALYSIS</dc:title>
  <dc:creator>Dell</dc:creator>
  <cp:lastModifiedBy>lenovo</cp:lastModifiedBy>
  <cp:revision>22</cp:revision>
  <dcterms:created xsi:type="dcterms:W3CDTF">2020-12-13T20:16:21Z</dcterms:created>
  <dcterms:modified xsi:type="dcterms:W3CDTF">2023-10-25T19:48:43Z</dcterms:modified>
</cp:coreProperties>
</file>