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3"/>
  </p:notesMasterIdLst>
  <p:handoutMasterIdLst>
    <p:handoutMasterId r:id="rId14"/>
  </p:handoutMasterIdLst>
  <p:sldIdLst>
    <p:sldId id="273" r:id="rId2"/>
    <p:sldId id="274" r:id="rId3"/>
    <p:sldId id="275" r:id="rId4"/>
    <p:sldId id="277" r:id="rId5"/>
    <p:sldId id="276" r:id="rId6"/>
    <p:sldId id="284" r:id="rId7"/>
    <p:sldId id="278" r:id="rId8"/>
    <p:sldId id="279" r:id="rId9"/>
    <p:sldId id="280" r:id="rId10"/>
    <p:sldId id="281"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Basins Analysis / Fourth Stage</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E2B7F-D0C0-4F36-8E92-EB286E9D0955}" type="datetimeFigureOut">
              <a:rPr lang="en-US" smtClean="0"/>
              <a:t>10/28/2023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65584B-E1DB-429E-8AB6-E99FEDD3570E}" type="slidenum">
              <a:rPr lang="en-US" smtClean="0"/>
              <a:t>‹#›</a:t>
            </a:fld>
            <a:endParaRPr lang="en-US"/>
          </a:p>
        </p:txBody>
      </p:sp>
    </p:spTree>
    <p:extLst>
      <p:ext uri="{BB962C8B-B14F-4D97-AF65-F5344CB8AC3E}">
        <p14:creationId xmlns:p14="http://schemas.microsoft.com/office/powerpoint/2010/main" val="290023455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Basins Analysis / Fourth Stage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2BCF7-E62F-4957-85D5-1E8FD371E6B1}"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A2902-4C39-44F8-AAF5-BC73CC0E1360}" type="slidenum">
              <a:rPr lang="en-US" smtClean="0"/>
              <a:t>‹#›</a:t>
            </a:fld>
            <a:endParaRPr lang="en-US"/>
          </a:p>
        </p:txBody>
      </p:sp>
    </p:spTree>
    <p:extLst>
      <p:ext uri="{BB962C8B-B14F-4D97-AF65-F5344CB8AC3E}">
        <p14:creationId xmlns:p14="http://schemas.microsoft.com/office/powerpoint/2010/main" val="385764380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780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07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352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890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604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5358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907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62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35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12/13/2020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488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12/13/2020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77944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12/13/2020</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866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12/13/2020</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65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12/13/2020</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72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12/13/2020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8772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12/13/2020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15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12/13/2020</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47228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640081"/>
            <a:ext cx="8884677" cy="5766406"/>
          </a:xfrm>
        </p:spPr>
        <p:txBody>
          <a:bodyPr>
            <a:normAutofit fontScale="92500"/>
          </a:bodyPr>
          <a:lstStyle/>
          <a:p>
            <a:r>
              <a:rPr lang="en-US" sz="2600" b="1" dirty="0">
                <a:solidFill>
                  <a:schemeClr val="tx1"/>
                </a:solidFill>
              </a:rPr>
              <a:t>Vertical </a:t>
            </a:r>
            <a:r>
              <a:rPr lang="en-US" sz="2600" b="1" dirty="0" err="1">
                <a:solidFill>
                  <a:schemeClr val="tx1"/>
                </a:solidFill>
              </a:rPr>
              <a:t>Zonations</a:t>
            </a:r>
            <a:r>
              <a:rPr lang="en-US" sz="2600" b="1" dirty="0">
                <a:solidFill>
                  <a:schemeClr val="tx1"/>
                </a:solidFill>
              </a:rPr>
              <a:t> </a:t>
            </a:r>
            <a:endParaRPr lang="en-US" sz="2600" dirty="0">
              <a:solidFill>
                <a:schemeClr val="tx1"/>
              </a:solidFill>
            </a:endParaRPr>
          </a:p>
          <a:p>
            <a:r>
              <a:rPr lang="en-US" sz="2200" b="1" dirty="0">
                <a:solidFill>
                  <a:schemeClr val="tx1"/>
                </a:solidFill>
              </a:rPr>
              <a:t>Benthic depth zones</a:t>
            </a:r>
            <a:r>
              <a:rPr lang="en-US" dirty="0">
                <a:solidFill>
                  <a:schemeClr val="tx1"/>
                </a:solidFill>
              </a:rPr>
              <a:t>:</a:t>
            </a:r>
          </a:p>
          <a:p>
            <a:pPr marL="0" indent="0">
              <a:buNone/>
            </a:pPr>
            <a:r>
              <a:rPr lang="en-US" dirty="0">
                <a:solidFill>
                  <a:schemeClr val="tx1"/>
                </a:solidFill>
              </a:rPr>
              <a:t> The depth of the sea bottom and critical levels controlling the sedimentation subdivide the benthic environments into six zones: </a:t>
            </a:r>
          </a:p>
          <a:p>
            <a:r>
              <a:rPr lang="en-US" dirty="0">
                <a:solidFill>
                  <a:schemeClr val="tx1"/>
                </a:solidFill>
              </a:rPr>
              <a:t>(1) Coastal </a:t>
            </a:r>
            <a:r>
              <a:rPr lang="en-US" dirty="0" err="1">
                <a:solidFill>
                  <a:schemeClr val="tx1"/>
                </a:solidFill>
              </a:rPr>
              <a:t>supralittoral</a:t>
            </a:r>
            <a:r>
              <a:rPr lang="en-US" dirty="0">
                <a:solidFill>
                  <a:schemeClr val="tx1"/>
                </a:solidFill>
              </a:rPr>
              <a:t>, supratidal zone (above high tide). </a:t>
            </a:r>
          </a:p>
          <a:p>
            <a:r>
              <a:rPr lang="en-US" dirty="0">
                <a:solidFill>
                  <a:schemeClr val="tx1"/>
                </a:solidFill>
              </a:rPr>
              <a:t>(2) Littoral, intertidal zone, foreshore zone (between high and low tide), </a:t>
            </a:r>
          </a:p>
          <a:p>
            <a:r>
              <a:rPr lang="en-US" dirty="0">
                <a:solidFill>
                  <a:schemeClr val="tx1"/>
                </a:solidFill>
              </a:rPr>
              <a:t>(3) Sublittoral, subtidal zone, </a:t>
            </a:r>
            <a:r>
              <a:rPr lang="en-US" dirty="0" err="1">
                <a:solidFill>
                  <a:schemeClr val="tx1"/>
                </a:solidFill>
              </a:rPr>
              <a:t>shoreface</a:t>
            </a:r>
            <a:r>
              <a:rPr lang="en-US" dirty="0">
                <a:solidFill>
                  <a:schemeClr val="tx1"/>
                </a:solidFill>
              </a:rPr>
              <a:t> zone (between low tide and effective/</a:t>
            </a:r>
            <a:r>
              <a:rPr lang="en-US" dirty="0" err="1">
                <a:solidFill>
                  <a:schemeClr val="tx1"/>
                </a:solidFill>
              </a:rPr>
              <a:t>storme</a:t>
            </a:r>
            <a:r>
              <a:rPr lang="en-US" dirty="0">
                <a:solidFill>
                  <a:schemeClr val="tx1"/>
                </a:solidFill>
              </a:rPr>
              <a:t> wave base, corresponding to the major part of the continental shelf), </a:t>
            </a:r>
          </a:p>
          <a:p>
            <a:r>
              <a:rPr lang="en-US" dirty="0">
                <a:solidFill>
                  <a:schemeClr val="tx1"/>
                </a:solidFill>
              </a:rPr>
              <a:t>(4) Bathyal, offshore zone (approximately equal to the continental slope), </a:t>
            </a:r>
          </a:p>
          <a:p>
            <a:r>
              <a:rPr lang="en-US" dirty="0">
                <a:solidFill>
                  <a:schemeClr val="tx1"/>
                </a:solidFill>
              </a:rPr>
              <a:t>(5) Abyssal, offshore zone (corresponding to the abyssal plains) </a:t>
            </a:r>
          </a:p>
          <a:p>
            <a:r>
              <a:rPr lang="en-US" dirty="0">
                <a:solidFill>
                  <a:schemeClr val="tx1"/>
                </a:solidFill>
              </a:rPr>
              <a:t>(6) The </a:t>
            </a:r>
            <a:r>
              <a:rPr lang="en-US" dirty="0" err="1">
                <a:solidFill>
                  <a:schemeClr val="tx1"/>
                </a:solidFill>
              </a:rPr>
              <a:t>hadal</a:t>
            </a:r>
            <a:r>
              <a:rPr lang="en-US" dirty="0">
                <a:solidFill>
                  <a:schemeClr val="tx1"/>
                </a:solidFill>
              </a:rPr>
              <a:t>, offshore zone (deep-sea trenches). </a:t>
            </a:r>
          </a:p>
          <a:p>
            <a:r>
              <a:rPr lang="en-US" sz="2200" b="1" dirty="0">
                <a:solidFill>
                  <a:schemeClr val="tx1"/>
                </a:solidFill>
              </a:rPr>
              <a:t>Pelagic depth zones</a:t>
            </a:r>
            <a:r>
              <a:rPr lang="en-US" dirty="0">
                <a:solidFill>
                  <a:schemeClr val="tx1"/>
                </a:solidFill>
              </a:rPr>
              <a:t>: </a:t>
            </a:r>
          </a:p>
          <a:p>
            <a:pPr marL="0" indent="0">
              <a:buNone/>
            </a:pPr>
            <a:r>
              <a:rPr lang="en-US" dirty="0">
                <a:solidFill>
                  <a:schemeClr val="tx1"/>
                </a:solidFill>
              </a:rPr>
              <a:t>Five zones are defined by the vertical distribution of floating and swimming life. These are: the epipelagic zone (the upper of the oceans, extending to a depth of about 200 m), the mesopelagic, bathypelagic, abyssopelagic and </a:t>
            </a:r>
            <a:r>
              <a:rPr lang="en-US" dirty="0" err="1">
                <a:solidFill>
                  <a:schemeClr val="tx1"/>
                </a:solidFill>
              </a:rPr>
              <a:t>hadopelagic</a:t>
            </a:r>
            <a:r>
              <a:rPr lang="en-US" dirty="0">
                <a:solidFill>
                  <a:schemeClr val="tx1"/>
                </a:solidFill>
              </a:rPr>
              <a:t> zone (corresponding to oceanic zones below about 4 000 m).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24738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 name="Content Placeholder 1"/>
          <p:cNvSpPr>
            <a:spLocks noGrp="1"/>
          </p:cNvSpPr>
          <p:nvPr>
            <p:ph idx="1"/>
          </p:nvPr>
        </p:nvSpPr>
        <p:spPr>
          <a:xfrm>
            <a:off x="677334" y="979715"/>
            <a:ext cx="8596668" cy="5061648"/>
          </a:xfrm>
        </p:spPr>
        <p:txBody>
          <a:bodyPr>
            <a:normAutofit/>
          </a:bodyPr>
          <a:lstStyle/>
          <a:p>
            <a:r>
              <a:rPr lang="en-US" dirty="0">
                <a:solidFill>
                  <a:srgbClr val="000000"/>
                </a:solidFill>
                <a:latin typeface="Arial" panose="020B0604020202020204" pitchFamily="34" charset="0"/>
              </a:rPr>
              <a:t>The geologic record suggests that there have been many Wilson cycles in the history of each continent. Thus, few sedimentary basins remain unchanged with time, or in fixed positions, except perhaps some basins located on cratons well within continental margins.</a:t>
            </a:r>
          </a:p>
          <a:p>
            <a:r>
              <a:rPr lang="en-US" dirty="0">
                <a:solidFill>
                  <a:srgbClr val="000000"/>
                </a:solidFill>
                <a:latin typeface="Arial" panose="020B0604020202020204" pitchFamily="34" charset="0"/>
              </a:rPr>
              <a:t>During the opening phases of a Wilson cycle, tectonic plates are moving apart (by rifting) to form </a:t>
            </a:r>
            <a:r>
              <a:rPr lang="en-US" b="1" dirty="0">
                <a:solidFill>
                  <a:srgbClr val="000000"/>
                </a:solidFill>
                <a:latin typeface="Arial" panose="020B0604020202020204" pitchFamily="34" charset="0"/>
              </a:rPr>
              <a:t>divergent </a:t>
            </a:r>
            <a:r>
              <a:rPr lang="en-US" dirty="0">
                <a:solidFill>
                  <a:srgbClr val="000000"/>
                </a:solidFill>
                <a:latin typeface="Arial" panose="020B0604020202020204" pitchFamily="34" charset="0"/>
              </a:rPr>
              <a:t>(passive) continental margins. The closing stages of a Wilson cycle are characterized by, plates moving toward each other, as oceanic crust is </a:t>
            </a:r>
            <a:r>
              <a:rPr lang="en-US" dirty="0" err="1">
                <a:solidFill>
                  <a:srgbClr val="000000"/>
                </a:solidFill>
                <a:latin typeface="Arial" panose="020B0604020202020204" pitchFamily="34" charset="0"/>
              </a:rPr>
              <a:t>subducted</a:t>
            </a:r>
            <a:r>
              <a:rPr lang="en-US" dirty="0">
                <a:solidFill>
                  <a:srgbClr val="000000"/>
                </a:solidFill>
                <a:latin typeface="Arial" panose="020B0604020202020204" pitchFamily="34" charset="0"/>
              </a:rPr>
              <a:t> (consumed) in trenches. Continental margins formed during ocean closing stage are called </a:t>
            </a:r>
            <a:r>
              <a:rPr lang="en-US" b="1" dirty="0">
                <a:solidFill>
                  <a:srgbClr val="000000"/>
                </a:solidFill>
                <a:latin typeface="Arial" panose="020B0604020202020204" pitchFamily="34" charset="0"/>
              </a:rPr>
              <a:t>convergent </a:t>
            </a:r>
            <a:r>
              <a:rPr lang="en-US" dirty="0">
                <a:solidFill>
                  <a:srgbClr val="000000"/>
                </a:solidFill>
                <a:latin typeface="Arial" panose="020B0604020202020204" pitchFamily="34" charset="0"/>
              </a:rPr>
              <a:t>(active) margins. During opening or closing of an ocean basin, some parts of plates may slide past each other without either diverging or converging. Such a setting is referred to as a </a:t>
            </a:r>
            <a:r>
              <a:rPr lang="en-US" b="1" dirty="0">
                <a:solidFill>
                  <a:srgbClr val="000000"/>
                </a:solidFill>
                <a:latin typeface="Arial" panose="020B0604020202020204" pitchFamily="34" charset="0"/>
              </a:rPr>
              <a:t>transform </a:t>
            </a:r>
            <a:r>
              <a:rPr lang="en-US" dirty="0">
                <a:solidFill>
                  <a:srgbClr val="000000"/>
                </a:solidFill>
                <a:latin typeface="Arial" panose="020B0604020202020204" pitchFamily="34" charset="0"/>
              </a:rPr>
              <a:t>margin.</a:t>
            </a:r>
          </a:p>
          <a:p>
            <a:r>
              <a:rPr lang="en-US" dirty="0">
                <a:solidFill>
                  <a:srgbClr val="000000"/>
                </a:solidFill>
                <a:latin typeface="Arial" panose="020B0604020202020204" pitchFamily="34" charset="0"/>
              </a:rPr>
              <a:t> During a Wilson cycle, various kinds of sedimentary basins form in divergent, convergent, and transform settings, as well as in intraplate settings. </a:t>
            </a:r>
            <a:endParaRPr lang="en-US" dirty="0"/>
          </a:p>
        </p:txBody>
      </p:sp>
    </p:spTree>
    <p:extLst>
      <p:ext uri="{BB962C8B-B14F-4D97-AF65-F5344CB8AC3E}">
        <p14:creationId xmlns:p14="http://schemas.microsoft.com/office/powerpoint/2010/main" val="144922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3" name="Content Placeholder 2"/>
          <p:cNvPicPr>
            <a:picLocks noGrp="1" noChangeAspect="1"/>
          </p:cNvPicPr>
          <p:nvPr>
            <p:ph idx="1"/>
          </p:nvPr>
        </p:nvPicPr>
        <p:blipFill>
          <a:blip r:embed="rId2"/>
          <a:stretch>
            <a:fillRect/>
          </a:stretch>
        </p:blipFill>
        <p:spPr>
          <a:xfrm>
            <a:off x="974721" y="470264"/>
            <a:ext cx="6905861" cy="6094276"/>
          </a:xfrm>
          <a:prstGeom prst="rect">
            <a:avLst/>
          </a:prstGeom>
        </p:spPr>
      </p:pic>
    </p:spTree>
    <p:extLst>
      <p:ext uri="{BB962C8B-B14F-4D97-AF65-F5344CB8AC3E}">
        <p14:creationId xmlns:p14="http://schemas.microsoft.com/office/powerpoint/2010/main" val="14496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640081"/>
            <a:ext cx="8884677" cy="5766406"/>
          </a:xfrm>
        </p:spPr>
        <p:txBody>
          <a:bodyPr>
            <a:normAutofit/>
          </a:bodyPr>
          <a:lstStyle/>
          <a:p>
            <a:r>
              <a:rPr lang="en-US" sz="2000" b="1" dirty="0">
                <a:solidFill>
                  <a:schemeClr val="tx1"/>
                </a:solidFill>
                <a:latin typeface="Arial" panose="020B0604020202020204" pitchFamily="34" charset="0"/>
              </a:rPr>
              <a:t>Horizontal (surface) Zonation </a:t>
            </a:r>
            <a:endParaRPr lang="en-US" sz="2000" dirty="0">
              <a:solidFill>
                <a:schemeClr val="tx1"/>
              </a:solidFill>
              <a:latin typeface="Arial" panose="020B0604020202020204" pitchFamily="34" charset="0"/>
            </a:endParaRPr>
          </a:p>
          <a:p>
            <a:pPr marL="0" indent="0">
              <a:buNone/>
            </a:pPr>
            <a:r>
              <a:rPr lang="en-US" sz="2000" dirty="0">
                <a:solidFill>
                  <a:schemeClr val="tx1"/>
                </a:solidFill>
                <a:latin typeface="Arial" panose="020B0604020202020204" pitchFamily="34" charset="0"/>
              </a:rPr>
              <a:t>The lateral distribution of pelagic organisms with respect to their distance from the coast characterizes two major zones of the ocean:</a:t>
            </a:r>
            <a:endParaRPr lang="en-US" sz="2000" dirty="0">
              <a:solidFill>
                <a:schemeClr val="tx1"/>
              </a:solidFill>
              <a:latin typeface="Calibri" panose="020F0502020204030204" pitchFamily="34" charset="0"/>
            </a:endParaRPr>
          </a:p>
          <a:p>
            <a:r>
              <a:rPr lang="en-US" sz="2400" b="1" dirty="0">
                <a:solidFill>
                  <a:schemeClr val="tx1"/>
                </a:solidFill>
                <a:latin typeface="Calibri" panose="020F0502020204030204" pitchFamily="34" charset="0"/>
              </a:rPr>
              <a:t>The neritic zone </a:t>
            </a:r>
            <a:r>
              <a:rPr lang="en-US" sz="2000" dirty="0">
                <a:solidFill>
                  <a:schemeClr val="tx1"/>
                </a:solidFill>
                <a:latin typeface="Arial" panose="020B0604020202020204" pitchFamily="34" charset="0"/>
              </a:rPr>
              <a:t>is the water that overlies the continental shelf, today generally with water depth less than 200 m and covering about 8% of the ocean floor. </a:t>
            </a:r>
          </a:p>
          <a:p>
            <a:r>
              <a:rPr lang="en-US" sz="2000" b="1" dirty="0">
                <a:solidFill>
                  <a:schemeClr val="tx1"/>
                </a:solidFill>
                <a:latin typeface="Arial" panose="020B0604020202020204" pitchFamily="34" charset="0"/>
              </a:rPr>
              <a:t>The oceanic zone </a:t>
            </a:r>
            <a:r>
              <a:rPr lang="en-US" sz="2000" dirty="0">
                <a:solidFill>
                  <a:schemeClr val="tx1"/>
                </a:solidFill>
                <a:latin typeface="Arial" panose="020B0604020202020204" pitchFamily="34" charset="0"/>
              </a:rPr>
              <a:t>the water column beyond the shelf break, overlying the slope and the deep-sea bottoms, generally with water depths greater than 200 m and down to more than 10 000 m. </a:t>
            </a:r>
          </a:p>
          <a:p>
            <a:pPr marL="0" indent="0">
              <a:buNone/>
            </a:pPr>
            <a:r>
              <a:rPr lang="en-US" sz="2000" dirty="0">
                <a:solidFill>
                  <a:schemeClr val="tx1"/>
                </a:solidFill>
                <a:latin typeface="Arial" panose="020B0604020202020204" pitchFamily="34" charset="0"/>
              </a:rPr>
              <a:t>The depths are not compatible with the situation in many ancient oceans</a:t>
            </a:r>
            <a:r>
              <a:rPr lang="en-US" dirty="0">
                <a:solidFill>
                  <a:schemeClr val="tx1"/>
                </a:solidFill>
                <a:latin typeface="Arial" panose="020B0604020202020204" pitchFamily="34" charset="0"/>
              </a:rPr>
              <a:t>. </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7938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600" y="226862"/>
            <a:ext cx="9133358" cy="6356817"/>
          </a:xfrm>
        </p:spPr>
      </p:pic>
    </p:spTree>
    <p:extLst>
      <p:ext uri="{BB962C8B-B14F-4D97-AF65-F5344CB8AC3E}">
        <p14:creationId xmlns:p14="http://schemas.microsoft.com/office/powerpoint/2010/main" val="150075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5" name="Content Placeholder 4"/>
          <p:cNvSpPr>
            <a:spLocks noGrp="1"/>
          </p:cNvSpPr>
          <p:nvPr>
            <p:ph idx="1"/>
          </p:nvPr>
        </p:nvSpPr>
        <p:spPr>
          <a:xfrm>
            <a:off x="677334" y="457201"/>
            <a:ext cx="8596668" cy="5584162"/>
          </a:xfrm>
        </p:spPr>
        <p:txBody>
          <a:bodyPr>
            <a:normAutofit/>
          </a:bodyPr>
          <a:lstStyle/>
          <a:p>
            <a:r>
              <a:rPr lang="en-US" b="1" dirty="0">
                <a:solidFill>
                  <a:schemeClr val="tx1"/>
                </a:solidFill>
                <a:latin typeface="Arial" panose="020B0604020202020204" pitchFamily="34" charset="0"/>
              </a:rPr>
              <a:t>Basin axis: </a:t>
            </a:r>
            <a:endParaRPr lang="en-US" dirty="0">
              <a:solidFill>
                <a:schemeClr val="tx1"/>
              </a:solidFill>
              <a:latin typeface="Arial" panose="020B0604020202020204" pitchFamily="34" charset="0"/>
            </a:endParaRPr>
          </a:p>
          <a:p>
            <a:r>
              <a:rPr lang="en-US" dirty="0">
                <a:solidFill>
                  <a:schemeClr val="tx1"/>
                </a:solidFill>
                <a:latin typeface="Arial" panose="020B0604020202020204" pitchFamily="34" charset="0"/>
              </a:rPr>
              <a:t>1-Basin axis: a line connecting the lowest </a:t>
            </a:r>
            <a:r>
              <a:rPr lang="en-US" dirty="0">
                <a:solidFill>
                  <a:srgbClr val="FF0000"/>
                </a:solidFill>
                <a:latin typeface="Arial" panose="020B0604020202020204" pitchFamily="34" charset="0"/>
              </a:rPr>
              <a:t>structural </a:t>
            </a:r>
            <a:r>
              <a:rPr lang="en-US" dirty="0">
                <a:solidFill>
                  <a:schemeClr val="tx1"/>
                </a:solidFill>
                <a:latin typeface="Arial" panose="020B0604020202020204" pitchFamily="34" charset="0"/>
              </a:rPr>
              <a:t>points of the basin, as in a synclinal axis, similarly the axes of troughs may be plunge. </a:t>
            </a:r>
          </a:p>
          <a:p>
            <a:r>
              <a:rPr lang="en-US" dirty="0">
                <a:solidFill>
                  <a:schemeClr val="tx1"/>
                </a:solidFill>
                <a:latin typeface="Arial" panose="020B0604020202020204" pitchFamily="34" charset="0"/>
              </a:rPr>
              <a:t>2-topographic axis: a line connecting the lowest topographical points of the basin. </a:t>
            </a:r>
          </a:p>
          <a:p>
            <a:r>
              <a:rPr lang="en-US" dirty="0">
                <a:solidFill>
                  <a:schemeClr val="tx1"/>
                </a:solidFill>
                <a:latin typeface="Arial" panose="020B0604020202020204" pitchFamily="34" charset="0"/>
              </a:rPr>
              <a:t>3-Depocenter axis: the part of the basin with the </a:t>
            </a:r>
            <a:r>
              <a:rPr lang="en-US" dirty="0">
                <a:solidFill>
                  <a:srgbClr val="FF0000"/>
                </a:solidFill>
                <a:latin typeface="Arial" panose="020B0604020202020204" pitchFamily="34" charset="0"/>
              </a:rPr>
              <a:t>thickest </a:t>
            </a:r>
            <a:r>
              <a:rPr lang="en-US" dirty="0">
                <a:solidFill>
                  <a:schemeClr val="tx1"/>
                </a:solidFill>
                <a:latin typeface="Arial" panose="020B0604020202020204" pitchFamily="34" charset="0"/>
              </a:rPr>
              <a:t>sedimentary fill, this axis may migrate along basin with time. </a:t>
            </a:r>
          </a:p>
          <a:p>
            <a:pPr marL="0" indent="0">
              <a:buNone/>
            </a:pPr>
            <a:r>
              <a:rPr lang="en-US" dirty="0">
                <a:solidFill>
                  <a:schemeClr val="tx1"/>
                </a:solidFill>
                <a:latin typeface="Arial" panose="020B0604020202020204" pitchFamily="34" charset="0"/>
              </a:rPr>
              <a:t>These axes above are not coincide with each other, particularly in asymmetric basins with large amounts of </a:t>
            </a:r>
            <a:r>
              <a:rPr lang="en-US" dirty="0" err="1">
                <a:solidFill>
                  <a:schemeClr val="tx1"/>
                </a:solidFill>
                <a:latin typeface="Arial" panose="020B0604020202020204" pitchFamily="34" charset="0"/>
              </a:rPr>
              <a:t>terrigenous</a:t>
            </a:r>
            <a:r>
              <a:rPr lang="en-US" dirty="0">
                <a:solidFill>
                  <a:schemeClr val="tx1"/>
                </a:solidFill>
                <a:latin typeface="Arial" panose="020B0604020202020204" pitchFamily="34" charset="0"/>
              </a:rPr>
              <a:t> sedimentation on the uplifted limb. </a:t>
            </a:r>
            <a:r>
              <a:rPr lang="en-US" dirty="0" err="1">
                <a:solidFill>
                  <a:schemeClr val="tx1"/>
                </a:solidFill>
                <a:latin typeface="Arial" panose="020B0604020202020204" pitchFamily="34" charset="0"/>
              </a:rPr>
              <a:t>wheras</a:t>
            </a:r>
            <a:r>
              <a:rPr lang="en-US" dirty="0">
                <a:solidFill>
                  <a:schemeClr val="tx1"/>
                </a:solidFill>
                <a:latin typeface="Arial" panose="020B0604020202020204" pitchFamily="34" charset="0"/>
              </a:rPr>
              <a:t> in gently subsiding basins, with pelagic fine-grained and </a:t>
            </a:r>
            <a:r>
              <a:rPr lang="en-US" dirty="0" err="1">
                <a:solidFill>
                  <a:schemeClr val="tx1"/>
                </a:solidFill>
                <a:latin typeface="Arial" panose="020B0604020202020204" pitchFamily="34" charset="0"/>
              </a:rPr>
              <a:t>turbidite</a:t>
            </a:r>
            <a:r>
              <a:rPr lang="en-US" dirty="0">
                <a:solidFill>
                  <a:schemeClr val="tx1"/>
                </a:solidFill>
                <a:latin typeface="Arial" panose="020B0604020202020204" pitchFamily="34" charset="0"/>
              </a:rPr>
              <a:t> fill, </a:t>
            </a:r>
            <a:r>
              <a:rPr lang="en-US" dirty="0" err="1">
                <a:solidFill>
                  <a:schemeClr val="tx1"/>
                </a:solidFill>
                <a:latin typeface="Arial" panose="020B0604020202020204" pitchFamily="34" charset="0"/>
              </a:rPr>
              <a:t>depocenter</a:t>
            </a:r>
            <a:r>
              <a:rPr lang="en-US" dirty="0">
                <a:solidFill>
                  <a:schemeClr val="tx1"/>
                </a:solidFill>
                <a:latin typeface="Arial" panose="020B0604020202020204" pitchFamily="34" charset="0"/>
              </a:rPr>
              <a:t> axis and topographic nadir may coincide. </a:t>
            </a:r>
          </a:p>
          <a:p>
            <a:r>
              <a:rPr lang="en-US" dirty="0">
                <a:solidFill>
                  <a:schemeClr val="tx1"/>
                </a:solidFill>
                <a:latin typeface="Arial" panose="020B0604020202020204" pitchFamily="34" charset="0"/>
              </a:rPr>
              <a:t>the </a:t>
            </a:r>
            <a:r>
              <a:rPr lang="en-US" dirty="0" err="1">
                <a:solidFill>
                  <a:schemeClr val="tx1"/>
                </a:solidFill>
                <a:latin typeface="Arial" panose="020B0604020202020204" pitchFamily="34" charset="0"/>
              </a:rPr>
              <a:t>depocenter</a:t>
            </a:r>
            <a:r>
              <a:rPr lang="en-US" dirty="0">
                <a:solidFill>
                  <a:schemeClr val="tx1"/>
                </a:solidFill>
                <a:latin typeface="Arial" panose="020B0604020202020204" pitchFamily="34" charset="0"/>
              </a:rPr>
              <a:t> moves across the basin in time. This may </a:t>
            </a:r>
            <a:r>
              <a:rPr lang="en-US" dirty="0">
                <a:solidFill>
                  <a:srgbClr val="FF0000"/>
                </a:solidFill>
                <a:latin typeface="Arial" panose="020B0604020202020204" pitchFamily="34" charset="0"/>
              </a:rPr>
              <a:t>reflect</a:t>
            </a:r>
            <a:r>
              <a:rPr lang="en-US" dirty="0">
                <a:solidFill>
                  <a:schemeClr val="tx1"/>
                </a:solidFill>
                <a:latin typeface="Arial" panose="020B0604020202020204" pitchFamily="34" charset="0"/>
              </a:rPr>
              <a:t> a migration of the topographic axis of the basin, or merely a lateral </a:t>
            </a:r>
            <a:r>
              <a:rPr lang="en-US" dirty="0" err="1">
                <a:solidFill>
                  <a:schemeClr val="tx1"/>
                </a:solidFill>
                <a:latin typeface="Arial" panose="020B0604020202020204" pitchFamily="34" charset="0"/>
              </a:rPr>
              <a:t>progradation</a:t>
            </a:r>
            <a:r>
              <a:rPr lang="en-US" dirty="0">
                <a:solidFill>
                  <a:schemeClr val="tx1"/>
                </a:solidFill>
                <a:latin typeface="Arial" panose="020B0604020202020204" pitchFamily="34" charset="0"/>
              </a:rPr>
              <a:t> of the main depositional site across an essentially stable basin floor. </a:t>
            </a: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42287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6" name="Content Placeholder 5"/>
          <p:cNvPicPr>
            <a:picLocks noGrp="1" noChangeAspect="1"/>
          </p:cNvPicPr>
          <p:nvPr>
            <p:ph idx="1"/>
          </p:nvPr>
        </p:nvPicPr>
        <p:blipFill>
          <a:blip r:embed="rId2"/>
          <a:stretch>
            <a:fillRect/>
          </a:stretch>
        </p:blipFill>
        <p:spPr>
          <a:xfrm>
            <a:off x="547060" y="332182"/>
            <a:ext cx="8945607" cy="2672275"/>
          </a:xfrm>
          <a:prstGeom prst="rect">
            <a:avLst/>
          </a:prstGeom>
        </p:spPr>
      </p:pic>
      <p:pic>
        <p:nvPicPr>
          <p:cNvPr id="7" name="Picture 6"/>
          <p:cNvPicPr>
            <a:picLocks noChangeAspect="1"/>
          </p:cNvPicPr>
          <p:nvPr/>
        </p:nvPicPr>
        <p:blipFill>
          <a:blip r:embed="rId3"/>
          <a:stretch>
            <a:fillRect/>
          </a:stretch>
        </p:blipFill>
        <p:spPr>
          <a:xfrm>
            <a:off x="547060" y="3199869"/>
            <a:ext cx="8935351" cy="3096427"/>
          </a:xfrm>
          <a:prstGeom prst="rect">
            <a:avLst/>
          </a:prstGeom>
        </p:spPr>
      </p:pic>
      <p:pic>
        <p:nvPicPr>
          <p:cNvPr id="9" name="Picture 8"/>
          <p:cNvPicPr>
            <a:picLocks noChangeAspect="1"/>
          </p:cNvPicPr>
          <p:nvPr/>
        </p:nvPicPr>
        <p:blipFill>
          <a:blip r:embed="rId4"/>
          <a:stretch>
            <a:fillRect/>
          </a:stretch>
        </p:blipFill>
        <p:spPr>
          <a:xfrm>
            <a:off x="8398622" y="3950158"/>
            <a:ext cx="384081" cy="1152244"/>
          </a:xfrm>
          <a:prstGeom prst="rect">
            <a:avLst/>
          </a:prstGeom>
        </p:spPr>
      </p:pic>
      <p:pic>
        <p:nvPicPr>
          <p:cNvPr id="10" name="Picture 9"/>
          <p:cNvPicPr>
            <a:picLocks noChangeAspect="1"/>
          </p:cNvPicPr>
          <p:nvPr/>
        </p:nvPicPr>
        <p:blipFill>
          <a:blip r:embed="rId4"/>
          <a:stretch>
            <a:fillRect/>
          </a:stretch>
        </p:blipFill>
        <p:spPr>
          <a:xfrm>
            <a:off x="5642701" y="3950158"/>
            <a:ext cx="384081" cy="1152244"/>
          </a:xfrm>
          <a:prstGeom prst="rect">
            <a:avLst/>
          </a:prstGeom>
        </p:spPr>
      </p:pic>
      <p:pic>
        <p:nvPicPr>
          <p:cNvPr id="11" name="Picture 10"/>
          <p:cNvPicPr>
            <a:picLocks noChangeAspect="1"/>
          </p:cNvPicPr>
          <p:nvPr/>
        </p:nvPicPr>
        <p:blipFill>
          <a:blip r:embed="rId4"/>
          <a:stretch>
            <a:fillRect/>
          </a:stretch>
        </p:blipFill>
        <p:spPr>
          <a:xfrm>
            <a:off x="4362542" y="3950158"/>
            <a:ext cx="384081" cy="1152244"/>
          </a:xfrm>
          <a:prstGeom prst="rect">
            <a:avLst/>
          </a:prstGeom>
        </p:spPr>
      </p:pic>
      <p:sp>
        <p:nvSpPr>
          <p:cNvPr id="2" name="Up-Down Arrow 1"/>
          <p:cNvSpPr/>
          <p:nvPr/>
        </p:nvSpPr>
        <p:spPr>
          <a:xfrm>
            <a:off x="6790584" y="670509"/>
            <a:ext cx="328673" cy="1106039"/>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8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4434"/>
          </a:xfrm>
        </p:spPr>
        <p:txBody>
          <a:bodyPr>
            <a:normAutofit fontScale="90000"/>
          </a:bodyPr>
          <a:lstStyle/>
          <a:p>
            <a:pPr marL="342900" lvl="0" indent="-342900">
              <a:spcBef>
                <a:spcPts val="1000"/>
              </a:spcBef>
            </a:pPr>
            <a:r>
              <a:rPr lang="en-US" sz="2400" b="1" dirty="0">
                <a:solidFill>
                  <a:srgbClr val="000000"/>
                </a:solidFill>
                <a:latin typeface="Arial" panose="020B0604020202020204" pitchFamily="34" charset="0"/>
                <a:ea typeface="+mn-ea"/>
                <a:cs typeface="+mn-cs"/>
              </a:rPr>
              <a:t>CONTROLS ON SEDIMENT ACCUMULATION </a:t>
            </a:r>
            <a:br>
              <a:rPr lang="en-US" sz="1700" dirty="0">
                <a:solidFill>
                  <a:srgbClr val="000000"/>
                </a:solidFill>
                <a:latin typeface="Arial" panose="020B0604020202020204" pitchFamily="34" charset="0"/>
                <a:ea typeface="+mn-ea"/>
                <a:cs typeface="+mn-cs"/>
              </a:rPr>
            </a:br>
            <a:endParaRPr lang="en-US" dirty="0"/>
          </a:p>
        </p:txBody>
      </p:sp>
      <p:sp>
        <p:nvSpPr>
          <p:cNvPr id="3" name="Content Placeholder 2"/>
          <p:cNvSpPr>
            <a:spLocks noGrp="1"/>
          </p:cNvSpPr>
          <p:nvPr>
            <p:ph idx="1"/>
          </p:nvPr>
        </p:nvSpPr>
        <p:spPr>
          <a:xfrm>
            <a:off x="677334" y="1436915"/>
            <a:ext cx="8596668" cy="4604448"/>
          </a:xfrm>
        </p:spPr>
        <p:txBody>
          <a:bodyPr>
            <a:normAutofit fontScale="92500" lnSpcReduction="10000"/>
          </a:bodyPr>
          <a:lstStyle/>
          <a:p>
            <a:r>
              <a:rPr lang="en-US" sz="2000" b="1" dirty="0">
                <a:solidFill>
                  <a:srgbClr val="FF0000"/>
                </a:solidFill>
                <a:latin typeface="Arial" panose="020B0604020202020204" pitchFamily="34" charset="0"/>
              </a:rPr>
              <a:t>1-Tectonics of sedimentary basins: </a:t>
            </a:r>
          </a:p>
          <a:p>
            <a:pPr marL="0" indent="0">
              <a:buNone/>
            </a:pPr>
            <a:r>
              <a:rPr lang="en-US" sz="2000" dirty="0">
                <a:solidFill>
                  <a:srgbClr val="000000"/>
                </a:solidFill>
                <a:latin typeface="Arial" panose="020B0604020202020204" pitchFamily="34" charset="0"/>
              </a:rPr>
              <a:t>Plate tectonics provides a first-order control on sedimentation through</a:t>
            </a:r>
          </a:p>
          <a:p>
            <a:r>
              <a:rPr lang="en-US" sz="2000" dirty="0">
                <a:solidFill>
                  <a:srgbClr val="000000"/>
                </a:solidFill>
                <a:latin typeface="Arial" panose="020B0604020202020204" pitchFamily="34" charset="0"/>
              </a:rPr>
              <a:t> its influence on the sediment source area.</a:t>
            </a:r>
          </a:p>
          <a:p>
            <a:r>
              <a:rPr lang="en-US" sz="2000" dirty="0">
                <a:solidFill>
                  <a:srgbClr val="000000"/>
                </a:solidFill>
                <a:latin typeface="Arial" panose="020B0604020202020204" pitchFamily="34" charset="0"/>
              </a:rPr>
              <a:t> Tectonic forces control the type, size, shape, and location of the basins. </a:t>
            </a:r>
          </a:p>
          <a:p>
            <a:r>
              <a:rPr lang="en-US" sz="2000" dirty="0">
                <a:solidFill>
                  <a:srgbClr val="000000"/>
                </a:solidFill>
                <a:latin typeface="Arial" panose="020B0604020202020204" pitchFamily="34" charset="0"/>
              </a:rPr>
              <a:t>Tectonic processes, together with sediment loading, further determine the rate of basin subsidence and thus the space available (accommodation) for sediment accumulation. </a:t>
            </a:r>
          </a:p>
          <a:p>
            <a:r>
              <a:rPr lang="en-US" sz="2000" dirty="0">
                <a:solidFill>
                  <a:srgbClr val="000000"/>
                </a:solidFill>
                <a:latin typeface="Arial" panose="020B0604020202020204" pitchFamily="34" charset="0"/>
              </a:rPr>
              <a:t>The Tectonic processes controlling on creation of places (basins) where sediment accumulates ,range in size from a few </a:t>
            </a:r>
            <a:r>
              <a:rPr lang="en-US" sz="2000" dirty="0" err="1">
                <a:solidFill>
                  <a:srgbClr val="000000"/>
                </a:solidFill>
                <a:latin typeface="Arial" panose="020B0604020202020204" pitchFamily="34" charset="0"/>
              </a:rPr>
              <a:t>kilometres</a:t>
            </a:r>
            <a:r>
              <a:rPr lang="en-US" sz="2000" dirty="0">
                <a:solidFill>
                  <a:srgbClr val="000000"/>
                </a:solidFill>
                <a:latin typeface="Arial" panose="020B0604020202020204" pitchFamily="34" charset="0"/>
              </a:rPr>
              <a:t> across to ocean basins covering half the planet, with specific geomorphological feature, and may or may not be a place where sediment is accumulating and/or preserving. </a:t>
            </a:r>
          </a:p>
          <a:p>
            <a:r>
              <a:rPr lang="en-US" sz="2000" dirty="0">
                <a:solidFill>
                  <a:srgbClr val="000000"/>
                </a:solidFill>
                <a:latin typeface="Arial" panose="020B0604020202020204" pitchFamily="34" charset="0"/>
              </a:rPr>
              <a:t>Without tectonics creating basins , there are no accumulation of sediment, no sedimentary rocks and no stratigraphy as we know it. </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81568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5" name="Content Placeholder 4"/>
          <p:cNvSpPr>
            <a:spLocks noGrp="1"/>
          </p:cNvSpPr>
          <p:nvPr>
            <p:ph idx="1"/>
          </p:nvPr>
        </p:nvSpPr>
        <p:spPr>
          <a:xfrm>
            <a:off x="677333" y="862149"/>
            <a:ext cx="9324795" cy="5179213"/>
          </a:xfrm>
        </p:spPr>
        <p:txBody>
          <a:bodyPr>
            <a:normAutofit/>
          </a:bodyPr>
          <a:lstStyle/>
          <a:p>
            <a:pPr algn="just"/>
            <a:r>
              <a:rPr lang="en-US" sz="2800" b="1" dirty="0">
                <a:solidFill>
                  <a:srgbClr val="FF0000"/>
                </a:solidFill>
                <a:latin typeface="Arial" panose="020B0604020202020204" pitchFamily="34" charset="0"/>
              </a:rPr>
              <a:t>2-Connection to oceans and sea-level changes: </a:t>
            </a:r>
          </a:p>
          <a:p>
            <a:pPr algn="just"/>
            <a:r>
              <a:rPr lang="en-US" sz="2800" dirty="0">
                <a:solidFill>
                  <a:srgbClr val="000000"/>
                </a:solidFill>
                <a:latin typeface="Arial" panose="020B0604020202020204" pitchFamily="34" charset="0"/>
              </a:rPr>
              <a:t>Its clear at shallow marine environments, the sea level directly determines the amount of accommodation available for sediment to accumulate, but it also influences on fluvial deposition (continental) and deep sea sedimentation. </a:t>
            </a:r>
          </a:p>
          <a:p>
            <a:pPr algn="just"/>
            <a:r>
              <a:rPr lang="en-US" sz="2800" dirty="0">
                <a:solidFill>
                  <a:srgbClr val="000000"/>
                </a:solidFill>
                <a:latin typeface="Arial" panose="020B0604020202020204" pitchFamily="34" charset="0"/>
              </a:rPr>
              <a:t>Sea-level changes do not necessarily affect on basins that are wholly within continental landmasses and without link or direct exchange of water with the oceans, as lacustrine conditions, fluvial / aeolian processes in more arid climates. </a:t>
            </a:r>
            <a:endParaRPr lang="en-US" sz="2800" dirty="0"/>
          </a:p>
        </p:txBody>
      </p:sp>
    </p:spTree>
    <p:extLst>
      <p:ext uri="{BB962C8B-B14F-4D97-AF65-F5344CB8AC3E}">
        <p14:creationId xmlns:p14="http://schemas.microsoft.com/office/powerpoint/2010/main" val="224362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 name="Content Placeholder 1"/>
          <p:cNvSpPr>
            <a:spLocks noGrp="1"/>
          </p:cNvSpPr>
          <p:nvPr>
            <p:ph idx="1"/>
          </p:nvPr>
        </p:nvSpPr>
        <p:spPr>
          <a:xfrm>
            <a:off x="677334" y="901337"/>
            <a:ext cx="8596668" cy="5140025"/>
          </a:xfrm>
        </p:spPr>
        <p:txBody>
          <a:bodyPr>
            <a:normAutofit fontScale="92500"/>
          </a:bodyPr>
          <a:lstStyle/>
          <a:p>
            <a:pPr algn="just"/>
            <a:r>
              <a:rPr lang="en-US" sz="2400" b="1" dirty="0">
                <a:solidFill>
                  <a:srgbClr val="FF0000"/>
                </a:solidFill>
                <a:latin typeface="Arial" panose="020B0604020202020204" pitchFamily="34" charset="0"/>
              </a:rPr>
              <a:t>3-Climatic effects of weathering, transport and deposition: </a:t>
            </a:r>
          </a:p>
          <a:p>
            <a:pPr algn="just"/>
            <a:r>
              <a:rPr lang="en-US" sz="2400" dirty="0">
                <a:solidFill>
                  <a:srgbClr val="000000"/>
                </a:solidFill>
                <a:latin typeface="Arial" panose="020B0604020202020204" pitchFamily="34" charset="0"/>
              </a:rPr>
              <a:t>Weathering processes are determined by the availability of water and the temperature (climate): under warm, humid conditions, more clay minerals and ions in suspension are generated, whereas colder environments form more coarse clastic material. </a:t>
            </a:r>
          </a:p>
          <a:p>
            <a:pPr algn="just"/>
            <a:r>
              <a:rPr lang="en-US" sz="2400" dirty="0">
                <a:solidFill>
                  <a:srgbClr val="000000"/>
                </a:solidFill>
                <a:latin typeface="Arial" panose="020B0604020202020204" pitchFamily="34" charset="0"/>
              </a:rPr>
              <a:t>The transport of sediment by water, ice or wind is also climatically controlled, through the amount of water available and the temperature. </a:t>
            </a:r>
          </a:p>
          <a:p>
            <a:pPr algn="just"/>
            <a:r>
              <a:rPr lang="en-US" sz="2400" dirty="0">
                <a:solidFill>
                  <a:srgbClr val="000000"/>
                </a:solidFill>
                <a:latin typeface="Arial" panose="020B0604020202020204" pitchFamily="34" charset="0"/>
              </a:rPr>
              <a:t>Depositional processes in all continental environments and many coastal settings are sensitive to the climate:    a comparison of clastic lagoons formed in a temperate or tropical setting and an evaporite lagoon formed in an arid environment gives a clear importance of climate in determining depositional facies. </a:t>
            </a:r>
            <a:endParaRPr lang="en-US" sz="2400" dirty="0"/>
          </a:p>
        </p:txBody>
      </p:sp>
    </p:spTree>
    <p:extLst>
      <p:ext uri="{BB962C8B-B14F-4D97-AF65-F5344CB8AC3E}">
        <p14:creationId xmlns:p14="http://schemas.microsoft.com/office/powerpoint/2010/main" val="354098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 name="Content Placeholder 1"/>
          <p:cNvSpPr>
            <a:spLocks noGrp="1"/>
          </p:cNvSpPr>
          <p:nvPr>
            <p:ph idx="1"/>
          </p:nvPr>
        </p:nvSpPr>
        <p:spPr>
          <a:xfrm>
            <a:off x="677334" y="156754"/>
            <a:ext cx="8596668" cy="6570617"/>
          </a:xfrm>
        </p:spPr>
        <p:txBody>
          <a:bodyPr>
            <a:normAutofit fontScale="92500" lnSpcReduction="20000"/>
          </a:bodyPr>
          <a:lstStyle/>
          <a:p>
            <a:r>
              <a:rPr lang="en-US" b="1" dirty="0">
                <a:solidFill>
                  <a:srgbClr val="FF0000"/>
                </a:solidFill>
                <a:latin typeface="Arial" panose="020B0604020202020204" pitchFamily="34" charset="0"/>
              </a:rPr>
              <a:t>4-Bedrock and topography controls on sediment supply: </a:t>
            </a:r>
          </a:p>
          <a:p>
            <a:pPr marL="0" indent="0">
              <a:buNone/>
            </a:pPr>
            <a:r>
              <a:rPr lang="en-US" sz="2200" dirty="0">
                <a:solidFill>
                  <a:srgbClr val="000000"/>
                </a:solidFill>
                <a:latin typeface="Arial" panose="020B0604020202020204" pitchFamily="34" charset="0"/>
              </a:rPr>
              <a:t>The availability of sediment is principally determined by tectonic controls on uplift in the hinterland, but climate and bedrock character also play a role. </a:t>
            </a:r>
          </a:p>
          <a:p>
            <a:pPr marL="0" indent="0">
              <a:buNone/>
            </a:pPr>
            <a:r>
              <a:rPr lang="en-US" sz="2200" dirty="0">
                <a:solidFill>
                  <a:srgbClr val="000000"/>
                </a:solidFill>
                <a:latin typeface="Arial" panose="020B0604020202020204" pitchFamily="34" charset="0"/>
              </a:rPr>
              <a:t>Sediment supply is an important factor, in both, </a:t>
            </a:r>
            <a:r>
              <a:rPr lang="en-US" sz="2200" dirty="0">
                <a:solidFill>
                  <a:srgbClr val="FF0000"/>
                </a:solidFill>
                <a:latin typeface="Arial" panose="020B0604020202020204" pitchFamily="34" charset="0"/>
              </a:rPr>
              <a:t>character</a:t>
            </a:r>
            <a:r>
              <a:rPr lang="en-US" sz="2200" dirty="0">
                <a:solidFill>
                  <a:srgbClr val="000000"/>
                </a:solidFill>
                <a:latin typeface="Arial" panose="020B0604020202020204" pitchFamily="34" charset="0"/>
              </a:rPr>
              <a:t> and </a:t>
            </a:r>
            <a:r>
              <a:rPr lang="en-US" sz="2200" dirty="0">
                <a:solidFill>
                  <a:srgbClr val="FF0000"/>
                </a:solidFill>
                <a:latin typeface="Arial" panose="020B0604020202020204" pitchFamily="34" charset="0"/>
              </a:rPr>
              <a:t>volume</a:t>
            </a:r>
            <a:r>
              <a:rPr lang="en-US" sz="2200" dirty="0">
                <a:solidFill>
                  <a:srgbClr val="000000"/>
                </a:solidFill>
                <a:latin typeface="Arial" panose="020B0604020202020204" pitchFamily="34" charset="0"/>
              </a:rPr>
              <a:t> of material. </a:t>
            </a:r>
          </a:p>
          <a:p>
            <a:r>
              <a:rPr lang="en-US" sz="2200" dirty="0">
                <a:solidFill>
                  <a:srgbClr val="000000"/>
                </a:solidFill>
                <a:latin typeface="Arial" panose="020B0604020202020204" pitchFamily="34" charset="0"/>
              </a:rPr>
              <a:t>The character of supplied sediment:</a:t>
            </a:r>
          </a:p>
          <a:p>
            <a:pPr marL="0" indent="0">
              <a:buNone/>
            </a:pPr>
            <a:r>
              <a:rPr lang="en-US" sz="2200" dirty="0">
                <a:solidFill>
                  <a:srgbClr val="000000"/>
                </a:solidFill>
                <a:latin typeface="Arial" panose="020B0604020202020204" pitchFamily="34" charset="0"/>
              </a:rPr>
              <a:t> It is obvious that a delta cannot be a site of deposition of sand if no sand is supplied by the river, and similarly, a deposit derived from the weathering /erosion of basaltic rock will have a very different character to one derived from a limestone terrain. </a:t>
            </a:r>
          </a:p>
          <a:p>
            <a:r>
              <a:rPr lang="en-US" sz="2200" dirty="0">
                <a:solidFill>
                  <a:srgbClr val="000000"/>
                </a:solidFill>
                <a:latin typeface="Arial" panose="020B0604020202020204" pitchFamily="34" charset="0"/>
              </a:rPr>
              <a:t>The volume of sediment supply has an impact on the nature of the whole basin fill. </a:t>
            </a:r>
          </a:p>
          <a:p>
            <a:pPr marL="0" indent="0">
              <a:buNone/>
            </a:pPr>
            <a:r>
              <a:rPr lang="en-US" sz="2200" dirty="0">
                <a:solidFill>
                  <a:srgbClr val="000000"/>
                </a:solidFill>
                <a:latin typeface="Arial" panose="020B0604020202020204" pitchFamily="34" charset="0"/>
              </a:rPr>
              <a:t>     -If the rate of sediment supply </a:t>
            </a:r>
            <a:r>
              <a:rPr lang="en-US" sz="2200" dirty="0">
                <a:solidFill>
                  <a:srgbClr val="FF0000"/>
                </a:solidFill>
                <a:latin typeface="Arial" panose="020B0604020202020204" pitchFamily="34" charset="0"/>
              </a:rPr>
              <a:t>exceeds</a:t>
            </a:r>
            <a:r>
              <a:rPr lang="en-US" sz="2200" dirty="0">
                <a:solidFill>
                  <a:srgbClr val="000000"/>
                </a:solidFill>
                <a:latin typeface="Arial" panose="020B0604020202020204" pitchFamily="34" charset="0"/>
              </a:rPr>
              <a:t> the rate of tectonic subsidence, the basin fills up (is overfilled) and the </a:t>
            </a:r>
            <a:r>
              <a:rPr lang="en-US" sz="2200" dirty="0" err="1">
                <a:solidFill>
                  <a:srgbClr val="000000"/>
                </a:solidFill>
                <a:latin typeface="Arial" panose="020B0604020202020204" pitchFamily="34" charset="0"/>
              </a:rPr>
              <a:t>facies</a:t>
            </a:r>
            <a:r>
              <a:rPr lang="en-US" sz="2200" dirty="0">
                <a:solidFill>
                  <a:srgbClr val="000000"/>
                </a:solidFill>
                <a:latin typeface="Arial" panose="020B0604020202020204" pitchFamily="34" charset="0"/>
              </a:rPr>
              <a:t> will be shallow marine or continental. </a:t>
            </a:r>
          </a:p>
          <a:p>
            <a:pPr marL="0" indent="0">
              <a:buNone/>
            </a:pPr>
            <a:r>
              <a:rPr lang="en-US" sz="2200" dirty="0">
                <a:solidFill>
                  <a:srgbClr val="000000"/>
                </a:solidFill>
                <a:latin typeface="Arial" panose="020B0604020202020204" pitchFamily="34" charset="0"/>
              </a:rPr>
              <a:t>     -A low supply compared with subsidence rate results in a basin that is </a:t>
            </a:r>
            <a:r>
              <a:rPr lang="en-US" sz="2200" dirty="0" err="1">
                <a:solidFill>
                  <a:srgbClr val="000000"/>
                </a:solidFill>
                <a:latin typeface="Arial" panose="020B0604020202020204" pitchFamily="34" charset="0"/>
              </a:rPr>
              <a:t>underfilled</a:t>
            </a:r>
            <a:r>
              <a:rPr lang="en-US" sz="2200" dirty="0">
                <a:solidFill>
                  <a:srgbClr val="000000"/>
                </a:solidFill>
                <a:latin typeface="Arial" panose="020B0604020202020204" pitchFamily="34" charset="0"/>
              </a:rPr>
              <a:t> or    starved: in a marine setting these basins will accumulate mainly deep-water </a:t>
            </a:r>
            <a:r>
              <a:rPr lang="en-US" sz="2200" dirty="0" err="1">
                <a:solidFill>
                  <a:srgbClr val="000000"/>
                </a:solidFill>
                <a:latin typeface="Arial" panose="020B0604020202020204" pitchFamily="34" charset="0"/>
              </a:rPr>
              <a:t>facies</a:t>
            </a:r>
            <a:r>
              <a:rPr lang="en-US" sz="2200" dirty="0">
                <a:solidFill>
                  <a:srgbClr val="000000"/>
                </a:solidFill>
                <a:latin typeface="Arial" panose="020B0604020202020204" pitchFamily="34" charset="0"/>
              </a:rPr>
              <a:t>.</a:t>
            </a:r>
          </a:p>
          <a:p>
            <a:pPr marL="0" indent="0">
              <a:buNone/>
            </a:pPr>
            <a:r>
              <a:rPr lang="en-US" sz="2200" dirty="0">
                <a:solidFill>
                  <a:srgbClr val="000000"/>
                </a:solidFill>
                <a:latin typeface="Arial" panose="020B0604020202020204" pitchFamily="34" charset="0"/>
              </a:rPr>
              <a:t> Continental basins that are </a:t>
            </a:r>
            <a:r>
              <a:rPr lang="en-US" sz="2200" dirty="0" err="1">
                <a:solidFill>
                  <a:srgbClr val="000000"/>
                </a:solidFill>
                <a:latin typeface="Arial" panose="020B0604020202020204" pitchFamily="34" charset="0"/>
              </a:rPr>
              <a:t>underfilled</a:t>
            </a:r>
            <a:r>
              <a:rPr lang="en-US" sz="2200" dirty="0">
                <a:solidFill>
                  <a:srgbClr val="000000"/>
                </a:solidFill>
                <a:latin typeface="Arial" panose="020B0604020202020204" pitchFamily="34" charset="0"/>
              </a:rPr>
              <a:t> may end up below sea level (e.g. the Dead Sea, Jordan, and Death Valley, USA). </a:t>
            </a:r>
            <a:endParaRPr lang="en-US" sz="2200" dirty="0"/>
          </a:p>
        </p:txBody>
      </p:sp>
    </p:spTree>
    <p:extLst>
      <p:ext uri="{BB962C8B-B14F-4D97-AF65-F5344CB8AC3E}">
        <p14:creationId xmlns:p14="http://schemas.microsoft.com/office/powerpoint/2010/main" val="33987581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1083</TotalTime>
  <Words>1210</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CONTROLS ON SEDIMENT ACCUMULATION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BASIN ANALYSIS</dc:title>
  <dc:creator>Dell</dc:creator>
  <cp:lastModifiedBy>lenovo</cp:lastModifiedBy>
  <cp:revision>54</cp:revision>
  <dcterms:created xsi:type="dcterms:W3CDTF">2020-12-13T20:16:21Z</dcterms:created>
  <dcterms:modified xsi:type="dcterms:W3CDTF">2023-10-28T12:31:23Z</dcterms:modified>
</cp:coreProperties>
</file>