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0" r:id="rId5"/>
    <p:sldId id="269" r:id="rId6"/>
    <p:sldId id="268" r:id="rId7"/>
    <p:sldId id="267"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rmAutofit fontScale="70000" lnSpcReduction="20000"/>
          </a:bodyPr>
          <a:lstStyle/>
          <a:p>
            <a:pPr algn="l"/>
            <a:endParaRPr lang="en-US" sz="1600" dirty="0">
              <a:solidFill>
                <a:srgbClr val="000000"/>
              </a:solidFill>
              <a:latin typeface="Arial" panose="020B0604020202020204" pitchFamily="34" charset="0"/>
            </a:endParaRPr>
          </a:p>
          <a:p>
            <a:pPr algn="l"/>
            <a:r>
              <a:rPr lang="en-US" sz="2600" dirty="0">
                <a:solidFill>
                  <a:srgbClr val="00B050"/>
                </a:solidFill>
                <a:latin typeface="Arial" panose="020B0604020202020204" pitchFamily="34" charset="0"/>
              </a:rPr>
              <a:t> </a:t>
            </a:r>
            <a:r>
              <a:rPr lang="en-US" sz="2600" b="1" dirty="0">
                <a:solidFill>
                  <a:srgbClr val="00B050"/>
                </a:solidFill>
                <a:latin typeface="Arial" panose="020B0604020202020204" pitchFamily="34" charset="0"/>
              </a:rPr>
              <a:t>Main earth phenomena resulted from plate movement </a:t>
            </a:r>
          </a:p>
          <a:p>
            <a:pPr algn="l"/>
            <a:r>
              <a:rPr lang="en-US" sz="2900" b="1" dirty="0">
                <a:solidFill>
                  <a:schemeClr val="tx1"/>
                </a:solidFill>
              </a:rPr>
              <a:t>1- sea floor spreading</a:t>
            </a:r>
          </a:p>
          <a:p>
            <a:pPr algn="l"/>
            <a:r>
              <a:rPr lang="en-US" sz="2900" b="1" dirty="0">
                <a:solidFill>
                  <a:schemeClr val="tx1"/>
                </a:solidFill>
              </a:rPr>
              <a:t>2- The extruded basaltic magma from mid oceanic. Thus, the rocks are</a:t>
            </a:r>
            <a:r>
              <a:rPr lang="en-US" sz="2900" b="1" dirty="0">
                <a:solidFill>
                  <a:prstClr val="black"/>
                </a:solidFill>
              </a:rPr>
              <a:t> younger as they are</a:t>
            </a:r>
            <a:r>
              <a:rPr lang="en-US" sz="2900" b="1" dirty="0">
                <a:solidFill>
                  <a:schemeClr val="tx1"/>
                </a:solidFill>
              </a:rPr>
              <a:t> near of this positions.</a:t>
            </a:r>
          </a:p>
          <a:p>
            <a:pPr algn="l"/>
            <a:r>
              <a:rPr lang="en-US" sz="2900" b="1" dirty="0">
                <a:solidFill>
                  <a:schemeClr val="tx1"/>
                </a:solidFill>
              </a:rPr>
              <a:t>3- Creation of MOR along shear faults, which are forming volcanic islands over / below seawater.</a:t>
            </a:r>
          </a:p>
          <a:p>
            <a:pPr algn="l"/>
            <a:r>
              <a:rPr lang="en-US" sz="2900" b="1" dirty="0">
                <a:solidFill>
                  <a:schemeClr val="tx1"/>
                </a:solidFill>
              </a:rPr>
              <a:t>4- High rate of volcanic, seismic activities and thermal leakage in MOR</a:t>
            </a:r>
          </a:p>
          <a:p>
            <a:pPr algn="l"/>
            <a:r>
              <a:rPr lang="en-US" sz="2900" b="1" dirty="0">
                <a:solidFill>
                  <a:schemeClr val="tx1"/>
                </a:solidFill>
              </a:rPr>
              <a:t>5- Homogeneous characteristics (</a:t>
            </a:r>
            <a:r>
              <a:rPr lang="en-US" sz="2900" b="1" dirty="0">
                <a:solidFill>
                  <a:prstClr val="black"/>
                </a:solidFill>
              </a:rPr>
              <a:t>in topographical, lithological, and magnetic)</a:t>
            </a:r>
            <a:r>
              <a:rPr lang="en-US" sz="2900" b="1" dirty="0">
                <a:solidFill>
                  <a:schemeClr val="tx1"/>
                </a:solidFill>
              </a:rPr>
              <a:t> along both sides of fault in MOR</a:t>
            </a:r>
          </a:p>
          <a:p>
            <a:pPr algn="l"/>
            <a:r>
              <a:rPr lang="en-US" sz="2900" b="1" dirty="0">
                <a:solidFill>
                  <a:schemeClr val="tx1"/>
                </a:solidFill>
              </a:rPr>
              <a:t>6- Presence of Ophiolite complex rocks away of mid-oceanic ridges.</a:t>
            </a:r>
          </a:p>
          <a:p>
            <a:pPr algn="l"/>
            <a:r>
              <a:rPr lang="en-US" sz="2900" b="1" dirty="0">
                <a:solidFill>
                  <a:schemeClr val="tx1"/>
                </a:solidFill>
              </a:rPr>
              <a:t>7-Developing at Passive margins (shelf, slope, and rise) in divergent continental margins </a:t>
            </a:r>
          </a:p>
          <a:p>
            <a:pPr algn="l"/>
            <a:r>
              <a:rPr lang="en-US" sz="2900" b="1" dirty="0">
                <a:solidFill>
                  <a:schemeClr val="tx1"/>
                </a:solidFill>
              </a:rPr>
              <a:t>8- Subduction occurs(two or one side) due to subsiding of, denser oceanic crust (</a:t>
            </a:r>
            <a:r>
              <a:rPr lang="en-US" sz="2900" b="1" dirty="0" err="1">
                <a:solidFill>
                  <a:schemeClr val="tx1"/>
                </a:solidFill>
              </a:rPr>
              <a:t>SiMa</a:t>
            </a:r>
            <a:r>
              <a:rPr lang="en-US" sz="2900" b="1" dirty="0">
                <a:solidFill>
                  <a:schemeClr val="tx1"/>
                </a:solidFill>
              </a:rPr>
              <a:t>) below continental crust (</a:t>
            </a:r>
            <a:r>
              <a:rPr lang="en-US" sz="2900" b="1" dirty="0" err="1">
                <a:solidFill>
                  <a:schemeClr val="tx1"/>
                </a:solidFill>
              </a:rPr>
              <a:t>SiAl</a:t>
            </a:r>
            <a:r>
              <a:rPr lang="en-US" sz="2900" b="1" dirty="0">
                <a:solidFill>
                  <a:schemeClr val="tx1"/>
                </a:solidFill>
              </a:rPr>
              <a:t>) as a result of convergent state.</a:t>
            </a:r>
          </a:p>
          <a:p>
            <a:pPr algn="l"/>
            <a:r>
              <a:rPr lang="en-US" sz="2900" b="1" dirty="0">
                <a:solidFill>
                  <a:schemeClr val="tx1"/>
                </a:solidFill>
              </a:rPr>
              <a:t>9- Active margins are developed (Trenches) at subduction zone.</a:t>
            </a:r>
          </a:p>
          <a:p>
            <a:pPr lvl="0" algn="l">
              <a:buClr>
                <a:srgbClr val="90C226"/>
              </a:buClr>
            </a:pPr>
            <a:r>
              <a:rPr lang="en-US" sz="2900" b="1" dirty="0">
                <a:solidFill>
                  <a:prstClr val="black"/>
                </a:solidFill>
                <a:latin typeface="Arial" panose="020B0604020202020204" pitchFamily="34" charset="0"/>
              </a:rPr>
              <a:t>11- Consuming of ocean floor accompanied with faults, earthquakes, and volcanic activities.</a:t>
            </a:r>
          </a:p>
          <a:p>
            <a:pPr lvl="0" algn="l">
              <a:buClr>
                <a:srgbClr val="90C226"/>
              </a:buClr>
            </a:pPr>
            <a:r>
              <a:rPr lang="en-US" sz="2900" b="1" dirty="0">
                <a:solidFill>
                  <a:prstClr val="black"/>
                </a:solidFill>
                <a:latin typeface="Arial" panose="020B0604020202020204" pitchFamily="34" charset="0"/>
              </a:rPr>
              <a:t>12- continent-continent collision occurs, finally thrust faults and high mountains are formed ,after consumption all of oceanic floor</a:t>
            </a:r>
            <a:endParaRPr lang="en-US" sz="2900" b="1" dirty="0">
              <a:solidFill>
                <a:prstClr val="black"/>
              </a:solidFill>
            </a:endParaRPr>
          </a:p>
          <a:p>
            <a:pPr algn="l"/>
            <a:endParaRPr lang="en-US" sz="2200" b="1" dirty="0">
              <a:solidFill>
                <a:schemeClr val="tx1"/>
              </a:solidFill>
            </a:endParaRPr>
          </a:p>
        </p:txBody>
      </p:sp>
    </p:spTree>
    <p:extLst>
      <p:ext uri="{BB962C8B-B14F-4D97-AF65-F5344CB8AC3E}">
        <p14:creationId xmlns:p14="http://schemas.microsoft.com/office/powerpoint/2010/main" val="124950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9"/>
            <a:ext cx="8765177" cy="6257108"/>
          </a:xfrm>
        </p:spPr>
        <p:txBody>
          <a:bodyPr>
            <a:normAutofit/>
          </a:bodyPr>
          <a:lstStyle/>
          <a:p>
            <a:pPr algn="l"/>
            <a:r>
              <a:rPr lang="en-US" sz="2400" b="1" dirty="0">
                <a:solidFill>
                  <a:schemeClr val="accent2"/>
                </a:solidFill>
              </a:rPr>
              <a:t>Tectonic setting classification of sedimentary basins</a:t>
            </a:r>
          </a:p>
          <a:p>
            <a:pPr algn="l"/>
            <a:r>
              <a:rPr lang="en-US" sz="2000" b="1" dirty="0">
                <a:solidFill>
                  <a:schemeClr val="tx1"/>
                </a:solidFill>
              </a:rPr>
              <a:t>All different tectonic settings are also areas where sediment can accumulate.</a:t>
            </a:r>
          </a:p>
          <a:p>
            <a:pPr algn="l"/>
            <a:r>
              <a:rPr lang="en-US" sz="2000" b="1" dirty="0">
                <a:solidFill>
                  <a:schemeClr val="tx1"/>
                </a:solidFill>
              </a:rPr>
              <a:t>Three main settings of basin formation can be recognized:</a:t>
            </a:r>
          </a:p>
          <a:p>
            <a:pPr algn="l"/>
            <a:r>
              <a:rPr lang="en-US" sz="2000" b="1" dirty="0">
                <a:solidFill>
                  <a:schemeClr val="tx1"/>
                </a:solidFill>
              </a:rPr>
              <a:t>A. basins associated with regional extension (within and between plates).</a:t>
            </a:r>
          </a:p>
          <a:p>
            <a:pPr algn="l"/>
            <a:r>
              <a:rPr lang="en-US" sz="2000" b="1" dirty="0">
                <a:solidFill>
                  <a:schemeClr val="tx1"/>
                </a:solidFill>
              </a:rPr>
              <a:t>B. basins associated with convergent plate boundaries (subduction).</a:t>
            </a:r>
          </a:p>
          <a:p>
            <a:pPr algn="l"/>
            <a:r>
              <a:rPr lang="en-US" sz="2000" b="1" dirty="0">
                <a:solidFill>
                  <a:schemeClr val="tx1"/>
                </a:solidFill>
              </a:rPr>
              <a:t>C. basins associated with strike-slip plate boundaries.</a:t>
            </a:r>
          </a:p>
          <a:p>
            <a:pPr algn="l"/>
            <a:r>
              <a:rPr lang="en-US" sz="2000" b="1" dirty="0">
                <a:solidFill>
                  <a:schemeClr val="tx1"/>
                </a:solidFill>
              </a:rPr>
              <a:t>D. basins associated with crustal loading.</a:t>
            </a:r>
          </a:p>
          <a:p>
            <a:pPr algn="l"/>
            <a:r>
              <a:rPr lang="en-US" sz="2000" b="1" dirty="0">
                <a:solidFill>
                  <a:schemeClr val="tx1"/>
                </a:solidFill>
              </a:rPr>
              <a:t>E. complex and hybrid basins</a:t>
            </a:r>
          </a:p>
        </p:txBody>
      </p:sp>
    </p:spTree>
    <p:extLst>
      <p:ext uri="{BB962C8B-B14F-4D97-AF65-F5344CB8AC3E}">
        <p14:creationId xmlns:p14="http://schemas.microsoft.com/office/powerpoint/2010/main" val="103635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130630"/>
            <a:ext cx="9157064" cy="6727370"/>
          </a:xfrm>
        </p:spPr>
        <p:txBody>
          <a:bodyPr>
            <a:normAutofit fontScale="92500" lnSpcReduction="20000"/>
          </a:bodyPr>
          <a:lstStyle/>
          <a:p>
            <a:pPr algn="ctr"/>
            <a:r>
              <a:rPr lang="en-US" sz="2000" b="1" dirty="0">
                <a:solidFill>
                  <a:schemeClr val="accent2"/>
                </a:solidFill>
                <a:latin typeface="Arial" panose="020B0604020202020204" pitchFamily="34" charset="0"/>
              </a:rPr>
              <a:t>A- BASINS RELATED TO LITHOSPHERIC EXTENSION (DIVERGENT)</a:t>
            </a:r>
          </a:p>
          <a:p>
            <a:pPr algn="just"/>
            <a:r>
              <a:rPr lang="en-US" sz="2400" dirty="0">
                <a:solidFill>
                  <a:schemeClr val="accent2"/>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In the early stages of extension (stretching), rifts form and are typically sites of continental sedimentation. If the stretching continues, the continental lithosphere may rupture completely (brittle) and the injection of basaltic magmas to form a new oceanic crust within the extension zone, known as a ‘proto-oceanic trough’ , the remnant flanks of the rift become the passive margins of the ocean basin as it develops. </a:t>
            </a:r>
          </a:p>
          <a:p>
            <a:pPr marL="342900" indent="-342900" algn="just">
              <a:buFont typeface="Wingdings" panose="05000000000000000000" pitchFamily="2" charset="2"/>
              <a:buChar char="q"/>
            </a:pPr>
            <a:r>
              <a:rPr lang="en-US" sz="2400" dirty="0">
                <a:solidFill>
                  <a:srgbClr val="000000"/>
                </a:solidFill>
                <a:latin typeface="Arial" panose="020B0604020202020204" pitchFamily="34" charset="0"/>
                <a:cs typeface="Arial" panose="020B0604020202020204" pitchFamily="34" charset="0"/>
              </a:rPr>
              <a:t>One tectonic setting where lithospheric extension occurs is associated with a </a:t>
            </a:r>
            <a:r>
              <a:rPr lang="en-US" sz="2400" i="1" dirty="0">
                <a:solidFill>
                  <a:srgbClr val="000000"/>
                </a:solidFill>
                <a:latin typeface="Arial" panose="020B0604020202020204" pitchFamily="34" charset="0"/>
                <a:cs typeface="Arial" panose="020B0604020202020204" pitchFamily="34" charset="0"/>
              </a:rPr>
              <a:t>‘hot spot’</a:t>
            </a:r>
            <a:r>
              <a:rPr lang="en-US" sz="2400" dirty="0">
                <a:solidFill>
                  <a:srgbClr val="000000"/>
                </a:solidFill>
                <a:latin typeface="Arial" panose="020B0604020202020204" pitchFamily="34" charset="0"/>
                <a:cs typeface="Arial" panose="020B0604020202020204" pitchFamily="34" charset="0"/>
              </a:rPr>
              <a:t>, rupture of the continental lithosphere over a plume creates three branches , as can be seen today centered on the </a:t>
            </a:r>
            <a:r>
              <a:rPr lang="en-US" sz="2400" dirty="0" err="1">
                <a:solidFill>
                  <a:srgbClr val="000000"/>
                </a:solidFill>
                <a:latin typeface="Arial" panose="020B0604020202020204" pitchFamily="34" charset="0"/>
                <a:cs typeface="Arial" panose="020B0604020202020204" pitchFamily="34" charset="0"/>
              </a:rPr>
              <a:t>Afarica</a:t>
            </a:r>
            <a:r>
              <a:rPr lang="en-US" sz="2400" dirty="0">
                <a:solidFill>
                  <a:srgbClr val="000000"/>
                </a:solidFill>
                <a:latin typeface="Arial" panose="020B0604020202020204" pitchFamily="34" charset="0"/>
                <a:cs typeface="Arial" panose="020B0604020202020204" pitchFamily="34" charset="0"/>
              </a:rPr>
              <a:t> Triangle. These three extensional regimes are in different stages of development –continental rift (East African Rift valley), proto-oceanic trough (the Red Sea) and young ocean basin (the Gulf of Aden). On the other side of Africa, an older triple junction now centered on the Niger Delta had two arms forming the South Atlantic, while the third arm, the Benue Trough, was a ‘failed rift’ that subsequently became an area of </a:t>
            </a:r>
            <a:r>
              <a:rPr lang="en-US" sz="2400" dirty="0" err="1">
                <a:solidFill>
                  <a:srgbClr val="000000"/>
                </a:solidFill>
                <a:latin typeface="Arial" panose="020B0604020202020204" pitchFamily="34" charset="0"/>
                <a:cs typeface="Arial" panose="020B0604020202020204" pitchFamily="34" charset="0"/>
              </a:rPr>
              <a:t>intracratonic</a:t>
            </a:r>
            <a:r>
              <a:rPr lang="en-US" sz="2400" dirty="0">
                <a:solidFill>
                  <a:srgbClr val="000000"/>
                </a:solidFill>
                <a:latin typeface="Arial" panose="020B0604020202020204" pitchFamily="34" charset="0"/>
                <a:cs typeface="Arial" panose="020B0604020202020204" pitchFamily="34" charset="0"/>
              </a:rPr>
              <a:t> subsidence.</a:t>
            </a:r>
          </a:p>
          <a:p>
            <a:pPr marL="342900" indent="-342900" algn="just">
              <a:buFont typeface="Wingdings" panose="05000000000000000000" pitchFamily="2" charset="2"/>
              <a:buChar char="q"/>
            </a:pPr>
            <a:r>
              <a:rPr lang="en-US" sz="2400" dirty="0">
                <a:solidFill>
                  <a:srgbClr val="000000"/>
                </a:solidFill>
                <a:latin typeface="Arial" panose="020B0604020202020204" pitchFamily="34" charset="0"/>
                <a:cs typeface="Arial" panose="020B0604020202020204" pitchFamily="34" charset="0"/>
              </a:rPr>
              <a:t>The continental rift basins may exist for long periods without rifting  to forming an ocean basin, especially if the driving force for the extension fades. </a:t>
            </a:r>
          </a:p>
          <a:p>
            <a:pPr lvl="0" algn="just">
              <a:buClr>
                <a:srgbClr val="90C226"/>
              </a:buClr>
            </a:pPr>
            <a:r>
              <a:rPr lang="en-US" sz="2400" dirty="0">
                <a:solidFill>
                  <a:srgbClr val="000000"/>
                </a:solidFill>
                <a:latin typeface="Arial" panose="020B0604020202020204" pitchFamily="34" charset="0"/>
                <a:cs typeface="Arial" panose="020B0604020202020204" pitchFamily="34" charset="0"/>
              </a:rPr>
              <a:t> </a:t>
            </a:r>
            <a:endParaRPr lang="en-US" sz="24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20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9"/>
            <a:ext cx="8765177" cy="6257108"/>
          </a:xfrm>
        </p:spPr>
        <p:txBody>
          <a:bodyPr>
            <a:normAutofit/>
          </a:bodyPr>
          <a:lstStyle/>
          <a:p>
            <a:pPr algn="l"/>
            <a:endParaRPr lang="en-US" sz="1600" dirty="0">
              <a:solidFill>
                <a:srgbClr val="000000"/>
              </a:solidFill>
              <a:latin typeface="Arial" panose="020B0604020202020204" pitchFamily="34" charset="0"/>
            </a:endParaRPr>
          </a:p>
          <a:p>
            <a:pPr algn="l"/>
            <a:r>
              <a:rPr lang="en-US" sz="2600" dirty="0">
                <a:solidFill>
                  <a:srgbClr val="00B050"/>
                </a:solidFill>
                <a:latin typeface="Arial" panose="020B0604020202020204" pitchFamily="34" charset="0"/>
              </a:rPr>
              <a:t> </a:t>
            </a:r>
            <a:endParaRPr lang="en-US" sz="2200" b="1" dirty="0">
              <a:solidFill>
                <a:schemeClr val="tx1"/>
              </a:solidFill>
            </a:endParaRPr>
          </a:p>
        </p:txBody>
      </p:sp>
      <p:pic>
        <p:nvPicPr>
          <p:cNvPr id="2" name="Picture 1"/>
          <p:cNvPicPr>
            <a:picLocks noChangeAspect="1"/>
          </p:cNvPicPr>
          <p:nvPr/>
        </p:nvPicPr>
        <p:blipFill>
          <a:blip r:embed="rId2"/>
          <a:stretch>
            <a:fillRect/>
          </a:stretch>
        </p:blipFill>
        <p:spPr>
          <a:xfrm>
            <a:off x="1463039" y="96961"/>
            <a:ext cx="6819421" cy="7172518"/>
          </a:xfrm>
          <a:prstGeom prst="rect">
            <a:avLst/>
          </a:prstGeom>
        </p:spPr>
      </p:pic>
      <p:sp>
        <p:nvSpPr>
          <p:cNvPr id="4" name="Isosceles Triangle 3"/>
          <p:cNvSpPr/>
          <p:nvPr/>
        </p:nvSpPr>
        <p:spPr>
          <a:xfrm rot="19544294">
            <a:off x="7035330" y="2198245"/>
            <a:ext cx="692198" cy="562079"/>
          </a:xfrm>
          <a:prstGeom prst="triangle">
            <a:avLst>
              <a:gd name="adj" fmla="val 527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rot="19273093">
            <a:off x="3606625" y="3212126"/>
            <a:ext cx="615749" cy="695004"/>
          </a:xfrm>
          <a:prstGeom prst="rect">
            <a:avLst/>
          </a:prstGeom>
        </p:spPr>
      </p:pic>
    </p:spTree>
    <p:extLst>
      <p:ext uri="{BB962C8B-B14F-4D97-AF65-F5344CB8AC3E}">
        <p14:creationId xmlns:p14="http://schemas.microsoft.com/office/powerpoint/2010/main" val="359162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475" y="0"/>
            <a:ext cx="10185008" cy="6857999"/>
          </a:xfrm>
        </p:spPr>
        <p:txBody>
          <a:bodyPr>
            <a:noAutofit/>
          </a:bodyPr>
          <a:lstStyle/>
          <a:p>
            <a:pPr algn="l">
              <a:spcBef>
                <a:spcPts val="1200"/>
              </a:spcBef>
            </a:pPr>
            <a:r>
              <a:rPr lang="en-US" sz="1500" b="1" dirty="0">
                <a:solidFill>
                  <a:srgbClr val="00B050"/>
                </a:solidFill>
                <a:latin typeface="Arial" panose="020B0604020202020204" pitchFamily="34" charset="0"/>
                <a:cs typeface="Arial" panose="020B0604020202020204" pitchFamily="34" charset="0"/>
              </a:rPr>
              <a:t>1- Rift basins (Fig.4)</a:t>
            </a:r>
          </a:p>
          <a:p>
            <a:pPr marL="285750" indent="-285750" algn="just">
              <a:spcBef>
                <a:spcPts val="1200"/>
              </a:spcBef>
              <a:buFont typeface="Wingdings" panose="05000000000000000000" pitchFamily="2" charset="2"/>
              <a:buChar char="q"/>
            </a:pPr>
            <a:r>
              <a:rPr lang="en-US" sz="1500" b="1" dirty="0">
                <a:solidFill>
                  <a:srgbClr val="000000"/>
                </a:solidFill>
                <a:latin typeface="Arial" panose="020B0604020202020204" pitchFamily="34" charset="0"/>
                <a:cs typeface="Arial" panose="020B0604020202020204" pitchFamily="34" charset="0"/>
              </a:rPr>
              <a:t>Structural valleys bound by extensional (normal) faults in continental crust. The axis of the rift lies  nearly perpendicular to the  stress direction. The down-faulted blocks are (graben) and the up-faulted areas  (horsts). The bounding faults may be planar or </a:t>
            </a:r>
            <a:r>
              <a:rPr lang="en-US" sz="1500" b="1" dirty="0" err="1">
                <a:solidFill>
                  <a:srgbClr val="000000"/>
                </a:solidFill>
                <a:latin typeface="Arial" panose="020B0604020202020204" pitchFamily="34" charset="0"/>
                <a:cs typeface="Arial" panose="020B0604020202020204" pitchFamily="34" charset="0"/>
              </a:rPr>
              <a:t>listric</a:t>
            </a:r>
            <a:r>
              <a:rPr lang="en-US" sz="1500" b="1" dirty="0">
                <a:solidFill>
                  <a:srgbClr val="000000"/>
                </a:solidFill>
                <a:latin typeface="Arial" panose="020B0604020202020204" pitchFamily="34" charset="0"/>
                <a:cs typeface="Arial" panose="020B0604020202020204" pitchFamily="34" charset="0"/>
              </a:rPr>
              <a:t>,</a:t>
            </a:r>
          </a:p>
          <a:p>
            <a:pPr marL="285750" indent="-285750" algn="just">
              <a:spcBef>
                <a:spcPts val="2400"/>
              </a:spcBef>
              <a:buFont typeface="Wingdings" panose="05000000000000000000" pitchFamily="2" charset="2"/>
              <a:buChar char="q"/>
            </a:pPr>
            <a:r>
              <a:rPr lang="en-US" sz="1500" b="1" dirty="0">
                <a:solidFill>
                  <a:srgbClr val="000000"/>
                </a:solidFill>
                <a:latin typeface="Arial" panose="020B0604020202020204" pitchFamily="34" charset="0"/>
                <a:cs typeface="Arial" panose="020B0604020202020204" pitchFamily="34" charset="0"/>
              </a:rPr>
              <a:t>The crust structural weakness and high heat flow associated with rifting leading to volcanic activity. : regional high heat flow and the effect of relative movements on the rift-bounding faults leading to </a:t>
            </a: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Uplift on the flanks that</a:t>
            </a:r>
            <a:r>
              <a:rPr lang="en-US" sz="1500" b="1" dirty="0">
                <a:solidFill>
                  <a:srgbClr val="000000"/>
                </a:solidFill>
                <a:latin typeface="Arial" panose="020B0604020202020204" pitchFamily="34" charset="0"/>
                <a:cs typeface="Arial" panose="020B0604020202020204" pitchFamily="34" charset="0"/>
              </a:rPr>
              <a:t> creates local sediment sources for rift valleys.</a:t>
            </a:r>
          </a:p>
          <a:p>
            <a:pPr marL="285750" indent="-285750" algn="just">
              <a:spcBef>
                <a:spcPts val="2400"/>
              </a:spcBef>
              <a:buFont typeface="Wingdings" panose="05000000000000000000" pitchFamily="2" charset="2"/>
              <a:buChar char="q"/>
            </a:pPr>
            <a:r>
              <a:rPr lang="en-US" sz="1500" b="1" dirty="0">
                <a:solidFill>
                  <a:srgbClr val="000000"/>
                </a:solidFill>
                <a:latin typeface="Arial" panose="020B0604020202020204" pitchFamily="34" charset="0"/>
                <a:cs typeface="Arial" panose="020B0604020202020204" pitchFamily="34" charset="0"/>
              </a:rPr>
              <a:t>The</a:t>
            </a:r>
            <a:r>
              <a:rPr lang="en-US" sz="1500" b="1" dirty="0">
                <a:solidFill>
                  <a:srgbClr val="FF0000"/>
                </a:solidFill>
                <a:latin typeface="Arial" panose="020B0604020202020204" pitchFamily="34" charset="0"/>
                <a:cs typeface="Arial" panose="020B0604020202020204" pitchFamily="34" charset="0"/>
              </a:rPr>
              <a:t> controls </a:t>
            </a:r>
            <a:r>
              <a:rPr lang="en-US" sz="1500" b="1" dirty="0">
                <a:solidFill>
                  <a:srgbClr val="000000"/>
                </a:solidFill>
                <a:latin typeface="Arial" panose="020B0604020202020204" pitchFamily="34" charset="0"/>
                <a:cs typeface="Arial" panose="020B0604020202020204" pitchFamily="34" charset="0"/>
              </a:rPr>
              <a:t>on sedimentation in rift valleys are a combination of </a:t>
            </a:r>
            <a:r>
              <a:rPr lang="en-US" sz="1500" b="1" dirty="0">
                <a:solidFill>
                  <a:srgbClr val="FF0000"/>
                </a:solidFill>
                <a:latin typeface="Arial" panose="020B0604020202020204" pitchFamily="34" charset="0"/>
                <a:cs typeface="Arial" panose="020B0604020202020204" pitchFamily="34" charset="0"/>
              </a:rPr>
              <a:t>tectonic factors </a:t>
            </a:r>
            <a:r>
              <a:rPr lang="en-US" sz="1500" b="1" dirty="0">
                <a:solidFill>
                  <a:srgbClr val="000000"/>
                </a:solidFill>
                <a:latin typeface="Arial" panose="020B0604020202020204" pitchFamily="34" charset="0"/>
                <a:cs typeface="Arial" panose="020B0604020202020204" pitchFamily="34" charset="0"/>
              </a:rPr>
              <a:t>that determine the rift flank relief and hence availability of material, as well as the pathways of sediment into the basin, </a:t>
            </a:r>
            <a:r>
              <a:rPr lang="en-US" sz="1500" b="1" dirty="0">
                <a:solidFill>
                  <a:srgbClr val="FF0000"/>
                </a:solidFill>
                <a:latin typeface="Arial" panose="020B0604020202020204" pitchFamily="34" charset="0"/>
                <a:cs typeface="Arial" panose="020B0604020202020204" pitchFamily="34" charset="0"/>
              </a:rPr>
              <a:t>and climate</a:t>
            </a:r>
            <a:r>
              <a:rPr lang="en-US" sz="1500" b="1" dirty="0">
                <a:solidFill>
                  <a:srgbClr val="000000"/>
                </a:solidFill>
                <a:latin typeface="Arial" panose="020B0604020202020204" pitchFamily="34" charset="0"/>
                <a:cs typeface="Arial" panose="020B0604020202020204" pitchFamily="34" charset="0"/>
              </a:rPr>
              <a:t>, which influences weathering, water availability for transport and </a:t>
            </a:r>
            <a:r>
              <a:rPr lang="en-US" sz="1500" b="1" dirty="0" err="1">
                <a:solidFill>
                  <a:srgbClr val="000000"/>
                </a:solidFill>
                <a:latin typeface="Arial" panose="020B0604020202020204" pitchFamily="34" charset="0"/>
                <a:cs typeface="Arial" panose="020B0604020202020204" pitchFamily="34" charset="0"/>
              </a:rPr>
              <a:t>facies</a:t>
            </a:r>
            <a:r>
              <a:rPr lang="en-US" sz="1500" b="1" dirty="0">
                <a:solidFill>
                  <a:srgbClr val="000000"/>
                </a:solidFill>
                <a:latin typeface="Arial" panose="020B0604020202020204" pitchFamily="34" charset="0"/>
                <a:cs typeface="Arial" panose="020B0604020202020204" pitchFamily="34" charset="0"/>
              </a:rPr>
              <a:t> in the rift basin. </a:t>
            </a:r>
            <a:r>
              <a:rPr lang="en-US" sz="1500" b="1" dirty="0">
                <a:solidFill>
                  <a:srgbClr val="FF0000"/>
                </a:solidFill>
                <a:latin typeface="Arial" panose="020B0604020202020204" pitchFamily="34" charset="0"/>
                <a:cs typeface="Arial" panose="020B0604020202020204" pitchFamily="34" charset="0"/>
              </a:rPr>
              <a:t>Connection to oceans </a:t>
            </a:r>
            <a:r>
              <a:rPr lang="en-US" sz="1500" b="1" dirty="0">
                <a:solidFill>
                  <a:srgbClr val="000000"/>
                </a:solidFill>
                <a:latin typeface="Arial" panose="020B0604020202020204" pitchFamily="34" charset="0"/>
                <a:cs typeface="Arial" panose="020B0604020202020204" pitchFamily="34" charset="0"/>
              </a:rPr>
              <a:t>is also important. Death Valley, California, is a terrestrial rift valley, isolated from the sea and has an arid climate, such that alluvial fan, desert dune and evaporative lake environments are dominant. In contrast, the Gulf of Corinth, Greece, is a maritime rift and is the site of fan-delta and deeper marine clastic deposits.</a:t>
            </a:r>
          </a:p>
          <a:p>
            <a:pPr marL="285750" indent="-285750" algn="just">
              <a:spcBef>
                <a:spcPts val="2400"/>
              </a:spcBef>
              <a:buFont typeface="Wingdings" panose="05000000000000000000" pitchFamily="2" charset="2"/>
              <a:buChar char="q"/>
            </a:pPr>
            <a:r>
              <a:rPr lang="en-US" sz="1500" b="1" dirty="0">
                <a:solidFill>
                  <a:srgbClr val="000000"/>
                </a:solidFill>
                <a:latin typeface="Arial" panose="020B0604020202020204" pitchFamily="34" charset="0"/>
                <a:cs typeface="Arial" panose="020B0604020202020204" pitchFamily="34" charset="0"/>
              </a:rPr>
              <a:t>Extensional basins </a:t>
            </a:r>
            <a:r>
              <a:rPr lang="en-US" sz="1500" b="1" dirty="0">
                <a:solidFill>
                  <a:srgbClr val="FF0000"/>
                </a:solidFill>
                <a:latin typeface="Arial" panose="020B0604020202020204" pitchFamily="34" charset="0"/>
                <a:cs typeface="Arial" panose="020B0604020202020204" pitchFamily="34" charset="0"/>
              </a:rPr>
              <a:t>with low clastic supply may be sites of carbonate deposition</a:t>
            </a:r>
            <a:r>
              <a:rPr lang="en-US" sz="1500" b="1" dirty="0">
                <a:solidFill>
                  <a:srgbClr val="000000"/>
                </a:solidFill>
                <a:latin typeface="Arial" panose="020B0604020202020204" pitchFamily="34" charset="0"/>
                <a:cs typeface="Arial" panose="020B0604020202020204" pitchFamily="34" charset="0"/>
              </a:rPr>
              <a:t>. The patterns of sedimentation in rifts </a:t>
            </a:r>
            <a:r>
              <a:rPr lang="en-US" sz="1500" b="1" dirty="0">
                <a:solidFill>
                  <a:srgbClr val="FF0000"/>
                </a:solidFill>
                <a:latin typeface="Arial" panose="020B0604020202020204" pitchFamily="34" charset="0"/>
                <a:cs typeface="Arial" panose="020B0604020202020204" pitchFamily="34" charset="0"/>
              </a:rPr>
              <a:t>evolve as </a:t>
            </a:r>
            <a:r>
              <a:rPr lang="en-US" sz="1500" b="1" dirty="0">
                <a:solidFill>
                  <a:srgbClr val="000000"/>
                </a:solidFill>
                <a:latin typeface="Arial" panose="020B0604020202020204" pitchFamily="34" charset="0"/>
                <a:cs typeface="Arial" panose="020B0604020202020204" pitchFamily="34" charset="0"/>
              </a:rPr>
              <a:t>the basins deepen</a:t>
            </a:r>
          </a:p>
          <a:p>
            <a:pPr marL="285750" indent="-285750" algn="just">
              <a:spcBef>
                <a:spcPts val="2400"/>
              </a:spcBef>
              <a:buFont typeface="Wingdings" panose="05000000000000000000" pitchFamily="2" charset="2"/>
              <a:buChar char="q"/>
            </a:pPr>
            <a:r>
              <a:rPr lang="en-US" sz="1500" b="1" dirty="0">
                <a:solidFill>
                  <a:srgbClr val="000000"/>
                </a:solidFill>
                <a:latin typeface="Arial" panose="020B0604020202020204" pitchFamily="34" charset="0"/>
                <a:cs typeface="Arial" panose="020B0604020202020204" pitchFamily="34" charset="0"/>
              </a:rPr>
              <a:t>The best examples are: East African Rift and Gulf Of Suez Basins (fig:4), the anticlockwise divergent movement of Arabian </a:t>
            </a:r>
            <a:r>
              <a:rPr lang="en-US" sz="1500" b="1" dirty="0" err="1">
                <a:solidFill>
                  <a:srgbClr val="000000"/>
                </a:solidFill>
                <a:latin typeface="Arial" panose="020B0604020202020204" pitchFamily="34" charset="0"/>
                <a:cs typeface="Arial" panose="020B0604020202020204" pitchFamily="34" charset="0"/>
              </a:rPr>
              <a:t>pensula</a:t>
            </a:r>
            <a:r>
              <a:rPr lang="en-US" sz="1500" b="1" dirty="0">
                <a:solidFill>
                  <a:srgbClr val="000000"/>
                </a:solidFill>
                <a:latin typeface="Arial" panose="020B0604020202020204" pitchFamily="34" charset="0"/>
                <a:cs typeface="Arial" panose="020B0604020202020204" pitchFamily="34" charset="0"/>
              </a:rPr>
              <a:t> plate away of east Africa plate occurred in Miocene. The Oligocene rock may be eroded because doming uplift, fluvial </a:t>
            </a:r>
            <a:r>
              <a:rPr lang="en-US" sz="1500" b="1" dirty="0" err="1">
                <a:solidFill>
                  <a:srgbClr val="000000"/>
                </a:solidFill>
                <a:latin typeface="Arial" panose="020B0604020202020204" pitchFamily="34" charset="0"/>
                <a:cs typeface="Arial" panose="020B0604020202020204" pitchFamily="34" charset="0"/>
              </a:rPr>
              <a:t>silicaclastic</a:t>
            </a:r>
            <a:r>
              <a:rPr lang="en-US" sz="1500" b="1" dirty="0">
                <a:solidFill>
                  <a:srgbClr val="000000"/>
                </a:solidFill>
                <a:latin typeface="Arial" panose="020B0604020202020204" pitchFamily="34" charset="0"/>
                <a:cs typeface="Arial" panose="020B0604020202020204" pitchFamily="34" charset="0"/>
              </a:rPr>
              <a:t> rocks deposited on unconformable surface consequently and associated with volcanic rocks. Shallow marine carbonate </a:t>
            </a:r>
            <a:r>
              <a:rPr lang="en-US" sz="1500" b="1" dirty="0" err="1">
                <a:solidFill>
                  <a:srgbClr val="000000"/>
                </a:solidFill>
                <a:latin typeface="Arial" panose="020B0604020202020204" pitchFamily="34" charset="0"/>
                <a:cs typeface="Arial" panose="020B0604020202020204" pitchFamily="34" charset="0"/>
              </a:rPr>
              <a:t>facies</a:t>
            </a:r>
            <a:r>
              <a:rPr lang="en-US" sz="1500" b="1" dirty="0">
                <a:solidFill>
                  <a:srgbClr val="000000"/>
                </a:solidFill>
                <a:latin typeface="Arial" panose="020B0604020202020204" pitchFamily="34" charset="0"/>
                <a:cs typeface="Arial" panose="020B0604020202020204" pitchFamily="34" charset="0"/>
              </a:rPr>
              <a:t> during early Miocene indicating that the water covered the basin. The later </a:t>
            </a:r>
            <a:r>
              <a:rPr lang="en-US" sz="1500" b="1" dirty="0" err="1">
                <a:solidFill>
                  <a:srgbClr val="000000"/>
                </a:solidFill>
                <a:latin typeface="Arial" panose="020B0604020202020204" pitchFamily="34" charset="0"/>
                <a:cs typeface="Arial" panose="020B0604020202020204" pitchFamily="34" charset="0"/>
              </a:rPr>
              <a:t>silicaclastic</a:t>
            </a:r>
            <a:r>
              <a:rPr lang="en-US" sz="1500" b="1" dirty="0">
                <a:solidFill>
                  <a:srgbClr val="000000"/>
                </a:solidFill>
                <a:latin typeface="Arial" panose="020B0604020202020204" pitchFamily="34" charset="0"/>
                <a:cs typeface="Arial" panose="020B0604020202020204" pitchFamily="34" charset="0"/>
              </a:rPr>
              <a:t> formations referred to </a:t>
            </a:r>
            <a:r>
              <a:rPr lang="en-US" sz="1500" b="1" dirty="0" err="1">
                <a:solidFill>
                  <a:srgbClr val="000000"/>
                </a:solidFill>
                <a:latin typeface="Arial" panose="020B0604020202020204" pitchFamily="34" charset="0"/>
                <a:cs typeface="Arial" panose="020B0604020202020204" pitchFamily="34" charset="0"/>
              </a:rPr>
              <a:t>fandelta</a:t>
            </a:r>
            <a:r>
              <a:rPr lang="en-US" sz="1500" b="1" dirty="0">
                <a:solidFill>
                  <a:srgbClr val="000000"/>
                </a:solidFill>
                <a:latin typeface="Arial" panose="020B0604020202020204" pitchFamily="34" charset="0"/>
                <a:cs typeface="Arial" panose="020B0604020202020204" pitchFamily="34" charset="0"/>
              </a:rPr>
              <a:t> along faulted basin margins. The late Miocene evaporates rocks referred to restricted basin without connection to Mediterranean sea, this enhanced later after red sea opened due to continued movement along </a:t>
            </a:r>
            <a:r>
              <a:rPr lang="en-US" sz="1500" b="1" dirty="0" err="1">
                <a:solidFill>
                  <a:srgbClr val="000000"/>
                </a:solidFill>
                <a:latin typeface="Arial" panose="020B0604020202020204" pitchFamily="34" charset="0"/>
                <a:cs typeface="Arial" panose="020B0604020202020204" pitchFamily="34" charset="0"/>
              </a:rPr>
              <a:t>alaqba</a:t>
            </a:r>
            <a:r>
              <a:rPr lang="en-US" sz="1500" b="1" dirty="0">
                <a:solidFill>
                  <a:srgbClr val="000000"/>
                </a:solidFill>
                <a:latin typeface="Arial" panose="020B0604020202020204" pitchFamily="34" charset="0"/>
                <a:cs typeface="Arial" panose="020B0604020202020204" pitchFamily="34" charset="0"/>
              </a:rPr>
              <a:t> gulf.</a:t>
            </a:r>
            <a:endParaRPr lang="en-US" sz="15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75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9"/>
            <a:ext cx="8765177" cy="6257108"/>
          </a:xfrm>
        </p:spPr>
        <p:txBody>
          <a:bodyPr>
            <a:normAutofit/>
          </a:bodyPr>
          <a:lstStyle/>
          <a:p>
            <a:pPr algn="l"/>
            <a:endParaRPr lang="en-US" sz="1600" dirty="0">
              <a:solidFill>
                <a:srgbClr val="000000"/>
              </a:solidFill>
              <a:latin typeface="Arial" panose="020B0604020202020204" pitchFamily="34" charset="0"/>
            </a:endParaRPr>
          </a:p>
          <a:p>
            <a:pPr algn="l"/>
            <a:r>
              <a:rPr lang="en-US" sz="2600" dirty="0">
                <a:solidFill>
                  <a:srgbClr val="00B050"/>
                </a:solidFill>
                <a:latin typeface="Arial" panose="020B0604020202020204" pitchFamily="34" charset="0"/>
              </a:rPr>
              <a:t> </a:t>
            </a:r>
            <a:endParaRPr lang="en-US" sz="2200" b="1" dirty="0">
              <a:solidFill>
                <a:schemeClr val="tx1"/>
              </a:solidFill>
            </a:endParaRPr>
          </a:p>
        </p:txBody>
      </p:sp>
      <p:pic>
        <p:nvPicPr>
          <p:cNvPr id="2" name="Picture 1"/>
          <p:cNvPicPr>
            <a:picLocks noChangeAspect="1"/>
          </p:cNvPicPr>
          <p:nvPr/>
        </p:nvPicPr>
        <p:blipFill rotWithShape="1">
          <a:blip r:embed="rId2"/>
          <a:srcRect l="50681" t="-1393" r="-681" b="17254"/>
          <a:stretch/>
        </p:blipFill>
        <p:spPr>
          <a:xfrm>
            <a:off x="849084" y="-75114"/>
            <a:ext cx="4822433" cy="6933114"/>
          </a:xfrm>
          <a:prstGeom prst="rect">
            <a:avLst/>
          </a:prstGeom>
        </p:spPr>
      </p:pic>
      <p:sp>
        <p:nvSpPr>
          <p:cNvPr id="11" name="Rectangle 10"/>
          <p:cNvSpPr/>
          <p:nvPr/>
        </p:nvSpPr>
        <p:spPr>
          <a:xfrm>
            <a:off x="5564777" y="731520"/>
            <a:ext cx="4297680" cy="4506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Enhanced condition</a:t>
            </a:r>
          </a:p>
          <a:p>
            <a:pPr algn="ctr"/>
            <a:endParaRPr lang="en-US" dirty="0"/>
          </a:p>
          <a:p>
            <a:pPr algn="ctr"/>
            <a:r>
              <a:rPr lang="en-US" dirty="0" err="1"/>
              <a:t>Evaporites</a:t>
            </a:r>
            <a:endParaRPr lang="en-US" dirty="0"/>
          </a:p>
          <a:p>
            <a:pPr algn="ctr"/>
            <a:endParaRPr lang="en-US" dirty="0"/>
          </a:p>
          <a:p>
            <a:pPr algn="ctr"/>
            <a:endParaRPr lang="en-US" dirty="0"/>
          </a:p>
          <a:p>
            <a:pPr algn="ctr"/>
            <a:endParaRPr lang="en-US" dirty="0"/>
          </a:p>
          <a:p>
            <a:pPr algn="ctr"/>
            <a:r>
              <a:rPr lang="en-US" dirty="0" err="1"/>
              <a:t>Fandelta+volcanic</a:t>
            </a:r>
            <a:endParaRPr lang="en-US" dirty="0"/>
          </a:p>
          <a:p>
            <a:pPr lvl="0" algn="ctr"/>
            <a:endParaRPr lang="en-US" dirty="0">
              <a:solidFill>
                <a:prstClr val="black"/>
              </a:solidFill>
            </a:endParaRPr>
          </a:p>
          <a:p>
            <a:pPr lvl="0" algn="ctr"/>
            <a:endParaRPr lang="en-US" dirty="0">
              <a:solidFill>
                <a:prstClr val="black"/>
              </a:solidFill>
            </a:endParaRPr>
          </a:p>
          <a:p>
            <a:pPr lvl="0" algn="ctr"/>
            <a:r>
              <a:rPr lang="en-US" dirty="0">
                <a:solidFill>
                  <a:prstClr val="black"/>
                </a:solidFill>
              </a:rPr>
              <a:t>Shallow carbonate</a:t>
            </a:r>
          </a:p>
          <a:p>
            <a:pPr lvl="0" algn="ctr"/>
            <a:endParaRPr lang="en-US" dirty="0">
              <a:solidFill>
                <a:prstClr val="black"/>
              </a:solidFill>
            </a:endParaRPr>
          </a:p>
          <a:p>
            <a:pPr lvl="0" algn="ctr"/>
            <a:r>
              <a:rPr lang="en-US" dirty="0">
                <a:solidFill>
                  <a:prstClr val="black"/>
                </a:solidFill>
              </a:rPr>
              <a:t>Fluvial clastic+ volcanic</a:t>
            </a:r>
          </a:p>
          <a:p>
            <a:pPr lvl="0" algn="ctr"/>
            <a:endParaRPr lang="en-US" dirty="0">
              <a:solidFill>
                <a:prstClr val="black"/>
              </a:solidFill>
            </a:endParaRPr>
          </a:p>
          <a:p>
            <a:pPr lvl="0" algn="ctr"/>
            <a:endParaRPr lang="en-US" dirty="0">
              <a:solidFill>
                <a:prstClr val="black"/>
              </a:solidFill>
            </a:endParaRPr>
          </a:p>
          <a:p>
            <a:pPr lvl="0" algn="ctr"/>
            <a:r>
              <a:rPr lang="en-US" dirty="0">
                <a:solidFill>
                  <a:prstClr val="black"/>
                </a:solidFill>
              </a:rPr>
              <a:t>Unconformity</a:t>
            </a:r>
          </a:p>
          <a:p>
            <a:pPr algn="ctr"/>
            <a:endParaRPr lang="en-US" dirty="0"/>
          </a:p>
          <a:p>
            <a:pPr algn="ctr"/>
            <a:endParaRPr lang="en-US" dirty="0"/>
          </a:p>
        </p:txBody>
      </p:sp>
      <p:cxnSp>
        <p:nvCxnSpPr>
          <p:cNvPr id="13" name="Straight Connector 12"/>
          <p:cNvCxnSpPr/>
          <p:nvPr/>
        </p:nvCxnSpPr>
        <p:spPr>
          <a:xfrm flipV="1">
            <a:off x="5564777" y="4558937"/>
            <a:ext cx="4323806" cy="52252"/>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5538651" y="2984863"/>
            <a:ext cx="4323806" cy="52252"/>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5551714" y="2172788"/>
            <a:ext cx="4323806" cy="522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38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1364" y="137663"/>
            <a:ext cx="10003135" cy="6257108"/>
          </a:xfrm>
        </p:spPr>
        <p:txBody>
          <a:bodyPr>
            <a:normAutofit fontScale="92500" lnSpcReduction="10000"/>
          </a:bodyPr>
          <a:lstStyle/>
          <a:p>
            <a:pPr algn="l"/>
            <a:r>
              <a:rPr lang="en-US" sz="2200" b="1" dirty="0">
                <a:solidFill>
                  <a:srgbClr val="00B050"/>
                </a:solidFill>
                <a:latin typeface="Arial" panose="020B0604020202020204" pitchFamily="34" charset="0"/>
              </a:rPr>
              <a:t>2-Intracratonic sag basins (Fig:5)</a:t>
            </a:r>
          </a:p>
          <a:p>
            <a:pPr marL="285750" indent="-285750" algn="just">
              <a:buFont typeface="Wingdings" panose="05000000000000000000" pitchFamily="2" charset="2"/>
              <a:buChar char="q"/>
            </a:pPr>
            <a:r>
              <a:rPr lang="en-US" sz="2000" b="1" dirty="0">
                <a:solidFill>
                  <a:srgbClr val="000000"/>
                </a:solidFill>
                <a:latin typeface="Arial" panose="020B0604020202020204" pitchFamily="34" charset="0"/>
              </a:rPr>
              <a:t>Areas of broad subsidence within a continental block (craton) away from plate margins . The </a:t>
            </a:r>
            <a:r>
              <a:rPr lang="en-US" sz="2000" b="1" dirty="0" err="1">
                <a:solidFill>
                  <a:srgbClr val="000000"/>
                </a:solidFill>
                <a:latin typeface="Arial" panose="020B0604020202020204" pitchFamily="34" charset="0"/>
              </a:rPr>
              <a:t>cratonic</a:t>
            </a:r>
            <a:r>
              <a:rPr lang="en-US" sz="2000" b="1" dirty="0">
                <a:solidFill>
                  <a:srgbClr val="000000"/>
                </a:solidFill>
                <a:latin typeface="Arial" panose="020B0604020202020204" pitchFamily="34" charset="0"/>
              </a:rPr>
              <a:t> crust is typically ancient, low relief: the area may be very large, with low amount and very slow rate of subsidence </a:t>
            </a:r>
          </a:p>
          <a:p>
            <a:pPr marL="285750" indent="-285750" algn="just">
              <a:buFont typeface="Wingdings" panose="05000000000000000000" pitchFamily="2" charset="2"/>
              <a:buChar char="q"/>
            </a:pPr>
            <a:r>
              <a:rPr lang="en-US" sz="2000" b="1" dirty="0">
                <a:solidFill>
                  <a:srgbClr val="00B0F0"/>
                </a:solidFill>
                <a:latin typeface="Arial" panose="020B0604020202020204" pitchFamily="34" charset="0"/>
              </a:rPr>
              <a:t>The mechanism </a:t>
            </a:r>
            <a:r>
              <a:rPr lang="en-US" sz="2000" b="1" dirty="0">
                <a:solidFill>
                  <a:srgbClr val="000000"/>
                </a:solidFill>
                <a:latin typeface="Arial" panose="020B0604020202020204" pitchFamily="34" charset="0"/>
              </a:rPr>
              <a:t>: some are apparently related to 1- </a:t>
            </a:r>
            <a:r>
              <a:rPr lang="en-US" sz="2000" b="1" dirty="0">
                <a:solidFill>
                  <a:srgbClr val="FF0000"/>
                </a:solidFill>
                <a:latin typeface="Arial" panose="020B0604020202020204" pitchFamily="34" charset="0"/>
              </a:rPr>
              <a:t>antecedent rifting episodes</a:t>
            </a:r>
            <a:r>
              <a:rPr lang="en-US" sz="2000" b="1" dirty="0">
                <a:solidFill>
                  <a:srgbClr val="000000"/>
                </a:solidFill>
                <a:latin typeface="Arial" panose="020B0604020202020204" pitchFamily="34" charset="0"/>
              </a:rPr>
              <a:t>, others are not. In early rifting phase, the crust is thinned and brings hotter mantle material closer to the surface. When rifting stops the geothermal gradient is reduced and the crust starts to cool, contract and sink by thermal subsidence. …. 2- </a:t>
            </a:r>
            <a:r>
              <a:rPr lang="en-US" sz="2000" b="1" dirty="0">
                <a:solidFill>
                  <a:srgbClr val="FF0000"/>
                </a:solidFill>
                <a:latin typeface="Arial" panose="020B0604020202020204" pitchFamily="34" charset="0"/>
              </a:rPr>
              <a:t>Irregularities in the </a:t>
            </a:r>
            <a:r>
              <a:rPr lang="en-US" sz="2100" b="1" dirty="0">
                <a:solidFill>
                  <a:srgbClr val="FF0000"/>
                </a:solidFill>
                <a:latin typeface="Arial" panose="020B0604020202020204" pitchFamily="34" charset="0"/>
              </a:rPr>
              <a:t>m</a:t>
            </a:r>
            <a:r>
              <a:rPr kumimoji="0" lang="en-US" sz="21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antel</a:t>
            </a:r>
            <a:r>
              <a:rPr lang="en-US" sz="2000" b="1" dirty="0">
                <a:solidFill>
                  <a:srgbClr val="FF0000"/>
                </a:solidFill>
                <a:latin typeface="Arial" panose="020B0604020202020204" pitchFamily="34" charset="0"/>
              </a:rPr>
              <a:t> temperature distribution </a:t>
            </a:r>
            <a:r>
              <a:rPr lang="en-US" sz="2000" b="1" dirty="0">
                <a:solidFill>
                  <a:srgbClr val="000000"/>
                </a:solidFill>
                <a:latin typeface="Arial" panose="020B0604020202020204" pitchFamily="34" charset="0"/>
              </a:rPr>
              <a:t>associated with </a:t>
            </a:r>
            <a:r>
              <a:rPr lang="en-US" sz="2000" b="1" dirty="0">
                <a:solidFill>
                  <a:srgbClr val="FF0000"/>
                </a:solidFill>
                <a:latin typeface="Arial" panose="020B0604020202020204" pitchFamily="34" charset="0"/>
              </a:rPr>
              <a:t>cold crustal  relict slabs from long-extinct subduction zones</a:t>
            </a:r>
            <a:r>
              <a:rPr lang="en-US" sz="2000" b="1" dirty="0">
                <a:solidFill>
                  <a:srgbClr val="000000"/>
                </a:solidFill>
                <a:latin typeface="Arial" panose="020B0604020202020204" pitchFamily="34" charset="0"/>
              </a:rPr>
              <a:t> create areas subject to subsidence and the formation of a broad, shallow basin in </a:t>
            </a:r>
            <a:r>
              <a:rPr lang="en-US" sz="2000" b="1" dirty="0" err="1">
                <a:solidFill>
                  <a:srgbClr val="000000"/>
                </a:solidFill>
                <a:latin typeface="Arial" panose="020B0604020202020204" pitchFamily="34" charset="0"/>
              </a:rPr>
              <a:t>cratonic</a:t>
            </a:r>
            <a:r>
              <a:rPr lang="en-US" sz="2000" b="1" dirty="0">
                <a:solidFill>
                  <a:srgbClr val="000000"/>
                </a:solidFill>
                <a:latin typeface="Arial" panose="020B0604020202020204" pitchFamily="34" charset="0"/>
              </a:rPr>
              <a:t> areas.3- </a:t>
            </a:r>
            <a:r>
              <a:rPr lang="en-US" sz="2000" b="1" dirty="0">
                <a:solidFill>
                  <a:srgbClr val="FF0000"/>
                </a:solidFill>
                <a:latin typeface="Arial" panose="020B0604020202020204" pitchFamily="34" charset="0"/>
              </a:rPr>
              <a:t>Long-wavelength lithospheric buckling </a:t>
            </a:r>
          </a:p>
          <a:p>
            <a:pPr marL="285750" indent="-285750" algn="just">
              <a:buFont typeface="Wingdings" panose="05000000000000000000" pitchFamily="2" charset="2"/>
              <a:buChar char="q"/>
            </a:pPr>
            <a:r>
              <a:rPr lang="en-US" sz="2000" b="1" dirty="0">
                <a:solidFill>
                  <a:srgbClr val="FF0000"/>
                </a:solidFill>
                <a:latin typeface="Arial" panose="020B0604020202020204" pitchFamily="34" charset="0"/>
              </a:rPr>
              <a:t>Fluvial and lacustrine sediments </a:t>
            </a:r>
            <a:r>
              <a:rPr lang="en-US" sz="2000" b="1" dirty="0">
                <a:solidFill>
                  <a:srgbClr val="000000"/>
                </a:solidFill>
                <a:latin typeface="Arial" panose="020B0604020202020204" pitchFamily="34" charset="0"/>
              </a:rPr>
              <a:t>are common in </a:t>
            </a:r>
            <a:r>
              <a:rPr lang="en-US" sz="2000" b="1" dirty="0" err="1">
                <a:solidFill>
                  <a:srgbClr val="000000"/>
                </a:solidFill>
                <a:latin typeface="Arial" panose="020B0604020202020204" pitchFamily="34" charset="0"/>
              </a:rPr>
              <a:t>intracratonic</a:t>
            </a:r>
            <a:r>
              <a:rPr lang="en-US" sz="2000" b="1" dirty="0">
                <a:solidFill>
                  <a:srgbClr val="000000"/>
                </a:solidFill>
                <a:latin typeface="Arial" panose="020B0604020202020204" pitchFamily="34" charset="0"/>
              </a:rPr>
              <a:t> basins, although flooding from an adjacent ocean may made a broad epicontinental sea. </a:t>
            </a:r>
          </a:p>
          <a:p>
            <a:pPr marL="285750" indent="-285750" algn="just">
              <a:buFont typeface="Wingdings" panose="05000000000000000000" pitchFamily="2" charset="2"/>
              <a:buChar char="q"/>
            </a:pPr>
            <a:r>
              <a:rPr lang="en-US" sz="2000" b="1" dirty="0" err="1">
                <a:solidFill>
                  <a:srgbClr val="000000"/>
                </a:solidFill>
                <a:latin typeface="Arial" panose="020B0604020202020204" pitchFamily="34" charset="0"/>
              </a:rPr>
              <a:t>Intracratonic</a:t>
            </a:r>
            <a:r>
              <a:rPr lang="en-US" sz="2000" b="1" dirty="0">
                <a:solidFill>
                  <a:srgbClr val="000000"/>
                </a:solidFill>
                <a:latin typeface="Arial" panose="020B0604020202020204" pitchFamily="34" charset="0"/>
              </a:rPr>
              <a:t> basins in wholly continental settings are </a:t>
            </a:r>
            <a:r>
              <a:rPr lang="en-US" sz="2000" b="1" dirty="0">
                <a:solidFill>
                  <a:srgbClr val="FF0000"/>
                </a:solidFill>
                <a:latin typeface="Arial" panose="020B0604020202020204" pitchFamily="34" charset="0"/>
              </a:rPr>
              <a:t>very sensitive to climate fluctuations</a:t>
            </a:r>
            <a:r>
              <a:rPr lang="en-US" sz="2000" b="1" dirty="0">
                <a:solidFill>
                  <a:srgbClr val="000000"/>
                </a:solidFill>
                <a:latin typeface="Arial" panose="020B0604020202020204" pitchFamily="34" charset="0"/>
              </a:rPr>
              <a:t> as increased temperature may raise rates of evaporation in lakes and reduce the water level over a wide area.</a:t>
            </a:r>
          </a:p>
          <a:p>
            <a:pPr marL="285750" indent="-285750" algn="just">
              <a:buFont typeface="Wingdings" panose="05000000000000000000" pitchFamily="2" charset="2"/>
              <a:buChar char="q"/>
            </a:pPr>
            <a:r>
              <a:rPr lang="en-US" sz="2000" b="1" dirty="0">
                <a:solidFill>
                  <a:srgbClr val="0070C0"/>
                </a:solidFill>
                <a:latin typeface="Arial" panose="020B0604020202020204" pitchFamily="34" charset="0"/>
              </a:rPr>
              <a:t>Recent example </a:t>
            </a:r>
            <a:r>
              <a:rPr lang="en-US" sz="2000" b="1" dirty="0">
                <a:solidFill>
                  <a:srgbClr val="000000"/>
                </a:solidFill>
                <a:latin typeface="Arial" panose="020B0604020202020204" pitchFamily="34" charset="0"/>
              </a:rPr>
              <a:t>of </a:t>
            </a:r>
            <a:r>
              <a:rPr lang="en-US" sz="2000" b="1" dirty="0" err="1">
                <a:solidFill>
                  <a:srgbClr val="000000"/>
                </a:solidFill>
                <a:latin typeface="Arial" panose="020B0604020202020204" pitchFamily="34" charset="0"/>
              </a:rPr>
              <a:t>intracratonic</a:t>
            </a:r>
            <a:r>
              <a:rPr lang="en-US" sz="2000" b="1" dirty="0">
                <a:solidFill>
                  <a:srgbClr val="000000"/>
                </a:solidFill>
                <a:latin typeface="Arial" panose="020B0604020202020204" pitchFamily="34" charset="0"/>
              </a:rPr>
              <a:t> basin is Chad lake basin western Africa. This basin related to antecedent arm of triple rifting episodes that are formed southern Atlantic ocean later.</a:t>
            </a:r>
            <a:endParaRPr lang="en-US" sz="2000" b="1" dirty="0">
              <a:solidFill>
                <a:schemeClr val="tx1"/>
              </a:solidFill>
            </a:endParaRPr>
          </a:p>
        </p:txBody>
      </p:sp>
    </p:spTree>
    <p:extLst>
      <p:ext uri="{BB962C8B-B14F-4D97-AF65-F5344CB8AC3E}">
        <p14:creationId xmlns:p14="http://schemas.microsoft.com/office/powerpoint/2010/main" val="227647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9"/>
            <a:ext cx="8765177" cy="6257108"/>
          </a:xfrm>
        </p:spPr>
        <p:txBody>
          <a:bodyPr>
            <a:normAutofit/>
          </a:bodyPr>
          <a:lstStyle/>
          <a:p>
            <a:pPr algn="l"/>
            <a:endParaRPr lang="en-US" sz="1600" dirty="0">
              <a:solidFill>
                <a:srgbClr val="000000"/>
              </a:solidFill>
              <a:latin typeface="Arial" panose="020B0604020202020204" pitchFamily="34" charset="0"/>
            </a:endParaRPr>
          </a:p>
          <a:p>
            <a:pPr algn="l"/>
            <a:r>
              <a:rPr lang="en-US" sz="2600" dirty="0">
                <a:solidFill>
                  <a:srgbClr val="00B050"/>
                </a:solidFill>
                <a:latin typeface="Arial" panose="020B0604020202020204" pitchFamily="34" charset="0"/>
              </a:rPr>
              <a:t> </a:t>
            </a:r>
            <a:endParaRPr lang="en-US" sz="2200" b="1" dirty="0">
              <a:solidFill>
                <a:schemeClr val="tx1"/>
              </a:solidFill>
            </a:endParaRPr>
          </a:p>
        </p:txBody>
      </p:sp>
      <p:pic>
        <p:nvPicPr>
          <p:cNvPr id="2" name="Picture 1"/>
          <p:cNvPicPr>
            <a:picLocks noChangeAspect="1"/>
          </p:cNvPicPr>
          <p:nvPr/>
        </p:nvPicPr>
        <p:blipFill>
          <a:blip r:embed="rId2"/>
          <a:stretch>
            <a:fillRect/>
          </a:stretch>
        </p:blipFill>
        <p:spPr>
          <a:xfrm>
            <a:off x="1318434" y="222069"/>
            <a:ext cx="6985190" cy="6635931"/>
          </a:xfrm>
          <a:prstGeom prst="rect">
            <a:avLst/>
          </a:prstGeom>
        </p:spPr>
      </p:pic>
    </p:spTree>
    <p:extLst>
      <p:ext uri="{BB962C8B-B14F-4D97-AF65-F5344CB8AC3E}">
        <p14:creationId xmlns:p14="http://schemas.microsoft.com/office/powerpoint/2010/main" val="13169732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414</TotalTime>
  <Words>1118</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lenovo</cp:lastModifiedBy>
  <cp:revision>45</cp:revision>
  <dcterms:created xsi:type="dcterms:W3CDTF">2021-01-01T17:11:23Z</dcterms:created>
  <dcterms:modified xsi:type="dcterms:W3CDTF">2023-11-05T09:10:06Z</dcterms:modified>
</cp:coreProperties>
</file>