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0" r:id="rId5"/>
    <p:sldId id="269" r:id="rId6"/>
    <p:sldId id="268" r:id="rId7"/>
    <p:sldId id="267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4582" y="222068"/>
            <a:ext cx="8765177" cy="6635931"/>
          </a:xfrm>
        </p:spPr>
        <p:txBody>
          <a:bodyPr>
            <a:normAutofit fontScale="77500" lnSpcReduction="20000"/>
          </a:bodyPr>
          <a:lstStyle/>
          <a:p>
            <a:pPr algn="l"/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00B050"/>
                </a:solidFill>
                <a:latin typeface="Arial" panose="020B0604020202020204" pitchFamily="34" charset="0"/>
              </a:rPr>
              <a:t>3- Proto-oceanic troughs (fig: 6)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The transition from rift to ocean, continued extension within continental crust leads to complete rupture , rise basaltic magmas to the surface and form new oceanic crust. ….The thin strip of basaltic crust between two halves of a rift system called a proto-oceanic trough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This basin will be wholly or partly flooded by 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</a:rPr>
              <a:t>seawater with the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</a:rPr>
              <a:t>time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</a:rPr>
              <a:t>,to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 form narrow seaway between continental blocks.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</a:rPr>
              <a:t>Sediment supply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comes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from relatively uplifted flanks then transported by Rivers to shelf areas or deeper as turbidity currents.</a:t>
            </a:r>
          </a:p>
          <a:p>
            <a:pPr marL="457200" lvl="0" indent="-457200" algn="just">
              <a:buClr>
                <a:srgbClr val="90C226"/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</a:rPr>
              <a:t>Connection to the open ocean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 may be intermittent during the early stage of basin formation : in arid areas with high evaporation rates, the basin may periodically desiccate. Evaporates may form part of the succession in these circumstances 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</a:rPr>
              <a:t>and this phase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of basin development may be 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</a:rPr>
              <a:t>recognized by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beds of gypsum or halite in the lower part of a passive margin succession.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pPr marL="457200" lvl="0" indent="-457200" algn="just">
              <a:buClr>
                <a:srgbClr val="90C226"/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Sediments are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clastics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(from c-margins), carbonates, and evaporates (if restricted).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Red sea is the one exclusive recent </a:t>
            </a:r>
            <a:r>
              <a:rPr lang="en-US" sz="2600" dirty="0">
                <a:solidFill>
                  <a:schemeClr val="accent4"/>
                </a:solidFill>
                <a:latin typeface="Arial" panose="020B0604020202020204" pitchFamily="34" charset="0"/>
              </a:rPr>
              <a:t>example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 of proto-oceanic troughs, where extension 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</a:rPr>
              <a:t>begin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 in middle-Tertiary with triple junction included east African rift, Aden gulf, and red sea. The southern parts of red sea are more rifted (proto-ocean) than northern ones (early rifting).</a:t>
            </a:r>
          </a:p>
        </p:txBody>
      </p:sp>
    </p:spTree>
    <p:extLst>
      <p:ext uri="{BB962C8B-B14F-4D97-AF65-F5344CB8AC3E}">
        <p14:creationId xmlns:p14="http://schemas.microsoft.com/office/powerpoint/2010/main" val="1249506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07" y="1136468"/>
            <a:ext cx="8848813" cy="425849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4582" y="222069"/>
            <a:ext cx="8765177" cy="6257108"/>
          </a:xfrm>
        </p:spPr>
        <p:txBody>
          <a:bodyPr>
            <a:normAutofit/>
          </a:bodyPr>
          <a:lstStyle/>
          <a:p>
            <a:pPr algn="l"/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50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4582" y="130630"/>
            <a:ext cx="9157064" cy="6727370"/>
          </a:xfrm>
        </p:spPr>
        <p:txBody>
          <a:bodyPr>
            <a:noAutofit/>
          </a:bodyPr>
          <a:lstStyle/>
          <a:p>
            <a:pPr algn="just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 </a:t>
            </a:r>
            <a:r>
              <a:rPr lang="en-US" sz="2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Passive margins (Fig. 7)</a:t>
            </a:r>
          </a:p>
          <a:p>
            <a:pPr marL="285750" lvl="0" indent="-285750" algn="just">
              <a:buClr>
                <a:srgbClr val="90C226"/>
              </a:buClr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regions of continental crust transition to oceanic crust along the edges oceans basins. Morphologically the passive margin is the continental shelf and slope .</a:t>
            </a:r>
          </a:p>
          <a:p>
            <a:pPr lvl="0" algn="just">
              <a:buClr>
                <a:srgbClr val="90C226"/>
              </a:buClr>
            </a:pP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Clr>
                <a:srgbClr val="90C226"/>
              </a:buClr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Subsidence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passive margin is due mainly to continue 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lithosphere as the heat source of the spreading center becomes further away, and/ or increased by 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loading of sediments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accumulation. </a:t>
            </a:r>
          </a:p>
          <a:p>
            <a:pPr lvl="0" algn="just">
              <a:buClr>
                <a:srgbClr val="90C226"/>
              </a:buClr>
            </a:pP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Clr>
                <a:srgbClr val="90C226"/>
              </a:buClr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Passive margins are important areas of accumulation of 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carbonate and clastic sediment: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they may extend over tens to hundreds of thousands of square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kilometres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develop thicknesses of many thousands of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metres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020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4582" y="222069"/>
            <a:ext cx="8765177" cy="6257108"/>
          </a:xfrm>
        </p:spPr>
        <p:txBody>
          <a:bodyPr>
            <a:normAutofit fontScale="92500" lnSpcReduction="10000"/>
          </a:bodyPr>
          <a:lstStyle/>
          <a:p>
            <a:pPr marL="285750" lvl="0" indent="-285750" algn="just">
              <a:buClr>
                <a:srgbClr val="90C226"/>
              </a:buClr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Clr>
                <a:srgbClr val="90C226"/>
              </a:buClr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clastic sediment supply is largely from the adjacent continental land area. The 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climate, topography and drainage pattern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continent therefore </a:t>
            </a:r>
            <a:r>
              <a:rPr lang="en-US" sz="2200" dirty="0">
                <a:solidFill>
                  <a:srgbClr val="4A41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determines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A41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volume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A41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4A41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material supplied to the shelf. Where Adjacent to desert areas the clastic supply with low clastic sedimentation rate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(starved margin)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contrast, a large river system may carry large amounts of detritus and build out a large deltaic wedge of sediment onto the margin. In the absence of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terrigenous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detrital supply, the shelf may be the site of accumulation of large amounts of biogenic carbonate sediment (</a:t>
            </a:r>
            <a:r>
              <a:rPr lang="en-US" sz="2200" dirty="0">
                <a:solidFill>
                  <a:srgbClr val="4A41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Clr>
                <a:srgbClr val="90C226"/>
              </a:buClr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shelf are also sensitive areas 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effects of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eustatic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changes in sea level.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most of the deposition occurs in water depths of up to 100 m, Sea-level fluctuations leading to shifts in the patterns of sedimentation on passive margins </a:t>
            </a:r>
          </a:p>
          <a:p>
            <a:pPr marL="285750" lvl="0" indent="-285750" algn="just">
              <a:buClr>
                <a:srgbClr val="90C226"/>
              </a:buClr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Eastern coast of North America (western of Atlantic Ocean) represents the recent </a:t>
            </a:r>
            <a:r>
              <a:rPr lang="en-US" sz="2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passive margin basin. Atlantic rifting expected in Triassic, ocean floor spreading took place in Jurassic.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Clastics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shallow marine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deposites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dominated during Mesozoic and Tertiary in the northern parts more than the southern parts (proto). Now, in Florida carbonates deposited in passive margin shelf.</a:t>
            </a:r>
          </a:p>
        </p:txBody>
      </p:sp>
    </p:spTree>
    <p:extLst>
      <p:ext uri="{BB962C8B-B14F-4D97-AF65-F5344CB8AC3E}">
        <p14:creationId xmlns:p14="http://schemas.microsoft.com/office/powerpoint/2010/main" val="359162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9" y="930339"/>
            <a:ext cx="8908868" cy="499731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" y="0"/>
            <a:ext cx="9535886" cy="6857999"/>
          </a:xfrm>
        </p:spPr>
        <p:txBody>
          <a:bodyPr>
            <a:noAutofit/>
          </a:bodyPr>
          <a:lstStyle/>
          <a:p>
            <a:pPr algn="l">
              <a:spcBef>
                <a:spcPts val="2400"/>
              </a:spcBef>
            </a:pPr>
            <a:endParaRPr lang="en-US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750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4582" y="222069"/>
            <a:ext cx="8765177" cy="625710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</a:rPr>
              <a:t>5- Ocean basins (Fig. 8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The ocean floor is not a flat surface where there are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irregular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spreading ridges offset by transform faults. Isolated volcanoes and linear chains of volcanic activity related to hotspots such as the Hawaiian Islands form submerged seamounts or exposed islands.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4A41F5"/>
                </a:solidFill>
                <a:latin typeface="Arial" panose="020B0604020202020204" pitchFamily="34" charset="0"/>
              </a:rPr>
              <a:t>mechanism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) .As the basin grows in size by spreading, older basaltic crust moves away from newer one at the hot mid-ocean ridge. gradual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increasing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in cooling of the older crust make it denser and heavier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, so as crust moves away of the ridges, it sinks. Thus MOR are typically at depths of around 2500 m.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whereasThe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depth of the ocean basin away from the ridges to between 4000 and 5000m where the basaltic crust is old and cool.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In addition to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volcanic rocks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, the shallow water environment may be a site 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carbonate production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and the formation of reefs. In the deeper parts of the ocean basins sedimentation is mainly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pelagic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, consisting of fine-grained biogenic detritus and clays. Nearer to the edges of the basins,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terrigenous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clastic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material may be deposited as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turbidites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Pacific Ocean is the biggest modern oceanic basin.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Pelagic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sedimentation dominates in central deeper parts, whereas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organic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sediments dominates at tropical parts.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Clastics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dominates in slope (as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turbidites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), and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silicates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sediments (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chert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beds) in oceanic floor under CCD, and coral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reef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dominates around of the volcanic mountains.</a:t>
            </a:r>
          </a:p>
        </p:txBody>
      </p:sp>
    </p:spTree>
    <p:extLst>
      <p:ext uri="{BB962C8B-B14F-4D97-AF65-F5344CB8AC3E}">
        <p14:creationId xmlns:p14="http://schemas.microsoft.com/office/powerpoint/2010/main" val="78388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4582" y="222069"/>
            <a:ext cx="8765177" cy="6257108"/>
          </a:xfrm>
        </p:spPr>
        <p:txBody>
          <a:bodyPr>
            <a:normAutofit/>
          </a:bodyPr>
          <a:lstStyle/>
          <a:p>
            <a:pPr lvl="0" algn="just">
              <a:buClr>
                <a:srgbClr val="90C226"/>
              </a:buClr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Since the oceanic crust are denser than continental, it is subducted or destroyed as prisms. </a:t>
            </a:r>
          </a:p>
          <a:p>
            <a:pPr lvl="0" algn="just">
              <a:buClr>
                <a:srgbClr val="90C226"/>
              </a:buClr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just">
              <a:buClr>
                <a:srgbClr val="90C226"/>
              </a:buClr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</a:rPr>
              <a:t>Oceanic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basins stratigraphic units are not well preserved as continental basins, so, presence of non-destroyed oceanic successions are only found in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obducted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plates (</a:t>
            </a:r>
            <a:r>
              <a:rPr lang="en-US" sz="2400" dirty="0">
                <a:solidFill>
                  <a:srgbClr val="4A41F5"/>
                </a:solidFill>
                <a:latin typeface="Arial" panose="020B0604020202020204" pitchFamily="34" charset="0"/>
              </a:rPr>
              <a:t>Ophiolite complexes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). Deep sea drilling gives a good record of oceanic succession.</a:t>
            </a:r>
          </a:p>
          <a:p>
            <a:pPr algn="l"/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479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4582" y="222069"/>
            <a:ext cx="8765177" cy="6257108"/>
          </a:xfrm>
        </p:spPr>
        <p:txBody>
          <a:bodyPr>
            <a:normAutofit/>
          </a:bodyPr>
          <a:lstStyle/>
          <a:p>
            <a:pPr algn="l"/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1" y="653142"/>
            <a:ext cx="9215845" cy="49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732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870</TotalTime>
  <Words>864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lenovo</cp:lastModifiedBy>
  <cp:revision>70</cp:revision>
  <dcterms:created xsi:type="dcterms:W3CDTF">2021-01-01T17:11:23Z</dcterms:created>
  <dcterms:modified xsi:type="dcterms:W3CDTF">2023-12-05T09:47:43Z</dcterms:modified>
</cp:coreProperties>
</file>