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1" r:id="rId7"/>
    <p:sldId id="262" r:id="rId8"/>
    <p:sldId id="264" r:id="rId9"/>
    <p:sldId id="263" r:id="rId10"/>
    <p:sldId id="260"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4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378"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l"/>
            <a:endParaRPr lang="en-US" sz="2000" dirty="0">
              <a:solidFill>
                <a:schemeClr val="tx1"/>
              </a:solidFill>
              <a:latin typeface="Arial" panose="020B0604020202020204" pitchFamily="34" charset="0"/>
            </a:endParaRPr>
          </a:p>
          <a:p>
            <a:pPr marL="342900" indent="-342900" algn="just">
              <a:lnSpc>
                <a:spcPct val="107000"/>
              </a:lnSpc>
              <a:spcBef>
                <a:spcPts val="0"/>
              </a:spcBef>
              <a:spcAft>
                <a:spcPts val="800"/>
              </a:spcAft>
              <a:buFont typeface="Wingdings" panose="05000000000000000000" pitchFamily="2" charset="2"/>
              <a:buChar char="q"/>
              <a:tabLst>
                <a:tab pos="809625" algn="l"/>
                <a:tab pos="2390775" algn="l"/>
              </a:tabLst>
            </a:pP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B-</a:t>
            </a:r>
            <a:r>
              <a:rPr lang="en-US" sz="24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00B050"/>
                </a:solidFill>
                <a:latin typeface="Arial" panose="020B0604020202020204" pitchFamily="34" charset="0"/>
                <a:ea typeface="Calibri" panose="020F0502020204030204" pitchFamily="34" charset="0"/>
                <a:cs typeface="Arial" panose="020B0604020202020204" pitchFamily="34" charset="0"/>
              </a:rPr>
              <a:t>BASINS RELATED TO SUBDUCTION (CONVERGENT)</a:t>
            </a:r>
            <a:r>
              <a:rPr lang="en-US" sz="2400"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At convergent margins, the oceanic lithosphere plate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descends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into the mantle beneath the overriding plate (piece of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oceanic</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or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continental</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margin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lithosphere</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As the descending slab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subducted,it</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is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heated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and partially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melts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The generated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magmas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rise to the surface across the overriding plate to create a line of volcanoes,</a:t>
            </a:r>
            <a:r>
              <a:rPr lang="en-US" sz="2400" dirty="0">
                <a:solidFill>
                  <a:schemeClr val="tx1"/>
                </a:solidFill>
                <a:latin typeface="AdvP3D2F93"/>
                <a:ea typeface="Calibri" panose="020F0502020204030204" pitchFamily="34" charset="0"/>
                <a:cs typeface="AdvP3D2F93"/>
              </a:rPr>
              <a:t>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 volcanic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arc</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The magmas formed when the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downgoing</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slab reaches 90 to 150km depth. </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As the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downgoing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plate bends to enter the subduction zone, an</a:t>
            </a: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ocean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trench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trough is created between the two plates. </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Bef>
                <a:spcPts val="0"/>
              </a:spcBef>
              <a:spcAft>
                <a:spcPts val="800"/>
              </a:spcAft>
              <a:buFont typeface="Wingdings" panose="05000000000000000000" pitchFamily="2" charset="2"/>
              <a:buChar char="q"/>
              <a:tabLst>
                <a:tab pos="809625" algn="l"/>
              </a:tabLst>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arc–trench gap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distance</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between the axis of the ocean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trench</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and the line of the volcanic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arc</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will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depend on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angle of subduction</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steep angles, the distance will be as little as 50 km and where subduction is at a shallow angle it may be over 200 km.</a:t>
            </a:r>
            <a:endParaRPr lang="en-US" sz="2400"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950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l"/>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صورة 6" descr="F:\New folder\sumatra_geb_2010096 (2).jpg"/>
          <p:cNvPicPr/>
          <p:nvPr/>
        </p:nvPicPr>
        <p:blipFill rotWithShape="1">
          <a:blip r:embed="rId2">
            <a:extLst>
              <a:ext uri="{28A0092B-C50C-407E-A947-70E740481C1C}">
                <a14:useLocalDpi xmlns:a14="http://schemas.microsoft.com/office/drawing/2010/main" val="0"/>
              </a:ext>
            </a:extLst>
          </a:blip>
          <a:srcRect l="6070" r="5780"/>
          <a:stretch/>
        </p:blipFill>
        <p:spPr bwMode="auto">
          <a:xfrm>
            <a:off x="1580606" y="744581"/>
            <a:ext cx="6492239" cy="5199018"/>
          </a:xfrm>
          <a:prstGeom prst="rect">
            <a:avLst/>
          </a:prstGeom>
          <a:noFill/>
          <a:ln>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999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l"/>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10" descr="F:\New folder\images (1).png"/>
          <p:cNvPicPr/>
          <p:nvPr/>
        </p:nvPicPr>
        <p:blipFill>
          <a:blip r:embed="rId2">
            <a:extLst>
              <a:ext uri="{28A0092B-C50C-407E-A947-70E740481C1C}">
                <a14:useLocalDpi xmlns:a14="http://schemas.microsoft.com/office/drawing/2010/main" val="0"/>
              </a:ext>
            </a:extLst>
          </a:blip>
          <a:srcRect/>
          <a:stretch>
            <a:fillRect/>
          </a:stretch>
        </p:blipFill>
        <p:spPr bwMode="auto">
          <a:xfrm>
            <a:off x="1567543" y="940525"/>
            <a:ext cx="6753498" cy="5473338"/>
          </a:xfrm>
          <a:prstGeom prst="rect">
            <a:avLst/>
          </a:prstGeom>
          <a:noFill/>
          <a:ln>
            <a:noFill/>
          </a:ln>
        </p:spPr>
      </p:pic>
    </p:spTree>
    <p:extLst>
      <p:ext uri="{BB962C8B-B14F-4D97-AF65-F5344CB8AC3E}">
        <p14:creationId xmlns:p14="http://schemas.microsoft.com/office/powerpoint/2010/main" val="216095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just"/>
            <a:r>
              <a:rPr lang="en-US" sz="2400" b="1" dirty="0">
                <a:solidFill>
                  <a:srgbClr val="00B050"/>
                </a:solidFill>
                <a:latin typeface="Arial" panose="020B0604020202020204" pitchFamily="34" charset="0"/>
                <a:ea typeface="Calibri" panose="020F0502020204030204" pitchFamily="34" charset="0"/>
                <a:cs typeface="Arial" panose="020B0604020202020204" pitchFamily="34" charset="0"/>
              </a:rPr>
              <a:t>3- </a:t>
            </a:r>
            <a:r>
              <a:rPr lang="en-US" sz="2400" b="1" dirty="0" err="1">
                <a:solidFill>
                  <a:srgbClr val="00B050"/>
                </a:solidFill>
                <a:latin typeface="Arial" panose="020B0604020202020204" pitchFamily="34" charset="0"/>
                <a:ea typeface="Calibri" panose="020F0502020204030204" pitchFamily="34" charset="0"/>
                <a:cs typeface="Arial" panose="020B0604020202020204" pitchFamily="34" charset="0"/>
              </a:rPr>
              <a:t>Backarc</a:t>
            </a:r>
            <a:r>
              <a:rPr lang="en-US" sz="2400" b="1" dirty="0">
                <a:solidFill>
                  <a:srgbClr val="00B050"/>
                </a:solidFill>
                <a:latin typeface="Arial" panose="020B0604020202020204" pitchFamily="34" charset="0"/>
                <a:ea typeface="Calibri" panose="020F0502020204030204" pitchFamily="34" charset="0"/>
                <a:cs typeface="Arial" panose="020B0604020202020204" pitchFamily="34" charset="0"/>
              </a:rPr>
              <a:t> basins (Fig.12)</a:t>
            </a:r>
          </a:p>
          <a:p>
            <a:pPr marL="342900" indent="-342900" algn="just">
              <a:buFont typeface="Wingdings" panose="05000000000000000000" pitchFamily="2" charset="2"/>
              <a:buChar char="q"/>
            </a:pP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backarc</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basins form (in extension) where</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the rate of subduction is greater than the rate of plate convergence and the angle of subduction of the slab is steep.</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With further extension, the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backarc</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basin may be developed to grow new ocean by spreading.</a:t>
            </a:r>
          </a:p>
          <a:p>
            <a:pPr marL="342900" indent="-342900" algn="just">
              <a:buFont typeface="Wingdings" panose="05000000000000000000" pitchFamily="2" charset="2"/>
              <a:buChar char="q"/>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Extensional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backarc</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basins can form in either oceanic or/ continental plates (subduction type). </a:t>
            </a:r>
          </a:p>
          <a:p>
            <a:pPr marL="342900" indent="-342900" algn="just">
              <a:buFont typeface="Wingdings" panose="05000000000000000000" pitchFamily="2" charset="2"/>
              <a:buChar char="q"/>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principal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source of sediment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in a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backarc</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basin formed in an oceanic plate will be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the active volcanic arc</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More supplies are available if there is continental crust around the basin. </a:t>
            </a:r>
          </a:p>
          <a:p>
            <a:pPr marL="342900" indent="-342900" algn="just">
              <a:buFont typeface="Wingdings" panose="05000000000000000000" pitchFamily="2" charset="2"/>
              <a:buChar char="q"/>
            </a:pP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Backarc</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basins are typically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starved basin</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containing mainly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deep-water sediment of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volcaniclastic</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and pelagic origin</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marL="342900" indent="-342900" algn="just">
              <a:buFont typeface="Wingdings" panose="05000000000000000000" pitchFamily="2" charset="2"/>
              <a:buChar char="q"/>
            </a:pP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Sea of Japan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is the example.</a:t>
            </a:r>
          </a:p>
          <a:p>
            <a:pPr algn="l"/>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761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l"/>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20" descr="F:\New folder\9_07_Japan (2).jpg"/>
          <p:cNvPicPr/>
          <p:nvPr/>
        </p:nvPicPr>
        <p:blipFill>
          <a:blip r:embed="rId2">
            <a:extLst>
              <a:ext uri="{28A0092B-C50C-407E-A947-70E740481C1C}">
                <a14:useLocalDpi xmlns:a14="http://schemas.microsoft.com/office/drawing/2010/main" val="0"/>
              </a:ext>
            </a:extLst>
          </a:blip>
          <a:srcRect/>
          <a:stretch>
            <a:fillRect/>
          </a:stretch>
        </p:blipFill>
        <p:spPr bwMode="auto">
          <a:xfrm>
            <a:off x="1240200" y="802004"/>
            <a:ext cx="3880440" cy="3587115"/>
          </a:xfrm>
          <a:prstGeom prst="rect">
            <a:avLst/>
          </a:prstGeom>
          <a:noFill/>
          <a:ln>
            <a:noFill/>
          </a:ln>
        </p:spPr>
      </p:pic>
      <p:pic>
        <p:nvPicPr>
          <p:cNvPr id="5" name="صورة 19" descr="F:\New folder\download.png"/>
          <p:cNvPicPr/>
          <p:nvPr/>
        </p:nvPicPr>
        <p:blipFill rotWithShape="1">
          <a:blip r:embed="rId3">
            <a:extLst>
              <a:ext uri="{28A0092B-C50C-407E-A947-70E740481C1C}">
                <a14:useLocalDpi xmlns:a14="http://schemas.microsoft.com/office/drawing/2010/main" val="0"/>
              </a:ext>
            </a:extLst>
          </a:blip>
          <a:srcRect r="4578"/>
          <a:stretch/>
        </p:blipFill>
        <p:spPr bwMode="auto">
          <a:xfrm>
            <a:off x="5225143" y="802004"/>
            <a:ext cx="3946706" cy="3587115"/>
          </a:xfrm>
          <a:prstGeom prst="rect">
            <a:avLst/>
          </a:prstGeom>
          <a:noFill/>
          <a:ln>
            <a:solidFill>
              <a:sysClr val="windowText" lastClr="000000"/>
            </a:solidFill>
          </a:ln>
          <a:extLst>
            <a:ext uri="{53640926-AAD7-44D8-BBD7-CCE9431645EC}">
              <a14:shadowObscured xmlns:a14="http://schemas.microsoft.com/office/drawing/2010/main"/>
            </a:ext>
          </a:extLst>
        </p:spPr>
      </p:pic>
      <p:pic>
        <p:nvPicPr>
          <p:cNvPr id="6" name="صورة 23" descr="F:\New folder\images (4).jpg"/>
          <p:cNvPicPr/>
          <p:nvPr/>
        </p:nvPicPr>
        <p:blipFill rotWithShape="1">
          <a:blip r:embed="rId4">
            <a:extLst>
              <a:ext uri="{28A0092B-C50C-407E-A947-70E740481C1C}">
                <a14:useLocalDpi xmlns:a14="http://schemas.microsoft.com/office/drawing/2010/main" val="0"/>
              </a:ext>
            </a:extLst>
          </a:blip>
          <a:srcRect b="5405"/>
          <a:stretch/>
        </p:blipFill>
        <p:spPr bwMode="auto">
          <a:xfrm>
            <a:off x="2710611" y="4389120"/>
            <a:ext cx="4820058" cy="2188574"/>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975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marL="342900" lvl="0" indent="-342900" algn="just">
              <a:lnSpc>
                <a:spcPct val="107000"/>
              </a:lnSpc>
              <a:spcBef>
                <a:spcPts val="0"/>
              </a:spcBef>
              <a:spcAft>
                <a:spcPts val="800"/>
              </a:spcAft>
              <a:buClr>
                <a:srgbClr val="90C226"/>
              </a:buClr>
              <a:buFont typeface="Wingdings" panose="05000000000000000000" pitchFamily="2" charset="2"/>
              <a:buChar char="q"/>
              <a:tabLst>
                <a:tab pos="809625" algn="l"/>
              </a:tabLst>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Arc–trench systems (</a:t>
            </a: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forearc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are regions of plate convergence. </a:t>
            </a:r>
          </a:p>
          <a:p>
            <a:pPr marL="342900" lvl="0" indent="-342900" algn="just">
              <a:lnSpc>
                <a:spcPct val="107000"/>
              </a:lnSpc>
              <a:spcBef>
                <a:spcPts val="0"/>
              </a:spcBef>
              <a:spcAft>
                <a:spcPts val="800"/>
              </a:spcAft>
              <a:buClr>
                <a:srgbClr val="90C226"/>
              </a:buClr>
              <a:buFont typeface="Wingdings" panose="05000000000000000000" pitchFamily="2" charset="2"/>
              <a:buChar char="q"/>
              <a:tabLst>
                <a:tab pos="809625" algn="l"/>
              </a:tabLst>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the plate of an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active</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arc must be in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extension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in order for magmas to reach the surface. The amount of extension is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governed by</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the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relative rates of plate convergence / subduction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and this is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in turn influenced </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by the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angle of subduction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07000"/>
              </a:lnSpc>
              <a:spcBef>
                <a:spcPts val="0"/>
              </a:spcBef>
              <a:spcAft>
                <a:spcPts val="800"/>
              </a:spcAft>
              <a:buClr>
                <a:srgbClr val="90C226"/>
              </a:buClr>
              <a:buFont typeface="Wingdings" panose="05000000000000000000" pitchFamily="2" charset="2"/>
              <a:buChar char="q"/>
              <a:tabLst>
                <a:tab pos="809625" algn="l"/>
              </a:tabLst>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If the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angle</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of subduction is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steep</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(if the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downgoing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plate consists of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old</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cold</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crust), then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convergence</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is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slower than subduction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the trench, the upper plate is in net extension and an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extensional </a:t>
            </a:r>
            <a:r>
              <a:rPr lang="en-US" sz="2400" b="1" dirty="0" err="1">
                <a:solidFill>
                  <a:srgbClr val="FF0000"/>
                </a:solidFill>
                <a:latin typeface="Arial" panose="020B0604020202020204" pitchFamily="34" charset="0"/>
                <a:ea typeface="Calibri" panose="020F0502020204030204" pitchFamily="34" charset="0"/>
                <a:cs typeface="Arial" panose="020B0604020202020204" pitchFamily="34" charset="0"/>
              </a:rPr>
              <a:t>backarc</a:t>
            </a: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 basin</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forms</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07000"/>
              </a:lnSpc>
              <a:spcBef>
                <a:spcPts val="0"/>
              </a:spcBef>
              <a:spcAft>
                <a:spcPts val="800"/>
              </a:spcAft>
              <a:buClr>
                <a:srgbClr val="90C226"/>
              </a:buClr>
              <a:buFont typeface="Wingdings" panose="05000000000000000000" pitchFamily="2" charset="2"/>
              <a:buChar char="q"/>
              <a:tabLst>
                <a:tab pos="809625" algn="l"/>
              </a:tabLst>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not all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backarc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are under extension: some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backarc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are sites of the formation of a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flexural basin due to thrust movements at the margins of the arc massif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retroarc</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basins).</a:t>
            </a:r>
            <a:endParaRPr lang="en-US" sz="2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l"/>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517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l"/>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17" descr="I:\New folder\DETO_Backarc_basin_WEB.jpg"/>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321" t="7374" r="4270" b="8395"/>
          <a:stretch/>
        </p:blipFill>
        <p:spPr bwMode="auto">
          <a:xfrm>
            <a:off x="1030739" y="1319245"/>
            <a:ext cx="8192861" cy="4441575"/>
          </a:xfrm>
          <a:prstGeom prst="rect">
            <a:avLst/>
          </a:prstGeom>
          <a:noFill/>
          <a:ln>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28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just"/>
            <a:r>
              <a:rPr lang="en-US" sz="2400" b="1" dirty="0">
                <a:solidFill>
                  <a:srgbClr val="00B050"/>
                </a:solidFill>
                <a:latin typeface="Arial" panose="020B0604020202020204" pitchFamily="34" charset="0"/>
                <a:ea typeface="Calibri" panose="020F0502020204030204" pitchFamily="34" charset="0"/>
                <a:cs typeface="Arial" panose="020B0604020202020204" pitchFamily="34" charset="0"/>
              </a:rPr>
              <a:t>1- Trench basin (Fig. 10)</a:t>
            </a:r>
          </a:p>
          <a:p>
            <a:pPr marL="342900" indent="-342900" algn="just">
              <a:buFont typeface="Wingdings" panose="05000000000000000000" pitchFamily="2" charset="2"/>
              <a:buChar char="q"/>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Elongate, narrow, very deep, gently curving, and starved troughs that form where an oceanic plate bends as it enters a subduction zone. The inner margin of the trench is formed by the overriding plate of the arc–trench system.</a:t>
            </a:r>
          </a:p>
          <a:p>
            <a:pPr marL="342900" indent="-342900" algn="just">
              <a:buFont typeface="Wingdings" panose="05000000000000000000" pitchFamily="2" charset="2"/>
              <a:buChar char="q"/>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Trenches formed along margins flanked by continental crust tend to be filled with sediment derived from the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adjacent land areas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Intra-oceanic trenches are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often starved of sediment because the only sources </a:t>
            </a:r>
            <a:r>
              <a:rPr lang="en-US" sz="2400" dirty="0">
                <a:solidFill>
                  <a:srgbClr val="4A41F5"/>
                </a:solidFill>
                <a:latin typeface="Arial" panose="020B0604020202020204" pitchFamily="34" charset="0"/>
                <a:ea typeface="Calibri" panose="020F0502020204030204" pitchFamily="34" charset="0"/>
                <a:cs typeface="Arial" panose="020B0604020202020204" pitchFamily="34" charset="0"/>
              </a:rPr>
              <a:t>of material (apart from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pelagic</a:t>
            </a:r>
            <a:r>
              <a:rPr lang="en-US" sz="2400" dirty="0">
                <a:solidFill>
                  <a:srgbClr val="4A41F5"/>
                </a:solidFill>
                <a:latin typeface="Arial" panose="020B0604020202020204" pitchFamily="34" charset="0"/>
                <a:ea typeface="Calibri" panose="020F0502020204030204" pitchFamily="34" charset="0"/>
                <a:cs typeface="Arial" panose="020B0604020202020204" pitchFamily="34" charset="0"/>
              </a:rPr>
              <a:t> deposits) are the islands of the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volcanic arc. </a:t>
            </a:r>
          </a:p>
          <a:p>
            <a:pPr marL="342900" indent="-342900" algn="just">
              <a:buFont typeface="Wingdings" panose="05000000000000000000" pitchFamily="2" charset="2"/>
              <a:buChar char="q"/>
            </a:pP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Transport</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of coarse material into trenches is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by mass flows, especially turbidity currents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that may flow for long distances along the axis of the trench.</a:t>
            </a:r>
          </a:p>
          <a:p>
            <a:pPr marL="342900" indent="-342900" algn="just">
              <a:buFont typeface="Wingdings" panose="05000000000000000000" pitchFamily="2" charset="2"/>
              <a:buChar char="q"/>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Modern trenches are up to 10 km below sea level, twice as deep as the average bathymetry of the ocean floors (passive margin). They are also narrow, sometimes as little as 5 km across, and may be thousands of kilometers long. </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619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just">
              <a:lnSpc>
                <a:spcPct val="107000"/>
              </a:lnSpc>
              <a:spcBef>
                <a:spcPts val="0"/>
              </a:spcBef>
              <a:spcAft>
                <a:spcPts val="800"/>
              </a:spcAft>
            </a:pP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Chile</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trench in western coast of South America is good recent example of trench basin. </a:t>
            </a:r>
          </a:p>
          <a:p>
            <a:pPr marL="342900" indent="-342900" algn="just">
              <a:lnSpc>
                <a:spcPct val="107000"/>
              </a:lnSpc>
              <a:spcBef>
                <a:spcPts val="0"/>
              </a:spcBef>
              <a:spcAft>
                <a:spcPts val="800"/>
              </a:spcAft>
              <a:buFont typeface="Arial" panose="020B0604020202020204" pitchFamily="34" charset="0"/>
              <a:buChar cha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When the Pacific Ocean crust plate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subducted</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downward beneath of South America overriding continent plate. Chile trench dimension is 2500 km in long, 30 km in width, and 8 km in depth. </a:t>
            </a:r>
          </a:p>
          <a:p>
            <a:pPr marL="342900" indent="-342900" algn="just">
              <a:lnSpc>
                <a:spcPct val="107000"/>
              </a:lnSpc>
              <a:spcBef>
                <a:spcPts val="0"/>
              </a:spcBef>
              <a:spcAft>
                <a:spcPts val="800"/>
              </a:spcAft>
              <a:buFont typeface="Arial" panose="020B0604020202020204" pitchFamily="34" charset="0"/>
              <a:buChar cha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accumulated sediment thickness is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various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along this trench basin depending on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source area relief</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The sediment transported by turbidity currents by rivers across submarine canyons to forming submarine fans environments.</a:t>
            </a:r>
            <a:endParaRPr lang="en-US" sz="24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l"/>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22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l"/>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رة 18" descr="I:\New folder\4074235_orig.png"/>
          <p:cNvPicPr/>
          <p:nvPr/>
        </p:nvPicPr>
        <p:blipFill>
          <a:blip r:embed="rId2">
            <a:extLst>
              <a:ext uri="{28A0092B-C50C-407E-A947-70E740481C1C}">
                <a14:useLocalDpi xmlns:a14="http://schemas.microsoft.com/office/drawing/2010/main" val="0"/>
              </a:ext>
            </a:extLst>
          </a:blip>
          <a:srcRect/>
          <a:stretch>
            <a:fillRect/>
          </a:stretch>
        </p:blipFill>
        <p:spPr bwMode="auto">
          <a:xfrm>
            <a:off x="1162593" y="496388"/>
            <a:ext cx="7968343" cy="6061165"/>
          </a:xfrm>
          <a:prstGeom prst="rect">
            <a:avLst/>
          </a:prstGeom>
          <a:noFill/>
          <a:ln>
            <a:noFill/>
          </a:ln>
        </p:spPr>
      </p:pic>
    </p:spTree>
    <p:extLst>
      <p:ext uri="{BB962C8B-B14F-4D97-AF65-F5344CB8AC3E}">
        <p14:creationId xmlns:p14="http://schemas.microsoft.com/office/powerpoint/2010/main" val="58275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just"/>
            <a:r>
              <a:rPr lang="en-US" sz="2400" b="1" dirty="0" err="1">
                <a:solidFill>
                  <a:schemeClr val="accent2"/>
                </a:solidFill>
                <a:latin typeface="Arial" panose="020B0604020202020204" pitchFamily="34" charset="0"/>
                <a:ea typeface="Calibri" panose="020F0502020204030204" pitchFamily="34" charset="0"/>
                <a:cs typeface="Arial" panose="020B0604020202020204" pitchFamily="34" charset="0"/>
              </a:rPr>
              <a:t>Obducted</a:t>
            </a:r>
            <a:r>
              <a:rPr lang="en-US" sz="2400" b="1" dirty="0">
                <a:solidFill>
                  <a:schemeClr val="accent2"/>
                </a:solidFill>
                <a:latin typeface="Arial" panose="020B0604020202020204" pitchFamily="34" charset="0"/>
                <a:ea typeface="Calibri" panose="020F0502020204030204" pitchFamily="34" charset="0"/>
                <a:cs typeface="Arial" panose="020B0604020202020204" pitchFamily="34" charset="0"/>
              </a:rPr>
              <a:t> slabs (ophiolites complexes)</a:t>
            </a:r>
          </a:p>
          <a:p>
            <a:pPr algn="just"/>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Most oceanic crust is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subducted</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but in some cases, it is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obducted</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up onto the overriding continental or/ oceanic crust plate. Ophiolites may represent the stratigraphic succession formed in an ocean basin. </a:t>
            </a:r>
          </a:p>
          <a:p>
            <a:pPr algn="just"/>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An ophiolite suite consists of:::: </a:t>
            </a:r>
          </a:p>
          <a:p>
            <a:pPr marL="342900" indent="-342900" algn="just">
              <a:buFont typeface="Arial" panose="020B0604020202020204" pitchFamily="34" charset="0"/>
              <a:buChar char="•"/>
            </a:pP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the ultrabasic and basic intrusive rocks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of the lower oceanic crust (peridotites and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gabbros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342900" indent="-342900" algn="just">
              <a:buFont typeface="Arial" panose="020B0604020202020204" pitchFamily="34" charset="0"/>
              <a:buChar char="•"/>
            </a:pP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a dolerite dyke swarm,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feeders to the basaltic pillow lavas that formed on the ocean floor. </a:t>
            </a:r>
          </a:p>
          <a:p>
            <a:pPr marL="342900" indent="-342900" algn="just">
              <a:buFont typeface="Arial" panose="020B0604020202020204" pitchFamily="34" charset="0"/>
              <a:buChar char="•"/>
            </a:pP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deep-ocean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deposites</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micrite</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mudstones, or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cherts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deposited at or close to the spreading center) depending on relation of CCD with spreading location. </a:t>
            </a:r>
          </a:p>
          <a:p>
            <a:pPr marL="342900" indent="-342900" algn="just">
              <a:buFont typeface="Arial" panose="020B0604020202020204" pitchFamily="34" charset="0"/>
              <a:buChar char="•"/>
            </a:pP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Concentrations of metalliferous ores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are common, formed as hydrothermal deposits close to the volcanic vents.</a:t>
            </a:r>
          </a:p>
          <a:p>
            <a:pPr algn="l"/>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146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l"/>
            <a:r>
              <a:rPr lang="en-US" sz="2400" b="1" dirty="0">
                <a:solidFill>
                  <a:schemeClr val="accent2"/>
                </a:solidFill>
                <a:latin typeface="Arial" panose="020B0604020202020204" pitchFamily="34" charset="0"/>
                <a:ea typeface="Calibri" panose="020F0502020204030204" pitchFamily="34" charset="0"/>
                <a:cs typeface="Arial" panose="020B0604020202020204" pitchFamily="34" charset="0"/>
              </a:rPr>
              <a:t>Accretionary complexes:</a:t>
            </a:r>
          </a:p>
          <a:p>
            <a:pPr marL="342900" indent="-342900" algn="just">
              <a:buFont typeface="Wingdings" panose="05000000000000000000" pitchFamily="2" charset="2"/>
              <a:buChar char="q"/>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strata accumulated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on the ocean crust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and</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in a trench are not necessarily subducted</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with destructive plate .</a:t>
            </a:r>
          </a:p>
          <a:p>
            <a:pPr marL="342900" indent="-342900" algn="just">
              <a:buFont typeface="Wingdings" panose="05000000000000000000" pitchFamily="2" charset="2"/>
              <a:buChar char="q"/>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mainly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pelagic and turbidites</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sediments may be wholly or partly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scraped off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downgoing</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plate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and accrete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on the overriding plate </a:t>
            </a:r>
            <a:r>
              <a:rPr lang="en-US" sz="2400" dirty="0">
                <a:solidFill>
                  <a:srgbClr val="4A41F5"/>
                </a:solidFill>
                <a:latin typeface="Arial" panose="020B0604020202020204" pitchFamily="34" charset="0"/>
                <a:ea typeface="Calibri" panose="020F0502020204030204" pitchFamily="34" charset="0"/>
                <a:cs typeface="Arial" panose="020B0604020202020204" pitchFamily="34" charset="0"/>
              </a:rPr>
              <a:t>to form an accretionary complex or accretionary prism</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342900" indent="-342900" algn="just">
              <a:buFont typeface="Wingdings" panose="05000000000000000000" pitchFamily="2" charset="2"/>
              <a:buChar char="q"/>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These prisms or wedges are </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best developed where there are thick successions of sediment in the trench</a:t>
            </a:r>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a:t>
            </a:r>
          </a:p>
          <a:p>
            <a:pPr algn="l"/>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679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4582" y="222068"/>
            <a:ext cx="8765177" cy="6635931"/>
          </a:xfrm>
        </p:spPr>
        <p:txBody>
          <a:bodyPr>
            <a:noAutofit/>
          </a:bodyPr>
          <a:lstStyle/>
          <a:p>
            <a:pPr algn="just"/>
            <a:r>
              <a:rPr lang="en-US" sz="2400" dirty="0">
                <a:solidFill>
                  <a:srgbClr val="00B050"/>
                </a:solidFill>
                <a:latin typeface="Arial" panose="020B0604020202020204" pitchFamily="34" charset="0"/>
                <a:ea typeface="Calibri" panose="020F0502020204030204" pitchFamily="34" charset="0"/>
                <a:cs typeface="Arial" panose="020B0604020202020204" pitchFamily="34" charset="0"/>
              </a:rPr>
              <a:t>2- </a:t>
            </a:r>
            <a:r>
              <a:rPr lang="en-US" sz="2400" dirty="0" err="1">
                <a:solidFill>
                  <a:srgbClr val="00B050"/>
                </a:solidFill>
                <a:latin typeface="Arial" panose="020B0604020202020204" pitchFamily="34" charset="0"/>
                <a:ea typeface="Calibri" panose="020F0502020204030204" pitchFamily="34" charset="0"/>
                <a:cs typeface="Arial" panose="020B0604020202020204" pitchFamily="34" charset="0"/>
              </a:rPr>
              <a:t>Forearc</a:t>
            </a:r>
            <a:r>
              <a:rPr lang="en-US" sz="2400" dirty="0">
                <a:solidFill>
                  <a:srgbClr val="00B050"/>
                </a:solidFill>
                <a:latin typeface="Arial" panose="020B0604020202020204" pitchFamily="34" charset="0"/>
                <a:ea typeface="Calibri" panose="020F0502020204030204" pitchFamily="34" charset="0"/>
                <a:cs typeface="Arial" panose="020B0604020202020204" pitchFamily="34" charset="0"/>
              </a:rPr>
              <a:t> basins (Fig.11)</a:t>
            </a:r>
          </a:p>
          <a:p>
            <a:pPr marL="342900" indent="-342900" algn="just">
              <a:buFont typeface="Wingdings" panose="05000000000000000000" pitchFamily="2" charset="2"/>
              <a:buChar char="q"/>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The area between the volcanic arc- and -the edge of accretionary complex formed on trench. </a:t>
            </a:r>
          </a:p>
          <a:p>
            <a:pPr marL="342900" indent="-342900" algn="just">
              <a:buFont typeface="Wingdings" panose="05000000000000000000" pitchFamily="2" charset="2"/>
              <a:buChar char="q"/>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width of a </a:t>
            </a:r>
            <a:r>
              <a:rPr lang="en-US" sz="2200" dirty="0" err="1">
                <a:solidFill>
                  <a:srgbClr val="FF0000"/>
                </a:solidFill>
                <a:latin typeface="Arial" panose="020B0604020202020204" pitchFamily="34" charset="0"/>
                <a:ea typeface="Calibri" panose="020F0502020204030204" pitchFamily="34" charset="0"/>
                <a:cs typeface="Arial" panose="020B0604020202020204" pitchFamily="34" charset="0"/>
              </a:rPr>
              <a:t>forearc</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 basin </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will therefore be </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determined</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by the dimensions of the arc–trench gap, which is in turn determined by the </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angle of subduction</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The basin </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floor</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either oceanic crust or a continental margin (subduction type). </a:t>
            </a: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The </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sediments thickness </a:t>
            </a: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in a </a:t>
            </a:r>
            <a:r>
              <a:rPr lang="en-US" sz="2200" dirty="0" err="1">
                <a:solidFill>
                  <a:prstClr val="black"/>
                </a:solidFill>
                <a:latin typeface="Arial" panose="020B0604020202020204" pitchFamily="34" charset="0"/>
                <a:ea typeface="Calibri" panose="020F0502020204030204" pitchFamily="34" charset="0"/>
                <a:cs typeface="Arial" panose="020B0604020202020204" pitchFamily="34" charset="0"/>
              </a:rPr>
              <a:t>forearc</a:t>
            </a: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 setting is partly </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controlled by the height of the accretionary complex. </a:t>
            </a:r>
            <a:endParaRPr lang="en-US"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q"/>
            </a:pP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Subsidence</a:t>
            </a: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 here is due only to </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sedimentary loading</a:t>
            </a: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Wingdings" panose="05000000000000000000" pitchFamily="2" charset="2"/>
              <a:buChar char="q"/>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main source </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of sediment to the basin is the </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volcanic arc</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200" dirty="0" err="1">
                <a:solidFill>
                  <a:schemeClr val="tx1"/>
                </a:solidFill>
                <a:latin typeface="Arial" panose="020B0604020202020204" pitchFamily="34" charset="0"/>
                <a:ea typeface="Calibri" panose="020F0502020204030204" pitchFamily="34" charset="0"/>
                <a:cs typeface="Arial" panose="020B0604020202020204" pitchFamily="34" charset="0"/>
              </a:rPr>
              <a:t>Forearc</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basin succession will consist of </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deep-water deposits at the base, shallowing up to shallow marine</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deltaic and fluvial sediments at the top. </a:t>
            </a:r>
            <a:r>
              <a:rPr lang="en-US" sz="2200" dirty="0" err="1">
                <a:solidFill>
                  <a:srgbClr val="FF0000"/>
                </a:solidFill>
                <a:latin typeface="Arial" panose="020B0604020202020204" pitchFamily="34" charset="0"/>
                <a:ea typeface="Calibri" panose="020F0502020204030204" pitchFamily="34" charset="0"/>
                <a:cs typeface="Arial" panose="020B0604020202020204" pitchFamily="34" charset="0"/>
              </a:rPr>
              <a:t>Volcaniclastic</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 debris </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is likely to be present in almost all cases. </a:t>
            </a:r>
          </a:p>
          <a:p>
            <a:pPr marL="342900" indent="-342900" algn="just">
              <a:buFont typeface="Wingdings" panose="05000000000000000000" pitchFamily="2" charset="2"/>
              <a:buChar char="q"/>
            </a:pP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The good example is </a:t>
            </a:r>
            <a:r>
              <a:rPr lang="en-US" sz="2200" dirty="0" err="1">
                <a:solidFill>
                  <a:schemeClr val="tx1"/>
                </a:solidFill>
                <a:latin typeface="Arial" panose="020B0604020202020204" pitchFamily="34" charset="0"/>
                <a:ea typeface="Calibri" panose="020F0502020204030204" pitchFamily="34" charset="0"/>
                <a:cs typeface="Arial" panose="020B0604020202020204" pitchFamily="34" charset="0"/>
              </a:rPr>
              <a:t>forearc</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 basin between </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Sumatra island arc in Indonesia </a:t>
            </a:r>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and</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 Australian </a:t>
            </a:r>
            <a:r>
              <a:rPr lang="en-US" sz="2200" dirty="0" err="1">
                <a:solidFill>
                  <a:srgbClr val="FF0000"/>
                </a:solidFill>
                <a:latin typeface="Arial" panose="020B0604020202020204" pitchFamily="34" charset="0"/>
                <a:ea typeface="Calibri" panose="020F0502020204030204" pitchFamily="34" charset="0"/>
                <a:cs typeface="Arial" panose="020B0604020202020204" pitchFamily="34" charset="0"/>
              </a:rPr>
              <a:t>subducted</a:t>
            </a:r>
            <a:r>
              <a:rPr lang="en-US" sz="2200" dirty="0">
                <a:solidFill>
                  <a:srgbClr val="FF0000"/>
                </a:solidFill>
                <a:latin typeface="Arial" panose="020B0604020202020204" pitchFamily="34" charset="0"/>
                <a:ea typeface="Calibri" panose="020F0502020204030204" pitchFamily="34" charset="0"/>
                <a:cs typeface="Arial" panose="020B0604020202020204" pitchFamily="34" charset="0"/>
              </a:rPr>
              <a:t> plate.</a:t>
            </a:r>
          </a:p>
          <a:p>
            <a:pPr algn="l"/>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54555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688</TotalTime>
  <Words>1053</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AdvP3D2F93</vt:lpstr>
      <vt:lpstr>Arial</vt:lpstr>
      <vt:lpstr>Calibri</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lenovo</cp:lastModifiedBy>
  <cp:revision>105</cp:revision>
  <dcterms:created xsi:type="dcterms:W3CDTF">2021-01-01T17:11:23Z</dcterms:created>
  <dcterms:modified xsi:type="dcterms:W3CDTF">2023-11-17T16:47:40Z</dcterms:modified>
</cp:coreProperties>
</file>