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1" r:id="rId7"/>
    <p:sldId id="262" r:id="rId8"/>
    <p:sldId id="264" r:id="rId9"/>
    <p:sldId id="263" r:id="rId10"/>
    <p:sldId id="260"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4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l"/>
            <a:r>
              <a:rPr lang="en-US" sz="2000" b="1" dirty="0">
                <a:solidFill>
                  <a:srgbClr val="00B050"/>
                </a:solidFill>
                <a:latin typeface="Arial" panose="020B0604020202020204" pitchFamily="34" charset="0"/>
              </a:rPr>
              <a:t>C- BASINS RELATED TO STRIKESLIP TECTONICS (Fig:12)</a:t>
            </a:r>
          </a:p>
          <a:p>
            <a:pPr marL="342900" indent="-342900" algn="just">
              <a:buFont typeface="Wingdings" panose="05000000000000000000" pitchFamily="2" charset="2"/>
              <a:buChar char="q"/>
            </a:pPr>
            <a:r>
              <a:rPr lang="en-US" sz="2200" dirty="0">
                <a:solidFill>
                  <a:schemeClr val="tx1"/>
                </a:solidFill>
                <a:latin typeface="Arial" panose="020B0604020202020204" pitchFamily="34" charset="0"/>
              </a:rPr>
              <a:t>Since plate boundaries are </a:t>
            </a:r>
            <a:r>
              <a:rPr lang="en-US" sz="2200" dirty="0">
                <a:solidFill>
                  <a:schemeClr val="accent5"/>
                </a:solidFill>
                <a:latin typeface="Arial" panose="020B0604020202020204" pitchFamily="34" charset="0"/>
              </a:rPr>
              <a:t>not straight</a:t>
            </a:r>
            <a:r>
              <a:rPr lang="en-US" sz="2200" dirty="0">
                <a:solidFill>
                  <a:schemeClr val="tx1"/>
                </a:solidFill>
                <a:latin typeface="Arial" panose="020B0604020202020204" pitchFamily="34" charset="0"/>
              </a:rPr>
              <a:t>, they are consisting of branching and overlapping individual faults, and the motion is not purely parallel. Therefore, areas of localized subsidence and uplift create topographic depressions for sediment accumulation and the uplifted source areas to supply them.</a:t>
            </a:r>
          </a:p>
          <a:p>
            <a:pPr marL="342900" indent="-342900" algn="just">
              <a:buFont typeface="Wingdings" panose="05000000000000000000" pitchFamily="2" charset="2"/>
              <a:buChar char="q"/>
            </a:pPr>
            <a:r>
              <a:rPr lang="en-US" sz="2200" dirty="0">
                <a:solidFill>
                  <a:schemeClr val="tx1"/>
                </a:solidFill>
                <a:latin typeface="Arial" panose="020B0604020202020204" pitchFamily="34" charset="0"/>
              </a:rPr>
              <a:t>these basins termed </a:t>
            </a:r>
            <a:r>
              <a:rPr lang="en-US" sz="2200" dirty="0" err="1">
                <a:solidFill>
                  <a:srgbClr val="FF0000"/>
                </a:solidFill>
                <a:latin typeface="Arial" panose="020B0604020202020204" pitchFamily="34" charset="0"/>
              </a:rPr>
              <a:t>transtensional</a:t>
            </a:r>
            <a:r>
              <a:rPr lang="en-US" sz="2200" dirty="0">
                <a:solidFill>
                  <a:schemeClr val="tx1"/>
                </a:solidFill>
                <a:latin typeface="Arial" panose="020B0604020202020204" pitchFamily="34" charset="0"/>
              </a:rPr>
              <a:t> basins and are formed by </a:t>
            </a:r>
            <a:r>
              <a:rPr lang="en-US" sz="2200" dirty="0">
                <a:solidFill>
                  <a:srgbClr val="4A41F5"/>
                </a:solidFill>
                <a:latin typeface="Arial" panose="020B0604020202020204" pitchFamily="34" charset="0"/>
              </a:rPr>
              <a:t>three main mechanisms</a:t>
            </a:r>
            <a:endParaRPr lang="en-US" sz="2200" dirty="0">
              <a:solidFill>
                <a:schemeClr val="accent5"/>
              </a:solidFill>
              <a:latin typeface="Arial" panose="020B0604020202020204" pitchFamily="34" charset="0"/>
            </a:endParaRPr>
          </a:p>
          <a:p>
            <a:pPr marL="342900" indent="-342900" algn="just">
              <a:buFont typeface="Wingdings" panose="05000000000000000000" pitchFamily="2" charset="2"/>
              <a:buChar char="q"/>
            </a:pPr>
            <a:r>
              <a:rPr lang="en-US" sz="2200" dirty="0">
                <a:solidFill>
                  <a:schemeClr val="accent5"/>
                </a:solidFill>
                <a:latin typeface="Arial" panose="020B0604020202020204" pitchFamily="34" charset="0"/>
              </a:rPr>
              <a:t> </a:t>
            </a:r>
            <a:r>
              <a:rPr lang="en-US" sz="2200" dirty="0">
                <a:solidFill>
                  <a:srgbClr val="FF0000"/>
                </a:solidFill>
                <a:latin typeface="Arial" panose="020B0604020202020204" pitchFamily="34" charset="0"/>
              </a:rPr>
              <a:t>First</a:t>
            </a:r>
            <a:r>
              <a:rPr lang="en-US" sz="2200" dirty="0">
                <a:solidFill>
                  <a:schemeClr val="tx1"/>
                </a:solidFill>
                <a:latin typeface="Arial" panose="020B0604020202020204" pitchFamily="34" charset="0"/>
              </a:rPr>
              <a:t>, the overlap of two separate faults can create regions of extension between them known as pull-apart basins. Such basins are typically rectangular or rhombic shape with few or tens of kilometers in its dimension. They are unusually deep, especially compared with rift basins. </a:t>
            </a:r>
          </a:p>
          <a:p>
            <a:pPr marL="342900" indent="-342900" algn="just">
              <a:buFont typeface="Wingdings" panose="05000000000000000000" pitchFamily="2" charset="2"/>
              <a:buChar char="q"/>
            </a:pPr>
            <a:r>
              <a:rPr lang="en-US" sz="2200" dirty="0">
                <a:solidFill>
                  <a:srgbClr val="FF0000"/>
                </a:solidFill>
                <a:latin typeface="Arial" panose="020B0604020202020204" pitchFamily="34" charset="0"/>
              </a:rPr>
              <a:t>Second</a:t>
            </a:r>
            <a:r>
              <a:rPr lang="en-US" sz="2200" dirty="0">
                <a:solidFill>
                  <a:schemeClr val="tx1"/>
                </a:solidFill>
                <a:latin typeface="Arial" panose="020B0604020202020204" pitchFamily="34" charset="0"/>
              </a:rPr>
              <a:t>, a zone of extension exists between the two branches</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in branching faults,</a:t>
            </a:r>
            <a:r>
              <a:rPr lang="en-US" sz="2200" dirty="0">
                <a:solidFill>
                  <a:schemeClr val="tx1"/>
                </a:solidFill>
                <a:latin typeface="Arial" panose="020B0604020202020204" pitchFamily="34" charset="0"/>
              </a:rPr>
              <a:t> forming a basin. </a:t>
            </a:r>
          </a:p>
          <a:p>
            <a:pPr marL="342900" indent="-342900" algn="just">
              <a:buFont typeface="Wingdings" panose="05000000000000000000" pitchFamily="2" charset="2"/>
              <a:buChar char="q"/>
            </a:pPr>
            <a:r>
              <a:rPr lang="en-US" sz="2200" dirty="0">
                <a:solidFill>
                  <a:srgbClr val="FF0000"/>
                </a:solidFill>
                <a:latin typeface="Arial" panose="020B0604020202020204" pitchFamily="34" charset="0"/>
              </a:rPr>
              <a:t>Third</a:t>
            </a:r>
            <a:r>
              <a:rPr lang="en-US" sz="2200" dirty="0">
                <a:solidFill>
                  <a:schemeClr val="tx1"/>
                </a:solidFill>
                <a:latin typeface="Arial" panose="020B0604020202020204" pitchFamily="34" charset="0"/>
              </a:rPr>
              <a:t>, the curvature of a single fault strand leading to releasing bends (locally extensional and form elliptical zones of subsidence).</a:t>
            </a:r>
          </a:p>
          <a:p>
            <a:pPr algn="l"/>
            <a:endParaRPr lang="en-US" sz="2000" dirty="0">
              <a:solidFill>
                <a:schemeClr val="tx1"/>
              </a:solidFill>
              <a:latin typeface="Arial" panose="020B0604020202020204" pitchFamily="34" charset="0"/>
            </a:endParaRPr>
          </a:p>
        </p:txBody>
      </p:sp>
    </p:spTree>
    <p:extLst>
      <p:ext uri="{BB962C8B-B14F-4D97-AF65-F5344CB8AC3E}">
        <p14:creationId xmlns:p14="http://schemas.microsoft.com/office/powerpoint/2010/main" val="124950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Image result for âretroarcâ foreland basin,example"/>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744582" y="404950"/>
            <a:ext cx="8634549" cy="4258490"/>
          </a:xfrm>
          <a:prstGeom prst="rect">
            <a:avLst/>
          </a:prstGeom>
          <a:noFill/>
          <a:ln>
            <a:noFill/>
          </a:ln>
        </p:spPr>
      </p:pic>
    </p:spTree>
    <p:extLst>
      <p:ext uri="{BB962C8B-B14F-4D97-AF65-F5344CB8AC3E}">
        <p14:creationId xmlns:p14="http://schemas.microsoft.com/office/powerpoint/2010/main" val="3759991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just">
              <a:lnSpc>
                <a:spcPct val="107000"/>
              </a:lnSpc>
              <a:spcBef>
                <a:spcPts val="0"/>
              </a:spcBef>
              <a:spcAft>
                <a:spcPts val="800"/>
              </a:spcAft>
            </a:pPr>
            <a:r>
              <a:rPr lang="en-US" sz="2000" b="1" dirty="0">
                <a:solidFill>
                  <a:srgbClr val="00B050"/>
                </a:solidFill>
                <a:latin typeface="Arial" panose="020B0604020202020204" pitchFamily="34" charset="0"/>
                <a:ea typeface="Calibri" panose="020F0502020204030204" pitchFamily="34" charset="0"/>
                <a:cs typeface="Arial" panose="020B0604020202020204" pitchFamily="34" charset="0"/>
              </a:rPr>
              <a:t>E- COMPLEX AND HYBRID BASINS</a:t>
            </a:r>
            <a:endParaRPr lang="en-US" sz="16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Not all basins fall into the simple above categories ,because they are the product of the interaction of more than one tectonic regime.</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This most commonly occurs: where there is a strike-slip component to the motion at a convergent or divergent plate boundary. </a:t>
            </a: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A basin may therefore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partly show the characteristics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of a peripheral foreland but also contain strong indicators of strike-slip movement. </a:t>
            </a: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Such situations exist because plate motions are commonly not simply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orthogonal</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or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parallel</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and examples of both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oblique</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convergence and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oblique</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extension between plates are common.</a:t>
            </a:r>
            <a:r>
              <a:rPr lang="en-GB" sz="220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342900" indent="-342900" algn="just">
              <a:lnSpc>
                <a:spcPct val="107000"/>
              </a:lnSpc>
              <a:spcBef>
                <a:spcPts val="0"/>
              </a:spcBef>
              <a:spcAft>
                <a:spcPts val="800"/>
              </a:spcAft>
              <a:buFont typeface="Wingdings" panose="05000000000000000000" pitchFamily="2" charset="2"/>
              <a:buChar char="q"/>
            </a:pPr>
            <a:r>
              <a:rPr lang="en-GB" sz="2200" dirty="0">
                <a:solidFill>
                  <a:schemeClr val="tx1"/>
                </a:solidFill>
                <a:latin typeface="Arial" panose="020B0604020202020204" pitchFamily="34" charset="0"/>
                <a:ea typeface="Calibri" panose="020F0502020204030204" pitchFamily="34" charset="0"/>
                <a:cs typeface="Arial" panose="020B0604020202020204" pitchFamily="34" charset="0"/>
              </a:rPr>
              <a:t>Modern example: Mississippi Embayment. </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0956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just">
              <a:lnSpc>
                <a:spcPct val="107000"/>
              </a:lnSpc>
              <a:spcBef>
                <a:spcPts val="0"/>
              </a:spcBef>
              <a:spcAft>
                <a:spcPts val="800"/>
              </a:spcAft>
            </a:pPr>
            <a:r>
              <a:rPr lang="en-US" sz="2000" b="1" dirty="0">
                <a:solidFill>
                  <a:schemeClr val="accent2"/>
                </a:solidFill>
                <a:latin typeface="Arial" panose="020B0604020202020204" pitchFamily="34" charset="0"/>
                <a:ea typeface="Calibri" panose="020F0502020204030204" pitchFamily="34" charset="0"/>
                <a:cs typeface="Arial" panose="020B0604020202020204" pitchFamily="34" charset="0"/>
              </a:rPr>
              <a:t>THE RECORD OF TECTONICS IN STRATIGRAPHY</a:t>
            </a:r>
            <a:endParaRPr lang="en-US" sz="1600" dirty="0">
              <a:solidFill>
                <a:schemeClr val="accent2"/>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within the Wilson Cycle, the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rift</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basin deposits may be recognised by river and lake deposits overlying the basement, evaporates may mark the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proto-oceanic trough </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stage, and a thick succession of shallow-marine carbonate and clastic deposits will record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passive</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margin deposition. </a:t>
            </a:r>
          </a:p>
          <a:p>
            <a:pPr marL="342900" indent="-342900" algn="just">
              <a:lnSpc>
                <a:spcPct val="107000"/>
              </a:lnSpc>
              <a:spcBef>
                <a:spcPts val="0"/>
              </a:spcBef>
              <a:spcAft>
                <a:spcPts val="800"/>
              </a:spcAft>
              <a:buFont typeface="Wingdings" panose="05000000000000000000" pitchFamily="2" charset="2"/>
              <a:buChar char="q"/>
            </a:pP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If this passive margin subsequently becomes a site of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subduction</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arc-related </a:t>
            </a:r>
            <a:r>
              <a:rPr lang="en-GB" sz="2000" dirty="0" err="1">
                <a:solidFill>
                  <a:schemeClr val="tx1"/>
                </a:solidFill>
                <a:latin typeface="Arial" panose="020B0604020202020204" pitchFamily="34" charset="0"/>
                <a:ea typeface="Calibri" panose="020F0502020204030204" pitchFamily="34" charset="0"/>
                <a:cs typeface="Arial" panose="020B0604020202020204" pitchFamily="34" charset="0"/>
              </a:rPr>
              <a:t>volcanics</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will occur as the margin is transformed into a </a:t>
            </a:r>
            <a:r>
              <a:rPr lang="en-GB" sz="2000" dirty="0" err="1">
                <a:solidFill>
                  <a:schemeClr val="tx1"/>
                </a:solidFill>
                <a:latin typeface="Arial" panose="020B0604020202020204" pitchFamily="34" charset="0"/>
                <a:ea typeface="Calibri" panose="020F0502020204030204" pitchFamily="34" charset="0"/>
                <a:cs typeface="Arial" panose="020B0604020202020204" pitchFamily="34" charset="0"/>
              </a:rPr>
              <a:t>forearc</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region of shallow-marine, arc-derived sedimentation. </a:t>
            </a:r>
          </a:p>
          <a:p>
            <a:pPr marL="342900" indent="-342900" algn="just">
              <a:lnSpc>
                <a:spcPct val="107000"/>
              </a:lnSpc>
              <a:spcBef>
                <a:spcPts val="0"/>
              </a:spcBef>
              <a:spcAft>
                <a:spcPts val="800"/>
              </a:spcAft>
              <a:buFont typeface="Wingdings" panose="05000000000000000000" pitchFamily="2" charset="2"/>
              <a:buChar char="q"/>
            </a:pP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Upon complete closure of the ocean basin,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loading</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by the orogenic belt may then result in foreland flexure of this same area of the crust, and the environment of deposition will become one of deeper water </a:t>
            </a:r>
            <a:r>
              <a:rPr lang="en-GB" sz="2000" dirty="0" err="1">
                <a:solidFill>
                  <a:schemeClr val="tx1"/>
                </a:solidFill>
                <a:latin typeface="Arial" panose="020B0604020202020204" pitchFamily="34" charset="0"/>
                <a:ea typeface="Calibri" panose="020F0502020204030204" pitchFamily="34" charset="0"/>
                <a:cs typeface="Arial" panose="020B0604020202020204" pitchFamily="34" charset="0"/>
              </a:rPr>
              <a:t>facies</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As the mountain belt rises, more sediment will be shed into the foreland basin and the stratigraphy will show a shallowing-up pattern. </a:t>
            </a:r>
            <a:r>
              <a:rPr lang="en-GB" sz="200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en-GB"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The same principles of using the character of the association of sediments to determine the tectonic setting of deposition can be applied to any strata of any age. An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objective</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of sedimentary and stratigraphic analysis of a succession of rocks is therefore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to determine the type of basin</a:t>
            </a:r>
            <a:r>
              <a:rPr lang="en-GB" sz="2000" dirty="0">
                <a:solidFill>
                  <a:schemeClr val="tx1"/>
                </a:solidFill>
                <a:latin typeface="Arial" panose="020B0604020202020204" pitchFamily="34" charset="0"/>
                <a:ea typeface="Calibri" panose="020F0502020204030204" pitchFamily="34" charset="0"/>
                <a:cs typeface="Arial" panose="020B0604020202020204" pitchFamily="34" charset="0"/>
              </a:rPr>
              <a:t> that they were deposited in, and </a:t>
            </a:r>
            <a:r>
              <a:rPr lang="en-GB" sz="2000" dirty="0">
                <a:solidFill>
                  <a:srgbClr val="FF0000"/>
                </a:solidFill>
                <a:latin typeface="Arial" panose="020B0604020202020204" pitchFamily="34" charset="0"/>
                <a:ea typeface="Calibri" panose="020F0502020204030204" pitchFamily="34" charset="0"/>
                <a:cs typeface="Arial" panose="020B0604020202020204" pitchFamily="34" charset="0"/>
              </a:rPr>
              <a:t>then use changes in the sedimentary character as an indicator of changing tectonic setting.</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761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marL="342900" lvl="0" indent="-342900" algn="just">
              <a:buClr>
                <a:srgbClr val="90C226"/>
              </a:buClr>
              <a:buFont typeface="Wingdings" panose="05000000000000000000" pitchFamily="2" charset="2"/>
              <a:buChar char="q"/>
            </a:pPr>
            <a:r>
              <a:rPr lang="en-US" sz="2400" dirty="0">
                <a:solidFill>
                  <a:prstClr val="black"/>
                </a:solidFill>
                <a:latin typeface="Arial" panose="020B0604020202020204" pitchFamily="34" charset="0"/>
              </a:rPr>
              <a:t>Most strike-slip basins are bounded by deep faults are relatively small (hundred- thousand km2), rapid subsidence, and often contain thicker successions (high rate) than basins of similar size formed by other mechanisms..</a:t>
            </a:r>
          </a:p>
          <a:p>
            <a:pPr marL="342900" lvl="0" indent="-342900" algn="just">
              <a:buClr>
                <a:srgbClr val="90C226"/>
              </a:buClr>
              <a:buFont typeface="Wingdings" panose="05000000000000000000" pitchFamily="2" charset="2"/>
              <a:buChar char="q"/>
            </a:pPr>
            <a:r>
              <a:rPr lang="en-US" sz="2400" dirty="0">
                <a:solidFill>
                  <a:prstClr val="black"/>
                </a:solidFill>
                <a:latin typeface="Arial" panose="020B0604020202020204" pitchFamily="34" charset="0"/>
              </a:rPr>
              <a:t> Typically, the margins are sites of deposition of </a:t>
            </a:r>
            <a:r>
              <a:rPr lang="en-US" sz="2400" dirty="0">
                <a:solidFill>
                  <a:srgbClr val="FF0000"/>
                </a:solidFill>
                <a:latin typeface="Arial" panose="020B0604020202020204" pitchFamily="34" charset="0"/>
              </a:rPr>
              <a:t>coarse facies</a:t>
            </a:r>
            <a:r>
              <a:rPr lang="en-US" sz="2400" dirty="0">
                <a:solidFill>
                  <a:prstClr val="black"/>
                </a:solidFill>
                <a:latin typeface="Arial" panose="020B0604020202020204" pitchFamily="34" charset="0"/>
              </a:rPr>
              <a:t> (alluvial fans and fan deltas) and </a:t>
            </a:r>
            <a:r>
              <a:rPr lang="en-US" sz="2400" dirty="0">
                <a:solidFill>
                  <a:srgbClr val="FF0000"/>
                </a:solidFill>
                <a:latin typeface="Arial" panose="020B0604020202020204" pitchFamily="34" charset="0"/>
              </a:rPr>
              <a:t>pass laterally over very short distances </a:t>
            </a:r>
            <a:r>
              <a:rPr lang="en-US" sz="2400" dirty="0">
                <a:solidFill>
                  <a:prstClr val="black"/>
                </a:solidFill>
                <a:latin typeface="Arial" panose="020B0604020202020204" pitchFamily="34" charset="0"/>
              </a:rPr>
              <a:t>to lacustrine sediments in continental settings or marine deposits.</a:t>
            </a:r>
          </a:p>
          <a:p>
            <a:pPr marL="342900" lvl="0" indent="-342900" algn="just">
              <a:buClr>
                <a:srgbClr val="90C226"/>
              </a:buClr>
              <a:buFont typeface="Wingdings" panose="05000000000000000000" pitchFamily="2" charset="2"/>
              <a:buChar char="q"/>
            </a:pPr>
            <a:r>
              <a:rPr lang="en-US" sz="2400" dirty="0">
                <a:solidFill>
                  <a:prstClr val="black"/>
                </a:solidFill>
                <a:latin typeface="Arial" panose="020B0604020202020204" pitchFamily="34" charset="0"/>
              </a:rPr>
              <a:t> In the stratigraphic record, facies are very varied and show lateral facies changes over short distances. why</a:t>
            </a: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517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صورة 16"/>
          <p:cNvPicPr/>
          <p:nvPr/>
        </p:nvPicPr>
        <p:blipFill rotWithShape="1">
          <a:blip r:embed="rId2">
            <a:lum bright="-25000" contrast="55000"/>
            <a:extLst>
              <a:ext uri="{28A0092B-C50C-407E-A947-70E740481C1C}">
                <a14:useLocalDpi xmlns:a14="http://schemas.microsoft.com/office/drawing/2010/main" val="0"/>
              </a:ext>
            </a:extLst>
          </a:blip>
          <a:srcRect l="10140" t="12752" r="27365" b="16464"/>
          <a:stretch/>
        </p:blipFill>
        <p:spPr bwMode="auto">
          <a:xfrm>
            <a:off x="1685109" y="222068"/>
            <a:ext cx="7093132" cy="6257109"/>
          </a:xfrm>
          <a:prstGeom prst="rect">
            <a:avLst/>
          </a:prstGeom>
          <a:noFill/>
          <a:ln>
            <a:solidFill>
              <a:sysClr val="windowText" lastClr="000000"/>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28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just">
              <a:lnSpc>
                <a:spcPct val="107000"/>
              </a:lnSpc>
              <a:spcBef>
                <a:spcPts val="0"/>
              </a:spcBef>
              <a:spcAft>
                <a:spcPts val="800"/>
              </a:spcAft>
            </a:pP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D-</a:t>
            </a:r>
            <a:r>
              <a:rPr lang="en-US" sz="1200" b="1" dirty="0">
                <a:solidFill>
                  <a:srgbClr val="00B050"/>
                </a:solidFill>
                <a:latin typeface="AdvP425769"/>
                <a:ea typeface="Calibri" panose="020F0502020204030204" pitchFamily="34" charset="0"/>
                <a:cs typeface="AdvP425769"/>
              </a:rPr>
              <a:t> </a:t>
            </a: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BASINS RELATED TO CRUSTAL LOADING </a:t>
            </a:r>
            <a:endParaRPr lang="en-US"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400" dirty="0">
                <a:solidFill>
                  <a:schemeClr val="tx1"/>
                </a:solidFill>
                <a:latin typeface="Arial" panose="020B0604020202020204" pitchFamily="34" charset="0"/>
                <a:ea typeface="Calibri" panose="020F0502020204030204" pitchFamily="34" charset="0"/>
                <a:cs typeface="Arial" panose="020B0604020202020204" pitchFamily="34" charset="0"/>
              </a:rPr>
              <a:t>when two continental plates converge, subduction does not occur because the thick, low-density continental lithosphere is too buoyant to be subducted. Collision of plates involves a thickening of the lithosphere and the creation of an orogenic belt, a mountain belt formed by collision of plates. </a:t>
            </a:r>
            <a:endParaRPr lang="en-US"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400" dirty="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400" dirty="0">
                <a:solidFill>
                  <a:srgbClr val="FF0000"/>
                </a:solidFill>
                <a:latin typeface="Arial" panose="020B0604020202020204" pitchFamily="34" charset="0"/>
                <a:ea typeface="Calibri" panose="020F0502020204030204" pitchFamily="34" charset="0"/>
                <a:cs typeface="Arial" panose="020B0604020202020204" pitchFamily="34" charset="0"/>
              </a:rPr>
              <a:t>Alps</a:t>
            </a:r>
            <a:r>
              <a:rPr lang="en-US" sz="2400" dirty="0">
                <a:solidFill>
                  <a:schemeClr val="tx1"/>
                </a:solidFill>
                <a:latin typeface="Arial" panose="020B0604020202020204" pitchFamily="34" charset="0"/>
                <a:ea typeface="Calibri" panose="020F0502020204030204" pitchFamily="34" charset="0"/>
                <a:cs typeface="Arial" panose="020B0604020202020204" pitchFamily="34" charset="0"/>
              </a:rPr>
              <a:t> have formed by the closure of the Tethys Ocean as Africa has moved northwards relative to Europe, and the </a:t>
            </a:r>
            <a:r>
              <a:rPr lang="en-US" sz="2400" dirty="0">
                <a:solidFill>
                  <a:srgbClr val="FF0000"/>
                </a:solidFill>
                <a:latin typeface="Arial" panose="020B0604020202020204" pitchFamily="34" charset="0"/>
                <a:ea typeface="Calibri" panose="020F0502020204030204" pitchFamily="34" charset="0"/>
                <a:cs typeface="Arial" panose="020B0604020202020204" pitchFamily="34" charset="0"/>
              </a:rPr>
              <a:t>Himalayas</a:t>
            </a:r>
            <a:r>
              <a:rPr lang="en-US" sz="2400" dirty="0">
                <a:solidFill>
                  <a:schemeClr val="tx1"/>
                </a:solidFill>
                <a:latin typeface="Arial" panose="020B0604020202020204" pitchFamily="34" charset="0"/>
                <a:ea typeface="Calibri" panose="020F0502020204030204" pitchFamily="34" charset="0"/>
                <a:cs typeface="Arial" panose="020B0604020202020204" pitchFamily="34" charset="0"/>
              </a:rPr>
              <a:t> are the result of a series of collisions related to the northward movement of India. The edges of the two continental margins that collide are likely to be thinned, passive margins.</a:t>
            </a:r>
            <a:endParaRPr lang="en-US"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l"/>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619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just">
              <a:lnSpc>
                <a:spcPct val="107000"/>
              </a:lnSpc>
              <a:spcBef>
                <a:spcPts val="0"/>
              </a:spcBef>
              <a:spcAft>
                <a:spcPts val="800"/>
              </a:spcAft>
            </a:pPr>
            <a:r>
              <a:rPr lang="en-US" sz="2200" dirty="0">
                <a:solidFill>
                  <a:srgbClr val="00B050"/>
                </a:solidFill>
                <a:latin typeface="Arial" panose="020B0604020202020204" pitchFamily="34" charset="0"/>
                <a:ea typeface="Calibri" panose="020F0502020204030204" pitchFamily="34" charset="0"/>
                <a:cs typeface="Arial" panose="020B0604020202020204" pitchFamily="34" charset="0"/>
              </a:rPr>
              <a:t>1- 'peripheral’ foreland basin.</a:t>
            </a:r>
            <a:r>
              <a:rPr lang="en-US" sz="2200"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00B050"/>
                </a:solidFill>
                <a:latin typeface="Arial" panose="020B0604020202020204" pitchFamily="34" charset="0"/>
                <a:ea typeface="Calibri" panose="020F0502020204030204" pitchFamily="34" charset="0"/>
                <a:cs typeface="Arial" panose="020B0604020202020204" pitchFamily="34" charset="0"/>
              </a:rPr>
              <a:t>(Fig: 13)</a:t>
            </a:r>
            <a:endParaRPr lang="en-US" sz="22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As the crust thickens, it deformed, with metamorphism in the lower parts and movement of material outwards the orogenic belt along major deep or shallow faults. </a:t>
            </a: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combination of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movement by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thick-faults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(extended deeply into the crust) and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thin-faults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(superficial thrust faults) </a:t>
            </a:r>
            <a:r>
              <a:rPr lang="en-US" sz="2200" b="1" dirty="0">
                <a:solidFill>
                  <a:srgbClr val="FF0000"/>
                </a:solidFill>
                <a:latin typeface="Arial" panose="020B0604020202020204" pitchFamily="34" charset="0"/>
                <a:ea typeface="Calibri" panose="020F0502020204030204" pitchFamily="34" charset="0"/>
                <a:cs typeface="Arial" panose="020B0604020202020204" pitchFamily="34" charset="0"/>
              </a:rPr>
              <a:t>transfers</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 mass laterally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and causes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loading of the crust adjacent to the mountain belt,</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because the (mantle/asthenosphere) below the lithosphere is mobile, they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allow a </a:t>
            </a:r>
            <a:r>
              <a:rPr lang="en-US" sz="2200" b="1" dirty="0">
                <a:solidFill>
                  <a:srgbClr val="FF0000"/>
                </a:solidFill>
                <a:latin typeface="Arial" panose="020B0604020202020204" pitchFamily="34" charset="0"/>
                <a:ea typeface="Calibri" panose="020F0502020204030204" pitchFamily="34" charset="0"/>
                <a:cs typeface="Arial" panose="020B0604020202020204" pitchFamily="34" charset="0"/>
              </a:rPr>
              <a:t>flexural deformation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of the loaded crust and formation of a ‘peripheral’ foreland basin.</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US" sz="2200" dirty="0">
                <a:solidFill>
                  <a:srgbClr val="4A41F5"/>
                </a:solidFill>
                <a:latin typeface="Arial" panose="020B0604020202020204" pitchFamily="34" charset="0"/>
                <a:ea typeface="Calibri" panose="020F0502020204030204" pitchFamily="34" charset="0"/>
                <a:cs typeface="Arial" panose="020B0604020202020204" pitchFamily="34" charset="0"/>
              </a:rPr>
              <a:t>width of the basin will depend on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the amount of load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and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the flexural rigidity of the foreland lithosphere</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Rigid (typically older, thicker) lithosphere will respond to form a wide, shallow basin, whereas younger, thinner lithosphere flexes more easily to create a narrower, deeper trough.</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22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marL="342900" lvl="0" indent="-342900" algn="just">
              <a:lnSpc>
                <a:spcPct val="107000"/>
              </a:lnSpc>
              <a:spcBef>
                <a:spcPts val="0"/>
              </a:spcBef>
              <a:spcAft>
                <a:spcPts val="800"/>
              </a:spcAft>
              <a:buClr>
                <a:srgbClr val="90C226"/>
              </a:buClr>
              <a:buFont typeface="Wingdings" panose="05000000000000000000" pitchFamily="2" charset="2"/>
              <a:buChar char="q"/>
            </a:pP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In the </a:t>
            </a:r>
            <a:r>
              <a:rPr lang="en-US" sz="2400" dirty="0">
                <a:solidFill>
                  <a:srgbClr val="FF0000"/>
                </a:solidFill>
                <a:latin typeface="Arial" panose="020B0604020202020204" pitchFamily="34" charset="0"/>
                <a:ea typeface="Calibri" panose="020F0502020204030204" pitchFamily="34" charset="0"/>
                <a:cs typeface="Arial" panose="020B0604020202020204" pitchFamily="34" charset="0"/>
              </a:rPr>
              <a:t>initial stages </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of </a:t>
            </a:r>
            <a:r>
              <a:rPr lang="en-US" sz="2400" dirty="0">
                <a:solidFill>
                  <a:srgbClr val="4A41F5"/>
                </a:solidFill>
                <a:latin typeface="Arial" panose="020B0604020202020204" pitchFamily="34" charset="0"/>
                <a:ea typeface="Calibri" panose="020F0502020204030204" pitchFamily="34" charset="0"/>
                <a:cs typeface="Arial" panose="020B0604020202020204" pitchFamily="34" charset="0"/>
              </a:rPr>
              <a:t>foreland basi</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n formation, the orogenic belt itself will not be high above sea level, then a little detritus will be supplied by erosion of the orogenic belt. So Early foreland basin sediments will therefore occur in a deep-water basin, with the rate of subsidence exceeding the rate of supply (starved). Turbidities are typical of this stage. </a:t>
            </a:r>
          </a:p>
          <a:p>
            <a:pPr marL="342900" lvl="0" indent="-342900" algn="just">
              <a:lnSpc>
                <a:spcPct val="107000"/>
              </a:lnSpc>
              <a:spcBef>
                <a:spcPts val="0"/>
              </a:spcBef>
              <a:spcAft>
                <a:spcPts val="800"/>
              </a:spcAft>
              <a:buClr>
                <a:srgbClr val="90C226"/>
              </a:buClr>
              <a:buFont typeface="Wingdings" panose="05000000000000000000" pitchFamily="2" charset="2"/>
              <a:buChar char="q"/>
            </a:pP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When the orogenic belt is </a:t>
            </a:r>
            <a:r>
              <a:rPr lang="en-US" sz="2400" dirty="0">
                <a:solidFill>
                  <a:srgbClr val="FF0000"/>
                </a:solidFill>
                <a:latin typeface="Arial" panose="020B0604020202020204" pitchFamily="34" charset="0"/>
                <a:ea typeface="Calibri" panose="020F0502020204030204" pitchFamily="34" charset="0"/>
                <a:cs typeface="Arial" panose="020B0604020202020204" pitchFamily="34" charset="0"/>
              </a:rPr>
              <a:t>more mature </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and built up a mountain chain ,an increase in the rate of sediment supply to the foreland basin. The Arabian gulf is a recent example. </a:t>
            </a:r>
          </a:p>
          <a:p>
            <a:pPr marL="342900" lvl="0" indent="-342900" algn="just">
              <a:lnSpc>
                <a:spcPct val="107000"/>
              </a:lnSpc>
              <a:spcBef>
                <a:spcPts val="0"/>
              </a:spcBef>
              <a:spcAft>
                <a:spcPts val="800"/>
              </a:spcAft>
              <a:buClr>
                <a:srgbClr val="90C226"/>
              </a:buClr>
              <a:buFont typeface="Wingdings" panose="05000000000000000000" pitchFamily="2" charset="2"/>
              <a:buChar char="q"/>
            </a:pP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thrusting may subdivide the basin to form </a:t>
            </a:r>
            <a:r>
              <a:rPr lang="en-US" sz="2400" b="1" dirty="0">
                <a:solidFill>
                  <a:prstClr val="black"/>
                </a:solidFill>
                <a:latin typeface="Arial" panose="020B0604020202020204" pitchFamily="34" charset="0"/>
                <a:ea typeface="Calibri" panose="020F0502020204030204" pitchFamily="34" charset="0"/>
                <a:cs typeface="Arial" panose="020B0604020202020204" pitchFamily="34" charset="0"/>
              </a:rPr>
              <a:t>piggy-back basins</a:t>
            </a:r>
            <a:r>
              <a:rPr 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that lie on top of the thrust sheets and separate from the foredeep basin in front of all the thrusts.</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275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just">
              <a:lnSpc>
                <a:spcPct val="107000"/>
              </a:lnSpc>
              <a:spcBef>
                <a:spcPts val="0"/>
              </a:spcBef>
              <a:spcAft>
                <a:spcPts val="800"/>
              </a:spcAft>
            </a:pPr>
            <a:r>
              <a:rPr lang="en-US" sz="2200" b="1" dirty="0">
                <a:solidFill>
                  <a:srgbClr val="00B050"/>
                </a:solidFill>
                <a:latin typeface="Arial" panose="020B0604020202020204" pitchFamily="34" charset="0"/>
                <a:ea typeface="Calibri" panose="020F0502020204030204" pitchFamily="34" charset="0"/>
                <a:cs typeface="Arial" panose="020B0604020202020204" pitchFamily="34" charset="0"/>
              </a:rPr>
              <a:t>2- ‘</a:t>
            </a:r>
            <a:r>
              <a:rPr lang="en-US" sz="2200" b="1" dirty="0" err="1">
                <a:solidFill>
                  <a:srgbClr val="00B050"/>
                </a:solidFill>
                <a:latin typeface="Arial" panose="020B0604020202020204" pitchFamily="34" charset="0"/>
                <a:ea typeface="Calibri" panose="020F0502020204030204" pitchFamily="34" charset="0"/>
                <a:cs typeface="Arial" panose="020B0604020202020204" pitchFamily="34" charset="0"/>
              </a:rPr>
              <a:t>retroarc</a:t>
            </a:r>
            <a:r>
              <a:rPr lang="en-US" sz="2200" b="1" dirty="0">
                <a:solidFill>
                  <a:srgbClr val="00B050"/>
                </a:solidFill>
                <a:latin typeface="Arial" panose="020B0604020202020204" pitchFamily="34" charset="0"/>
                <a:ea typeface="Calibri" panose="020F0502020204030204" pitchFamily="34" charset="0"/>
                <a:cs typeface="Arial" panose="020B0604020202020204" pitchFamily="34" charset="0"/>
              </a:rPr>
              <a:t>’ foreland basin (Fig:14)</a:t>
            </a:r>
            <a:endParaRPr lang="en-US" sz="2200" b="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At </a:t>
            </a:r>
            <a:r>
              <a:rPr lang="en-US" sz="2200" dirty="0">
                <a:solidFill>
                  <a:srgbClr val="4A41F5"/>
                </a:solidFill>
                <a:latin typeface="Arial" panose="020B0604020202020204" pitchFamily="34" charset="0"/>
                <a:ea typeface="Calibri" panose="020F0502020204030204" pitchFamily="34" charset="0"/>
                <a:cs typeface="Arial" panose="020B0604020202020204" pitchFamily="34" charset="0"/>
              </a:rPr>
              <a:t>ocean–continent</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convergence settings, the thick overriding continental plate and subduction related magmatism could also create a mountain belt.</a:t>
            </a: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The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loading of the crust behind the arc -trench leading to flexure</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and basin formation: these basins are called </a:t>
            </a:r>
            <a:r>
              <a:rPr lang="en-US" sz="2200" dirty="0" err="1">
                <a:solidFill>
                  <a:schemeClr val="tx1"/>
                </a:solidFill>
                <a:latin typeface="Arial" panose="020B0604020202020204" pitchFamily="34" charset="0"/>
                <a:ea typeface="Calibri" panose="020F0502020204030204" pitchFamily="34" charset="0"/>
                <a:cs typeface="Arial" panose="020B0604020202020204" pitchFamily="34" charset="0"/>
              </a:rPr>
              <a:t>retroarc</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foreland basins because of their position behind the arc. </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spcAft>
                <a:spcPts val="800"/>
              </a:spcAft>
              <a:buFont typeface="Wingdings" panose="05000000000000000000" pitchFamily="2" charset="2"/>
              <a:buChar char="q"/>
            </a:pP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The continental crust will be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close to sea level at the time the loading commences</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so most of the sedimentation occurs in fluvial, coastal and shallow marine environments. </a:t>
            </a:r>
          </a:p>
          <a:p>
            <a:pPr marL="342900" indent="-342900" algn="just">
              <a:lnSpc>
                <a:spcPct val="107000"/>
              </a:lnSpc>
              <a:spcBef>
                <a:spcPts val="0"/>
              </a:spcBef>
              <a:spcAft>
                <a:spcPts val="800"/>
              </a:spcAft>
              <a:buFont typeface="Wingdings" panose="05000000000000000000" pitchFamily="2" charset="2"/>
              <a:buChar char="q"/>
            </a:pP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Continued subsidence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due to further loading by more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thrusted masses</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from the mountain belt,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augmented by the sedimentary load. </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The main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source</a:t>
            </a:r>
            <a:r>
              <a:rPr lang="en-US" sz="2200" dirty="0">
                <a:solidFill>
                  <a:schemeClr val="tx1"/>
                </a:solidFill>
                <a:latin typeface="Arial" panose="020B0604020202020204" pitchFamily="34" charset="0"/>
                <a:ea typeface="Calibri" panose="020F0502020204030204" pitchFamily="34" charset="0"/>
                <a:cs typeface="Arial" panose="020B0604020202020204" pitchFamily="34" charset="0"/>
              </a:rPr>
              <a:t> of detritus is the mountain belt and volcanic arc.</a:t>
            </a:r>
            <a:endParaRPr lang="en-US" sz="22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146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marL="342900" lvl="0" indent="-342900" algn="just">
              <a:lnSpc>
                <a:spcPct val="107000"/>
              </a:lnSpc>
              <a:spcBef>
                <a:spcPts val="0"/>
              </a:spcBef>
              <a:spcAft>
                <a:spcPts val="800"/>
              </a:spcAft>
              <a:buClr>
                <a:srgbClr val="90C226"/>
              </a:buClr>
              <a:buFont typeface="Wingdings" panose="05000000000000000000" pitchFamily="2" charset="2"/>
              <a:buChar char="q"/>
            </a:pPr>
            <a:r>
              <a:rPr lang="en-US" sz="2200" dirty="0">
                <a:solidFill>
                  <a:prstClr val="black"/>
                </a:solidFill>
                <a:latin typeface="Arial" panose="020B0604020202020204" pitchFamily="34" charset="0"/>
                <a:ea typeface="Calibri" panose="020F0502020204030204" pitchFamily="34" charset="0"/>
                <a:cs typeface="Arial" panose="020B0604020202020204" pitchFamily="34" charset="0"/>
              </a:rPr>
              <a:t>The Andes, along the western margin of South America, have been uplifted by crustal thickening and the intrusion of magma associated with subduction to the west. Thrust belts on the landward side of mountain chains in these settings result in loading and the formation of a ‘</a:t>
            </a:r>
            <a:r>
              <a:rPr lang="en-US" sz="2200" dirty="0" err="1">
                <a:solidFill>
                  <a:prstClr val="black"/>
                </a:solidFill>
                <a:latin typeface="Arial" panose="020B0604020202020204" pitchFamily="34" charset="0"/>
                <a:ea typeface="Calibri" panose="020F0502020204030204" pitchFamily="34" charset="0"/>
                <a:cs typeface="Arial" panose="020B0604020202020204" pitchFamily="34" charset="0"/>
              </a:rPr>
              <a:t>retroarc</a:t>
            </a:r>
            <a:r>
              <a:rPr lang="en-US" sz="2200" dirty="0">
                <a:solidFill>
                  <a:prstClr val="black"/>
                </a:solidFill>
                <a:latin typeface="Arial" panose="020B0604020202020204" pitchFamily="34" charset="0"/>
                <a:ea typeface="Calibri" panose="020F0502020204030204" pitchFamily="34" charset="0"/>
                <a:cs typeface="Arial" panose="020B0604020202020204" pitchFamily="34" charset="0"/>
              </a:rPr>
              <a:t>’ foreland basin.</a:t>
            </a:r>
            <a:endParaRPr lang="en-US" sz="22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679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2" y="222068"/>
            <a:ext cx="8765177" cy="6635931"/>
          </a:xfrm>
        </p:spPr>
        <p:txBody>
          <a:bodyPr>
            <a:noAutofit/>
          </a:bodyPr>
          <a:lstStyle/>
          <a:p>
            <a:pPr algn="l"/>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rotWithShape="1">
          <a:blip r:embed="rId2" cstate="print">
            <a:lum bright="-20000" contrast="40000"/>
            <a:extLst>
              <a:ext uri="{28A0092B-C50C-407E-A947-70E740481C1C}">
                <a14:useLocalDpi xmlns:a14="http://schemas.microsoft.com/office/drawing/2010/main" val="0"/>
              </a:ext>
            </a:extLst>
          </a:blip>
          <a:srcRect l="1382" b="2231"/>
          <a:stretch/>
        </p:blipFill>
        <p:spPr bwMode="auto">
          <a:xfrm>
            <a:off x="909976" y="968510"/>
            <a:ext cx="8434388" cy="40868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54555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966</TotalTime>
  <Words>1176</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AdvP425769</vt:lpstr>
      <vt:lpstr>Arial</vt:lpstr>
      <vt:lpstr>Calibri</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lenovo</cp:lastModifiedBy>
  <cp:revision>116</cp:revision>
  <dcterms:created xsi:type="dcterms:W3CDTF">2021-01-01T17:11:23Z</dcterms:created>
  <dcterms:modified xsi:type="dcterms:W3CDTF">2023-12-08T21:01:27Z</dcterms:modified>
</cp:coreProperties>
</file>