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8" r:id="rId5"/>
    <p:sldId id="259"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12/5/2020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12/5/2020</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12/5/2020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600" y="4724400"/>
            <a:ext cx="990600" cy="1063978"/>
          </a:xfrm>
        </p:spPr>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ar-IQ"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1276130" y="2244804"/>
            <a:ext cx="6591741"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Igneous Petrology</a:t>
            </a:r>
            <a:endParaRPr lang="ar-IQ"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01814" y="1219200"/>
            <a:ext cx="609600" cy="609600"/>
          </a:xfrm>
          <a:prstGeom prst="rect">
            <a:avLst/>
          </a:prstGeom>
        </p:spPr>
      </p:pic>
    </p:spTree>
    <p:extLst>
      <p:ext uri="{BB962C8B-B14F-4D97-AF65-F5344CB8AC3E}">
        <p14:creationId xmlns:p14="http://schemas.microsoft.com/office/powerpoint/2010/main" val="3351649675"/>
      </p:ext>
    </p:extLst>
  </p:cSld>
  <p:clrMapOvr>
    <a:masterClrMapping/>
  </p:clrMapOvr>
  <mc:AlternateContent xmlns:mc="http://schemas.openxmlformats.org/markup-compatibility/2006" xmlns:p14="http://schemas.microsoft.com/office/powerpoint/2010/main">
    <mc:Choice Requires="p14">
      <p:transition spd="slow" p14:dur="800" advClick="0" advTm="9000">
        <p:circle/>
      </p:transition>
    </mc:Choice>
    <mc:Fallback xmlns="">
      <p:transition spd="slow" advClick="0" advTm="9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80571"/>
            <a:ext cx="8229600" cy="609600"/>
          </a:xfrm>
        </p:spPr>
        <p:txBody>
          <a:bodyPr>
            <a:normAutofit/>
          </a:bodyPr>
          <a:lstStyle/>
          <a:p>
            <a:pPr algn="ctr">
              <a:lnSpc>
                <a:spcPct val="115000"/>
              </a:lnSpc>
              <a:spcAft>
                <a:spcPts val="1000"/>
              </a:spcAft>
            </a:pPr>
            <a:r>
              <a:rPr lang="en-US" sz="2800" b="1" i="1" dirty="0">
                <a:solidFill>
                  <a:srgbClr val="FF0000"/>
                </a:solidFill>
                <a:effectLst>
                  <a:outerShdw blurRad="38100" dist="38100" dir="2700000" algn="tl">
                    <a:srgbClr val="000000">
                      <a:alpha val="43137"/>
                    </a:srgbClr>
                  </a:outerShdw>
                </a:effectLst>
                <a:latin typeface="Times New Roman"/>
                <a:ea typeface="Calibri"/>
                <a:cs typeface="Arial"/>
              </a:rPr>
              <a:t>The Principal Subdivisions of the Earth's Interior</a:t>
            </a:r>
            <a:endParaRPr lang="en-US" sz="2800" dirty="0">
              <a:solidFill>
                <a:srgbClr val="FF0000"/>
              </a:solidFill>
              <a:effectLst>
                <a:outerShdw blurRad="38100" dist="38100" dir="2700000" algn="tl">
                  <a:srgbClr val="000000">
                    <a:alpha val="43137"/>
                  </a:srgbClr>
                </a:outerShdw>
              </a:effectLst>
              <a:ea typeface="Calibri"/>
              <a:cs typeface="Arial"/>
            </a:endParaRPr>
          </a:p>
        </p:txBody>
      </p:sp>
      <p:sp>
        <p:nvSpPr>
          <p:cNvPr id="3" name="Content Placeholder 2"/>
          <p:cNvSpPr>
            <a:spLocks noGrp="1"/>
          </p:cNvSpPr>
          <p:nvPr>
            <p:ph idx="1"/>
          </p:nvPr>
        </p:nvSpPr>
        <p:spPr>
          <a:xfrm>
            <a:off x="228600" y="1371600"/>
            <a:ext cx="4876800" cy="5202936"/>
          </a:xfrm>
        </p:spPr>
        <p:txBody>
          <a:bodyPr>
            <a:normAutofit lnSpcReduction="10000"/>
          </a:bodyPr>
          <a:lstStyle/>
          <a:p>
            <a:pPr marL="0" indent="0" algn="just" rtl="0">
              <a:lnSpc>
                <a:spcPct val="115000"/>
              </a:lnSpc>
              <a:spcAft>
                <a:spcPts val="1000"/>
              </a:spcAft>
              <a:buNone/>
            </a:pPr>
            <a:r>
              <a:rPr lang="en-US" sz="1800" dirty="0" smtClean="0">
                <a:latin typeface="Times New Roman"/>
                <a:ea typeface="Calibri"/>
                <a:cs typeface="Arial"/>
              </a:rPr>
              <a:t>	The </a:t>
            </a:r>
            <a:r>
              <a:rPr lang="en-US" sz="1800" dirty="0">
                <a:latin typeface="Times New Roman"/>
                <a:ea typeface="Calibri"/>
                <a:cs typeface="Arial"/>
              </a:rPr>
              <a:t>Principal Subdivisions of the Earth's Interior are based on the depth distribution of seismic wave velocities (Fig. 1</a:t>
            </a:r>
            <a:r>
              <a:rPr lang="en-US" sz="1800" dirty="0" smtClean="0">
                <a:latin typeface="Times New Roman"/>
                <a:ea typeface="Calibri"/>
                <a:cs typeface="Arial"/>
              </a:rPr>
              <a:t>).</a:t>
            </a:r>
            <a:endParaRPr lang="en-US" sz="1800" dirty="0">
              <a:ea typeface="Calibri"/>
              <a:cs typeface="Arial"/>
            </a:endParaRPr>
          </a:p>
          <a:p>
            <a:pPr marL="285750" indent="-285750" algn="just" rtl="0">
              <a:lnSpc>
                <a:spcPct val="115000"/>
              </a:lnSpc>
              <a:spcAft>
                <a:spcPts val="1000"/>
              </a:spcAft>
              <a:buClr>
                <a:srgbClr val="FF0000"/>
              </a:buClr>
              <a:buFont typeface="Wingdings" pitchFamily="2" charset="2"/>
              <a:buChar char="v"/>
            </a:pPr>
            <a:r>
              <a:rPr lang="en-US" sz="1800" b="1" dirty="0" smtClean="0">
                <a:latin typeface="Times New Roman"/>
                <a:ea typeface="Calibri"/>
                <a:cs typeface="Arial"/>
              </a:rPr>
              <a:t>The </a:t>
            </a:r>
            <a:r>
              <a:rPr lang="en-US" sz="1800" b="1" dirty="0">
                <a:latin typeface="Times New Roman"/>
                <a:ea typeface="Calibri"/>
                <a:cs typeface="Arial"/>
              </a:rPr>
              <a:t>crust</a:t>
            </a:r>
            <a:r>
              <a:rPr lang="en-US" sz="1800" dirty="0">
                <a:latin typeface="Times New Roman"/>
                <a:ea typeface="Calibri"/>
                <a:cs typeface="Arial"/>
              </a:rPr>
              <a:t> is defined as the region extending from the surface to the </a:t>
            </a:r>
            <a:r>
              <a:rPr lang="en-US" sz="1800" i="1" dirty="0">
                <a:latin typeface="Times New Roman"/>
                <a:ea typeface="Calibri"/>
                <a:cs typeface="Arial"/>
              </a:rPr>
              <a:t>Moho discontinuity</a:t>
            </a:r>
            <a:r>
              <a:rPr lang="en-US" sz="1800" dirty="0">
                <a:latin typeface="Times New Roman"/>
                <a:ea typeface="Calibri"/>
                <a:cs typeface="Arial"/>
              </a:rPr>
              <a:t> (major first-order discontinuity), which lies at a depth of 30-50 km beneath most continents and about 10-12 km beneath most oceans.</a:t>
            </a:r>
            <a:endParaRPr lang="en-US" sz="1800" dirty="0">
              <a:ea typeface="Calibri"/>
              <a:cs typeface="Arial"/>
            </a:endParaRPr>
          </a:p>
          <a:p>
            <a:pPr algn="just" rtl="0">
              <a:lnSpc>
                <a:spcPct val="115000"/>
              </a:lnSpc>
              <a:spcAft>
                <a:spcPts val="1000"/>
              </a:spcAft>
              <a:buClr>
                <a:srgbClr val="FF0000"/>
              </a:buClr>
              <a:buFont typeface="Wingdings" pitchFamily="2" charset="2"/>
              <a:buChar char="v"/>
            </a:pPr>
            <a:r>
              <a:rPr lang="en-US" sz="1800" b="1" dirty="0">
                <a:latin typeface="Times New Roman"/>
                <a:ea typeface="Calibri"/>
                <a:cs typeface="Arial"/>
              </a:rPr>
              <a:t>The upper mantle</a:t>
            </a:r>
            <a:r>
              <a:rPr lang="en-US" sz="1800" dirty="0">
                <a:latin typeface="Times New Roman"/>
                <a:ea typeface="Calibri"/>
                <a:cs typeface="Arial"/>
              </a:rPr>
              <a:t> is located under the crust and extends to a depth of about 410 km. This region is characterized by regional differences in the distribution of the velocities, where it was discovered from the observation of the spread of the low velocity (low velocity zone "LVZ"), especially for transverse velocity (Vs).</a:t>
            </a:r>
            <a:endParaRPr lang="en-US" sz="1800" dirty="0">
              <a:ea typeface="Calibri"/>
              <a:cs typeface="Arial"/>
            </a:endParaRPr>
          </a:p>
        </p:txBody>
      </p:sp>
      <p:pic>
        <p:nvPicPr>
          <p:cNvPr id="1027" name="Picture 3" descr="C:\Users\max\Desktop\Untitl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371600"/>
            <a:ext cx="3619500" cy="4733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62600" y="6117747"/>
            <a:ext cx="3390900" cy="587853"/>
          </a:xfrm>
          <a:prstGeom prst="rect">
            <a:avLst/>
          </a:prstGeom>
        </p:spPr>
        <p:txBody>
          <a:bodyPr wrap="square">
            <a:spAutoFit/>
          </a:bodyPr>
          <a:lstStyle/>
          <a:p>
            <a:pPr lvl="0" algn="ctr">
              <a:lnSpc>
                <a:spcPct val="115000"/>
              </a:lnSpc>
              <a:spcAft>
                <a:spcPts val="1000"/>
              </a:spcAft>
            </a:pPr>
            <a:r>
              <a:rPr lang="en-US" sz="1400" dirty="0">
                <a:solidFill>
                  <a:srgbClr val="FF0000"/>
                </a:solidFill>
                <a:latin typeface="Times New Roman"/>
                <a:ea typeface="Calibri"/>
                <a:cs typeface="Arial"/>
              </a:rPr>
              <a:t>Fig. 1: Variation of seismic velocities in the Earth’s interior (velocity-depth profile).</a:t>
            </a:r>
            <a:endParaRPr lang="en-US" sz="1400" dirty="0">
              <a:solidFill>
                <a:srgbClr val="FF0000"/>
              </a:solidFill>
              <a:ea typeface="Calibri"/>
              <a:cs typeface="Arial"/>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67700" y="0"/>
            <a:ext cx="609600" cy="609600"/>
          </a:xfrm>
          <a:prstGeom prst="rect">
            <a:avLst/>
          </a:prstGeom>
        </p:spPr>
      </p:pic>
    </p:spTree>
    <p:extLst>
      <p:ext uri="{BB962C8B-B14F-4D97-AF65-F5344CB8AC3E}">
        <p14:creationId xmlns:p14="http://schemas.microsoft.com/office/powerpoint/2010/main" val="849682922"/>
      </p:ext>
    </p:extLst>
  </p:cSld>
  <p:clrMapOvr>
    <a:masterClrMapping/>
  </p:clrMapOvr>
  <p:transition spd="slow" advClick="0" advTm="23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5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4724400" cy="6324600"/>
          </a:xfrm>
        </p:spPr>
        <p:txBody>
          <a:bodyPr>
            <a:noAutofit/>
          </a:bodyPr>
          <a:lstStyle/>
          <a:p>
            <a:pPr algn="just" rtl="0">
              <a:lnSpc>
                <a:spcPct val="115000"/>
              </a:lnSpc>
              <a:spcAft>
                <a:spcPts val="1000"/>
              </a:spcAft>
              <a:buClr>
                <a:srgbClr val="FF0000"/>
              </a:buClr>
              <a:buFont typeface="Wingdings" pitchFamily="2" charset="2"/>
              <a:buChar char="v"/>
            </a:pPr>
            <a:r>
              <a:rPr lang="en-US" sz="1600" b="1" dirty="0" smtClean="0">
                <a:latin typeface="Times New Roman"/>
                <a:ea typeface="Calibri"/>
                <a:cs typeface="Arial"/>
              </a:rPr>
              <a:t>Transition </a:t>
            </a:r>
            <a:r>
              <a:rPr lang="en-US" sz="1600" b="1" dirty="0">
                <a:latin typeface="Times New Roman"/>
                <a:ea typeface="Calibri"/>
                <a:cs typeface="Arial"/>
              </a:rPr>
              <a:t>zone</a:t>
            </a:r>
            <a:r>
              <a:rPr lang="en-US" sz="1600" dirty="0">
                <a:latin typeface="Times New Roman"/>
                <a:ea typeface="Calibri"/>
                <a:cs typeface="Arial"/>
              </a:rPr>
              <a:t> is part of the Earth's mantle, and is located between the lower mantle and the upper mantle, between a depth of 410 and 660 km and is characterized by high-velocity gradients.</a:t>
            </a:r>
            <a:endParaRPr lang="en-US" sz="1600" dirty="0">
              <a:ea typeface="Calibri"/>
              <a:cs typeface="Arial"/>
            </a:endParaRPr>
          </a:p>
          <a:p>
            <a:pPr algn="just" rtl="0">
              <a:lnSpc>
                <a:spcPct val="115000"/>
              </a:lnSpc>
              <a:spcAft>
                <a:spcPts val="1000"/>
              </a:spcAft>
              <a:buClr>
                <a:srgbClr val="FF0000"/>
              </a:buClr>
              <a:buFont typeface="Wingdings" pitchFamily="2" charset="2"/>
              <a:buChar char="v"/>
            </a:pPr>
            <a:r>
              <a:rPr lang="en-US" sz="1600" b="1" dirty="0">
                <a:latin typeface="Times New Roman"/>
                <a:ea typeface="Calibri"/>
                <a:cs typeface="Arial"/>
              </a:rPr>
              <a:t>The lower mantle</a:t>
            </a:r>
            <a:r>
              <a:rPr lang="en-US" sz="1600" dirty="0">
                <a:latin typeface="Times New Roman"/>
                <a:ea typeface="Calibri"/>
                <a:cs typeface="Arial"/>
              </a:rPr>
              <a:t> extending from 660 to 2900 km, is characterized by moderate and relatively uniform increase of seismic velocities with depth</a:t>
            </a:r>
            <a:r>
              <a:rPr lang="en-US" sz="1600" dirty="0" smtClean="0">
                <a:latin typeface="Times New Roman"/>
                <a:ea typeface="Calibri"/>
                <a:cs typeface="Arial"/>
              </a:rPr>
              <a:t>.</a:t>
            </a:r>
          </a:p>
          <a:p>
            <a:pPr lvl="0" algn="just" rtl="0">
              <a:lnSpc>
                <a:spcPct val="120000"/>
              </a:lnSpc>
              <a:spcAft>
                <a:spcPts val="1000"/>
              </a:spcAft>
              <a:buClr>
                <a:srgbClr val="FF0000"/>
              </a:buClr>
              <a:buFont typeface="Wingdings" pitchFamily="2" charset="2"/>
              <a:buChar char="v"/>
            </a:pPr>
            <a:r>
              <a:rPr lang="en-US" sz="1600" b="1" dirty="0">
                <a:solidFill>
                  <a:prstClr val="black"/>
                </a:solidFill>
                <a:latin typeface="Times New Roman"/>
                <a:ea typeface="Calibri"/>
                <a:cs typeface="Arial"/>
              </a:rPr>
              <a:t>The earth's core</a:t>
            </a:r>
            <a:r>
              <a:rPr lang="en-US" sz="1600" dirty="0">
                <a:solidFill>
                  <a:prstClr val="black"/>
                </a:solidFill>
                <a:latin typeface="Times New Roman"/>
                <a:ea typeface="Calibri"/>
                <a:cs typeface="Arial"/>
              </a:rPr>
              <a:t> is reached at a depth close to 2900 km. This is marked by major first-order discontinuity (</a:t>
            </a:r>
            <a:r>
              <a:rPr lang="en-US" sz="1600" i="1" dirty="0">
                <a:solidFill>
                  <a:prstClr val="black"/>
                </a:solidFill>
                <a:latin typeface="Times New Roman"/>
                <a:ea typeface="Calibri"/>
                <a:cs typeface="Arial"/>
              </a:rPr>
              <a:t>Gotenberge discontinuity</a:t>
            </a:r>
            <a:r>
              <a:rPr lang="en-US" sz="1600" dirty="0">
                <a:solidFill>
                  <a:prstClr val="black"/>
                </a:solidFill>
                <a:latin typeface="Times New Roman"/>
                <a:ea typeface="Calibri"/>
                <a:cs typeface="Arial"/>
              </a:rPr>
              <a:t>). The earth's core is divided into two regions: </a:t>
            </a:r>
            <a:r>
              <a:rPr lang="en-US" sz="1600" b="1" dirty="0">
                <a:solidFill>
                  <a:prstClr val="black"/>
                </a:solidFill>
                <a:latin typeface="Times New Roman"/>
                <a:ea typeface="Calibri"/>
                <a:cs typeface="Arial"/>
              </a:rPr>
              <a:t>the outer core</a:t>
            </a:r>
            <a:r>
              <a:rPr lang="en-US" sz="1600" dirty="0">
                <a:solidFill>
                  <a:prstClr val="black"/>
                </a:solidFill>
                <a:latin typeface="Times New Roman"/>
                <a:ea typeface="Calibri"/>
                <a:cs typeface="Arial"/>
              </a:rPr>
              <a:t> is characterized by slowdown of longitudinal seismic waves (</a:t>
            </a:r>
            <a:r>
              <a:rPr lang="en-US" sz="1600" dirty="0">
                <a:solidFill>
                  <a:srgbClr val="000000"/>
                </a:solidFill>
                <a:latin typeface="Times New Roman"/>
                <a:ea typeface="Calibri"/>
                <a:cs typeface="Arial"/>
              </a:rPr>
              <a:t>Primary waves</a:t>
            </a:r>
            <a:r>
              <a:rPr lang="en-US" sz="1600" dirty="0">
                <a:solidFill>
                  <a:prstClr val="black"/>
                </a:solidFill>
                <a:latin typeface="Times New Roman"/>
                <a:ea typeface="Calibri"/>
                <a:cs typeface="Arial"/>
              </a:rPr>
              <a:t> Vp) and stop transverse seismic waves (</a:t>
            </a:r>
            <a:r>
              <a:rPr lang="en-US" sz="1600" dirty="0">
                <a:solidFill>
                  <a:srgbClr val="000000"/>
                </a:solidFill>
                <a:latin typeface="Times New Roman"/>
                <a:ea typeface="Calibri"/>
                <a:cs typeface="Arial"/>
              </a:rPr>
              <a:t>Secondary waves</a:t>
            </a:r>
            <a:r>
              <a:rPr lang="en-US" sz="1600" dirty="0">
                <a:solidFill>
                  <a:prstClr val="black"/>
                </a:solidFill>
                <a:latin typeface="Times New Roman"/>
                <a:ea typeface="Calibri"/>
                <a:cs typeface="Arial"/>
              </a:rPr>
              <a:t> Vs), indicating that the outer core is in the liquid state</a:t>
            </a:r>
            <a:r>
              <a:rPr lang="en-US" sz="1600" b="1" dirty="0">
                <a:solidFill>
                  <a:prstClr val="black"/>
                </a:solidFill>
                <a:latin typeface="Times New Roman"/>
                <a:ea typeface="Calibri"/>
                <a:cs typeface="Arial"/>
              </a:rPr>
              <a:t>. The inner core</a:t>
            </a:r>
            <a:r>
              <a:rPr lang="en-US" sz="1600" dirty="0">
                <a:solidFill>
                  <a:prstClr val="black"/>
                </a:solidFill>
                <a:latin typeface="Times New Roman"/>
                <a:ea typeface="Calibri"/>
                <a:cs typeface="Arial"/>
              </a:rPr>
              <a:t> passes the transverse and longitudinal seismic waves, indicating that the inner core is a solid (see Fig. 1, 2). </a:t>
            </a:r>
            <a:endParaRPr lang="en-US" sz="1600" dirty="0">
              <a:solidFill>
                <a:prstClr val="black"/>
              </a:solidFill>
              <a:ea typeface="Calibri"/>
              <a:cs typeface="Arial"/>
            </a:endParaRPr>
          </a:p>
        </p:txBody>
      </p:sp>
      <p:pic>
        <p:nvPicPr>
          <p:cNvPr id="2050" name="Picture 2" descr="C:\Users\max\Desktop\Untitled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1219200"/>
            <a:ext cx="413385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05400" y="5715000"/>
            <a:ext cx="3476624" cy="658642"/>
          </a:xfrm>
          <a:prstGeom prst="rect">
            <a:avLst/>
          </a:prstGeom>
        </p:spPr>
        <p:txBody>
          <a:bodyPr wrap="square">
            <a:spAutoFit/>
          </a:bodyPr>
          <a:lstStyle/>
          <a:p>
            <a:pPr lvl="0" algn="ctr">
              <a:lnSpc>
                <a:spcPct val="115000"/>
              </a:lnSpc>
              <a:spcAft>
                <a:spcPts val="1000"/>
              </a:spcAft>
            </a:pPr>
            <a:r>
              <a:rPr lang="en-US" sz="1600" dirty="0">
                <a:solidFill>
                  <a:srgbClr val="FF0000"/>
                </a:solidFill>
                <a:latin typeface="Times New Roman"/>
                <a:ea typeface="Calibri"/>
                <a:cs typeface="Arial"/>
              </a:rPr>
              <a:t>Fig. 2: The Principal Subdivisions of the Earth's Interior.</a:t>
            </a:r>
            <a:endParaRPr lang="en-US" sz="1600" dirty="0">
              <a:solidFill>
                <a:srgbClr val="FF0000"/>
              </a:solidFill>
              <a:ea typeface="Calibri"/>
              <a:cs typeface="Aria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77224" y="58057"/>
            <a:ext cx="609600" cy="609600"/>
          </a:xfrm>
          <a:prstGeom prst="rect">
            <a:avLst/>
          </a:prstGeom>
        </p:spPr>
      </p:pic>
    </p:spTree>
    <p:extLst>
      <p:ext uri="{BB962C8B-B14F-4D97-AF65-F5344CB8AC3E}">
        <p14:creationId xmlns:p14="http://schemas.microsoft.com/office/powerpoint/2010/main" val="2209118900"/>
      </p:ext>
    </p:extLst>
  </p:cSld>
  <p:clrMapOvr>
    <a:masterClrMapping/>
  </p:clrMapOvr>
  <p:transition spd="slow" advClick="0" advTm="15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7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55637"/>
            <a:ext cx="8839200" cy="1401763"/>
          </a:xfrm>
        </p:spPr>
        <p:txBody>
          <a:bodyPr>
            <a:normAutofit fontScale="70000" lnSpcReduction="20000"/>
          </a:bodyPr>
          <a:lstStyle/>
          <a:p>
            <a:pPr algn="just" rtl="0">
              <a:lnSpc>
                <a:spcPct val="120000"/>
              </a:lnSpc>
              <a:buClr>
                <a:srgbClr val="FF0000"/>
              </a:buClr>
              <a:buFont typeface="Wingdings" pitchFamily="2" charset="2"/>
              <a:buChar char="Ø"/>
            </a:pPr>
            <a:r>
              <a:rPr lang="en-US" dirty="0" smtClean="0">
                <a:latin typeface="Times New Roman"/>
                <a:ea typeface="Calibri"/>
              </a:rPr>
              <a:t>Earth </a:t>
            </a:r>
            <a:r>
              <a:rPr lang="en-US" dirty="0">
                <a:latin typeface="Times New Roman"/>
                <a:ea typeface="Calibri"/>
              </a:rPr>
              <a:t>has a rigid outer layer, known as the </a:t>
            </a:r>
            <a:r>
              <a:rPr lang="en-US" b="1" dirty="0">
                <a:latin typeface="Times New Roman"/>
                <a:ea typeface="Calibri"/>
              </a:rPr>
              <a:t>lithosphere</a:t>
            </a:r>
            <a:r>
              <a:rPr lang="en-US" dirty="0">
                <a:latin typeface="Times New Roman"/>
                <a:ea typeface="Calibri"/>
              </a:rPr>
              <a:t>, which is typically about 100 km thick and overlies a plastic (partially molten) layer called the </a:t>
            </a:r>
            <a:r>
              <a:rPr lang="en-US" b="1" dirty="0" smtClean="0">
                <a:latin typeface="Times New Roman"/>
                <a:ea typeface="Calibri"/>
              </a:rPr>
              <a:t>asthenosphere. </a:t>
            </a:r>
            <a:r>
              <a:rPr lang="en-US" dirty="0" smtClean="0">
                <a:latin typeface="Times New Roman"/>
                <a:ea typeface="Calibri"/>
              </a:rPr>
              <a:t>As </a:t>
            </a:r>
            <a:r>
              <a:rPr lang="en-US" dirty="0">
                <a:latin typeface="Times New Roman"/>
                <a:ea typeface="Calibri"/>
              </a:rPr>
              <a:t>a result, seismic waves slow as they enter the asthenosphere.</a:t>
            </a:r>
            <a:endParaRPr lang="ar-IQ" dirty="0"/>
          </a:p>
        </p:txBody>
      </p:sp>
      <p:graphicFrame>
        <p:nvGraphicFramePr>
          <p:cNvPr id="4" name="Content Placeholder 3"/>
          <p:cNvGraphicFramePr>
            <a:graphicFrameLocks/>
          </p:cNvGraphicFramePr>
          <p:nvPr>
            <p:extLst>
              <p:ext uri="{D42A27DB-BD31-4B8C-83A1-F6EECF244321}">
                <p14:modId xmlns:p14="http://schemas.microsoft.com/office/powerpoint/2010/main" val="3486286969"/>
              </p:ext>
            </p:extLst>
          </p:nvPr>
        </p:nvGraphicFramePr>
        <p:xfrm>
          <a:off x="1143000" y="2362200"/>
          <a:ext cx="7010400" cy="3886197"/>
        </p:xfrm>
        <a:graphic>
          <a:graphicData uri="http://schemas.openxmlformats.org/drawingml/2006/table">
            <a:tbl>
              <a:tblPr firstRow="1" firstCol="1" bandRow="1"/>
              <a:tblGrid>
                <a:gridCol w="2703753"/>
                <a:gridCol w="4306647"/>
              </a:tblGrid>
              <a:tr h="555171">
                <a:tc>
                  <a:txBody>
                    <a:bodyPr/>
                    <a:lstStyle/>
                    <a:p>
                      <a:pPr algn="ctr" rtl="0">
                        <a:lnSpc>
                          <a:spcPct val="115000"/>
                        </a:lnSpc>
                        <a:spcAft>
                          <a:spcPts val="0"/>
                        </a:spcAft>
                      </a:pPr>
                      <a:r>
                        <a:rPr lang="en-US" sz="2400" b="1" dirty="0">
                          <a:effectLst/>
                          <a:latin typeface="Times New Roman"/>
                          <a:ea typeface="Calibri"/>
                          <a:cs typeface="Arial"/>
                        </a:rPr>
                        <a:t>Layer</a:t>
                      </a:r>
                      <a:endParaRPr lang="en-US" sz="2400" dirty="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dirty="0">
                          <a:effectLst/>
                          <a:latin typeface="Times New Roman"/>
                          <a:ea typeface="Calibri"/>
                          <a:cs typeface="Arial"/>
                        </a:rPr>
                        <a:t>Depth (km)</a:t>
                      </a:r>
                      <a:endParaRPr lang="en-US" sz="2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55171">
                <a:tc>
                  <a:txBody>
                    <a:bodyPr/>
                    <a:lstStyle/>
                    <a:p>
                      <a:pPr algn="just" rtl="0">
                        <a:lnSpc>
                          <a:spcPct val="115000"/>
                        </a:lnSpc>
                        <a:spcAft>
                          <a:spcPts val="0"/>
                        </a:spcAft>
                      </a:pPr>
                      <a:r>
                        <a:rPr lang="en-US" sz="2400" b="0">
                          <a:effectLst/>
                          <a:latin typeface="Times New Roman"/>
                          <a:ea typeface="Calibri"/>
                          <a:cs typeface="Arial"/>
                        </a:rPr>
                        <a:t>Crust</a:t>
                      </a:r>
                      <a:endParaRPr lang="en-US" sz="2400" b="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400" b="0" dirty="0">
                          <a:effectLst/>
                          <a:latin typeface="Times New Roman"/>
                          <a:ea typeface="Calibri"/>
                          <a:cs typeface="Arial"/>
                        </a:rPr>
                        <a:t>Surface - </a:t>
                      </a:r>
                      <a:r>
                        <a:rPr lang="en-US" sz="2400" b="0" i="1" dirty="0">
                          <a:effectLst/>
                          <a:latin typeface="Times New Roman"/>
                          <a:ea typeface="Calibri"/>
                          <a:cs typeface="Arial"/>
                        </a:rPr>
                        <a:t>Moho discontinuity</a:t>
                      </a:r>
                      <a:endParaRPr lang="en-US" sz="2400" b="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171">
                <a:tc>
                  <a:txBody>
                    <a:bodyPr/>
                    <a:lstStyle/>
                    <a:p>
                      <a:pPr algn="just" rtl="0">
                        <a:lnSpc>
                          <a:spcPct val="115000"/>
                        </a:lnSpc>
                        <a:spcAft>
                          <a:spcPts val="0"/>
                        </a:spcAft>
                      </a:pPr>
                      <a:r>
                        <a:rPr lang="en-US" sz="2400" b="0" dirty="0">
                          <a:effectLst/>
                          <a:latin typeface="Times New Roman"/>
                          <a:ea typeface="Calibri"/>
                          <a:cs typeface="Arial"/>
                        </a:rPr>
                        <a:t>Upper Mantle</a:t>
                      </a:r>
                      <a:endParaRPr lang="en-US" sz="2400" b="0" dirty="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400" b="0" i="1" dirty="0">
                          <a:effectLst/>
                          <a:latin typeface="Times New Roman"/>
                          <a:ea typeface="Calibri"/>
                          <a:cs typeface="Arial"/>
                        </a:rPr>
                        <a:t>Moho discontinuity</a:t>
                      </a:r>
                      <a:r>
                        <a:rPr lang="en-US" sz="2400" b="0" dirty="0">
                          <a:effectLst/>
                          <a:latin typeface="Times New Roman"/>
                          <a:ea typeface="Calibri"/>
                          <a:cs typeface="Arial"/>
                        </a:rPr>
                        <a:t> - 410</a:t>
                      </a:r>
                      <a:endParaRPr lang="en-US" sz="2400" b="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171">
                <a:tc>
                  <a:txBody>
                    <a:bodyPr/>
                    <a:lstStyle/>
                    <a:p>
                      <a:pPr algn="just" rtl="0">
                        <a:lnSpc>
                          <a:spcPct val="115000"/>
                        </a:lnSpc>
                        <a:spcAft>
                          <a:spcPts val="0"/>
                        </a:spcAft>
                      </a:pPr>
                      <a:r>
                        <a:rPr lang="en-US" sz="2400" b="0">
                          <a:effectLst/>
                          <a:latin typeface="Times New Roman"/>
                          <a:ea typeface="Calibri"/>
                          <a:cs typeface="Arial"/>
                        </a:rPr>
                        <a:t>Transition zone</a:t>
                      </a:r>
                      <a:endParaRPr lang="en-US" sz="2400" b="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400" b="0" dirty="0">
                          <a:effectLst/>
                          <a:latin typeface="Times New Roman"/>
                          <a:ea typeface="Calibri"/>
                          <a:cs typeface="Arial"/>
                        </a:rPr>
                        <a:t>410 - 660</a:t>
                      </a:r>
                      <a:endParaRPr lang="en-US" sz="2400" b="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171">
                <a:tc>
                  <a:txBody>
                    <a:bodyPr/>
                    <a:lstStyle/>
                    <a:p>
                      <a:pPr algn="just" rtl="0">
                        <a:lnSpc>
                          <a:spcPct val="115000"/>
                        </a:lnSpc>
                        <a:spcAft>
                          <a:spcPts val="0"/>
                        </a:spcAft>
                      </a:pPr>
                      <a:r>
                        <a:rPr lang="en-US" sz="2400" b="0">
                          <a:effectLst/>
                          <a:latin typeface="Times New Roman"/>
                          <a:ea typeface="Calibri"/>
                          <a:cs typeface="Arial"/>
                        </a:rPr>
                        <a:t>Lower Mantle</a:t>
                      </a:r>
                      <a:endParaRPr lang="en-US" sz="2400" b="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400" b="0" dirty="0">
                          <a:effectLst/>
                          <a:latin typeface="Times New Roman"/>
                          <a:ea typeface="Calibri"/>
                          <a:cs typeface="Arial"/>
                        </a:rPr>
                        <a:t>660 - 2900</a:t>
                      </a:r>
                      <a:endParaRPr lang="en-US" sz="2400" b="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171">
                <a:tc>
                  <a:txBody>
                    <a:bodyPr/>
                    <a:lstStyle/>
                    <a:p>
                      <a:pPr algn="just" rtl="0">
                        <a:lnSpc>
                          <a:spcPct val="115000"/>
                        </a:lnSpc>
                        <a:spcAft>
                          <a:spcPts val="0"/>
                        </a:spcAft>
                      </a:pPr>
                      <a:r>
                        <a:rPr lang="en-US" sz="2400" b="0">
                          <a:effectLst/>
                          <a:latin typeface="Times New Roman"/>
                          <a:ea typeface="Calibri"/>
                          <a:cs typeface="Arial"/>
                        </a:rPr>
                        <a:t>Outer Core</a:t>
                      </a:r>
                      <a:endParaRPr lang="en-US" sz="2400" b="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400" b="0" dirty="0">
                          <a:effectLst/>
                          <a:latin typeface="Times New Roman"/>
                          <a:ea typeface="Calibri"/>
                          <a:cs typeface="Arial"/>
                        </a:rPr>
                        <a:t>2900 - 5155</a:t>
                      </a:r>
                      <a:endParaRPr lang="en-US" sz="2400" b="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171">
                <a:tc>
                  <a:txBody>
                    <a:bodyPr/>
                    <a:lstStyle/>
                    <a:p>
                      <a:pPr algn="just" rtl="0">
                        <a:lnSpc>
                          <a:spcPct val="115000"/>
                        </a:lnSpc>
                        <a:spcAft>
                          <a:spcPts val="0"/>
                        </a:spcAft>
                      </a:pPr>
                      <a:r>
                        <a:rPr lang="en-US" sz="2400" b="0" dirty="0">
                          <a:effectLst/>
                          <a:latin typeface="Times New Roman"/>
                          <a:ea typeface="Calibri"/>
                          <a:cs typeface="Arial"/>
                        </a:rPr>
                        <a:t>Inner Core</a:t>
                      </a:r>
                      <a:endParaRPr lang="en-US" sz="2400" b="0" dirty="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2400" b="0" dirty="0">
                          <a:effectLst/>
                          <a:latin typeface="Times New Roman"/>
                          <a:ea typeface="Calibri"/>
                          <a:cs typeface="Arial"/>
                        </a:rPr>
                        <a:t>5155 - 6371</a:t>
                      </a:r>
                      <a:endParaRPr lang="en-US" sz="2400" b="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3629"/>
            <a:ext cx="609600" cy="609600"/>
          </a:xfrm>
          <a:prstGeom prst="rect">
            <a:avLst/>
          </a:prstGeom>
        </p:spPr>
      </p:pic>
    </p:spTree>
    <p:extLst>
      <p:ext uri="{BB962C8B-B14F-4D97-AF65-F5344CB8AC3E}">
        <p14:creationId xmlns:p14="http://schemas.microsoft.com/office/powerpoint/2010/main" val="2323431902"/>
      </p:ext>
    </p:extLst>
  </p:cSld>
  <p:clrMapOvr>
    <a:masterClrMapping/>
  </p:clrMapOvr>
  <p:transition spd="slow" advClick="0" advTm="10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0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637"/>
            <a:ext cx="8229600" cy="5745163"/>
          </a:xfrm>
        </p:spPr>
        <p:txBody>
          <a:bodyPr>
            <a:normAutofit fontScale="85000" lnSpcReduction="20000"/>
          </a:bodyPr>
          <a:lstStyle/>
          <a:p>
            <a:pPr marL="0" indent="0" algn="just" rtl="0">
              <a:lnSpc>
                <a:spcPct val="115000"/>
              </a:lnSpc>
              <a:spcAft>
                <a:spcPts val="1000"/>
              </a:spcAft>
              <a:buNone/>
            </a:pPr>
            <a:r>
              <a:rPr lang="en-US" b="1" i="1" dirty="0">
                <a:solidFill>
                  <a:srgbClr val="FF0000"/>
                </a:solidFill>
                <a:effectLst>
                  <a:outerShdw blurRad="38100" dist="38100" dir="2700000" algn="tl">
                    <a:srgbClr val="000000">
                      <a:alpha val="43137"/>
                    </a:srgbClr>
                  </a:outerShdw>
                </a:effectLst>
                <a:latin typeface="Times New Roman"/>
                <a:ea typeface="Calibri"/>
                <a:cs typeface="Arial"/>
              </a:rPr>
              <a:t>(1) Crust</a:t>
            </a:r>
            <a:endParaRPr lang="en-US" sz="2400" b="1" i="1" dirty="0">
              <a:solidFill>
                <a:srgbClr val="FF0000"/>
              </a:solidFill>
              <a:effectLst>
                <a:outerShdw blurRad="38100" dist="38100" dir="2700000" algn="tl">
                  <a:srgbClr val="000000">
                    <a:alpha val="43137"/>
                  </a:srgbClr>
                </a:outerShdw>
              </a:effectLst>
              <a:ea typeface="Calibri"/>
              <a:cs typeface="Arial"/>
            </a:endParaRPr>
          </a:p>
          <a:p>
            <a:pPr marL="0" indent="0" algn="just" rtl="0">
              <a:lnSpc>
                <a:spcPct val="115000"/>
              </a:lnSpc>
              <a:spcAft>
                <a:spcPts val="1000"/>
              </a:spcAft>
              <a:buNone/>
            </a:pPr>
            <a:r>
              <a:rPr lang="en-US" dirty="0" smtClean="0">
                <a:latin typeface="Times New Roman"/>
                <a:ea typeface="Calibri"/>
                <a:cs typeface="Arial"/>
              </a:rPr>
              <a:t>	Earth's </a:t>
            </a:r>
            <a:r>
              <a:rPr lang="en-US" dirty="0">
                <a:latin typeface="Times New Roman"/>
                <a:ea typeface="Calibri"/>
                <a:cs typeface="Arial"/>
              </a:rPr>
              <a:t>crust is divided into:</a:t>
            </a:r>
            <a:endParaRPr lang="en-US" sz="2400" dirty="0">
              <a:ea typeface="Calibri"/>
              <a:cs typeface="Arial"/>
            </a:endParaRPr>
          </a:p>
          <a:p>
            <a:pPr marL="0" indent="0" algn="just" rtl="0">
              <a:lnSpc>
                <a:spcPct val="120000"/>
              </a:lnSpc>
              <a:spcAft>
                <a:spcPts val="1000"/>
              </a:spcAft>
              <a:buNone/>
            </a:pPr>
            <a:r>
              <a:rPr lang="en-US" b="1" dirty="0">
                <a:solidFill>
                  <a:srgbClr val="FF0000"/>
                </a:solidFill>
                <a:effectLst>
                  <a:outerShdw blurRad="38100" dist="38100" dir="2700000" algn="tl">
                    <a:srgbClr val="000000">
                      <a:alpha val="43137"/>
                    </a:srgbClr>
                  </a:outerShdw>
                </a:effectLst>
                <a:latin typeface="Times New Roman"/>
                <a:ea typeface="Calibri"/>
                <a:cs typeface="Arial"/>
              </a:rPr>
              <a:t>(a) Continental crust: </a:t>
            </a:r>
            <a:r>
              <a:rPr lang="en-US" dirty="0">
                <a:latin typeface="Times New Roman"/>
                <a:ea typeface="Calibri"/>
                <a:cs typeface="Arial"/>
              </a:rPr>
              <a:t>In most regions, the continental crust is about 40 kilometer thickness, but it may exceed 70 kilometers in areas of prominent mountains.</a:t>
            </a:r>
            <a:endParaRPr lang="en-US" sz="2400" dirty="0">
              <a:ea typeface="Calibri"/>
              <a:cs typeface="Arial"/>
            </a:endParaRPr>
          </a:p>
          <a:p>
            <a:pPr marL="0" indent="0" algn="just" rtl="0">
              <a:lnSpc>
                <a:spcPct val="115000"/>
              </a:lnSpc>
              <a:spcAft>
                <a:spcPts val="1000"/>
              </a:spcAft>
              <a:buNone/>
            </a:pPr>
            <a:r>
              <a:rPr lang="en-US" b="1" i="1" dirty="0">
                <a:effectLst>
                  <a:outerShdw blurRad="38100" dist="38100" dir="2700000" algn="tl">
                    <a:srgbClr val="000000">
                      <a:alpha val="43137"/>
                    </a:srgbClr>
                  </a:outerShdw>
                </a:effectLst>
                <a:latin typeface="Times New Roman"/>
                <a:ea typeface="Calibri"/>
                <a:cs typeface="Arial"/>
              </a:rPr>
              <a:t>1) Upper crust</a:t>
            </a:r>
            <a:endParaRPr lang="en-US" sz="2400" i="1" dirty="0">
              <a:effectLst>
                <a:outerShdw blurRad="38100" dist="38100" dir="2700000" algn="tl">
                  <a:srgbClr val="000000">
                    <a:alpha val="43137"/>
                  </a:srgbClr>
                </a:outerShdw>
              </a:effectLst>
              <a:ea typeface="Calibri"/>
              <a:cs typeface="Arial"/>
            </a:endParaRPr>
          </a:p>
          <a:p>
            <a:pPr marL="0" indent="0" algn="just" rtl="0">
              <a:lnSpc>
                <a:spcPct val="115000"/>
              </a:lnSpc>
              <a:spcAft>
                <a:spcPts val="1000"/>
              </a:spcAft>
              <a:buNone/>
            </a:pPr>
            <a:r>
              <a:rPr lang="en-US" dirty="0" smtClean="0">
                <a:latin typeface="Times New Roman"/>
                <a:ea typeface="Calibri"/>
                <a:cs typeface="Arial"/>
              </a:rPr>
              <a:t>	The </a:t>
            </a:r>
            <a:r>
              <a:rPr lang="en-US" dirty="0">
                <a:latin typeface="Times New Roman"/>
                <a:ea typeface="Calibri"/>
                <a:cs typeface="Arial"/>
              </a:rPr>
              <a:t>longitudinal seismic velocities in the upper crust range between 5.8-6.8 km / s and these velocities are consistent with the velocities observed in the acidic igneous rocks and metamorphic rocks. Here we conclude that the upper crust consists of the granitic composition. A geological observation, geochemical analyses and densities showed that the upper crust rocks were closer to the </a:t>
            </a:r>
            <a:r>
              <a:rPr lang="en-US" b="1" dirty="0">
                <a:latin typeface="Times New Roman"/>
                <a:ea typeface="Calibri"/>
                <a:cs typeface="Arial"/>
              </a:rPr>
              <a:t>granodiorite</a:t>
            </a:r>
            <a:r>
              <a:rPr lang="en-US" dirty="0">
                <a:latin typeface="Times New Roman"/>
                <a:ea typeface="Calibri"/>
                <a:cs typeface="Arial"/>
              </a:rPr>
              <a:t> than to the granite.</a:t>
            </a:r>
            <a:endParaRPr lang="en-US" sz="2400" dirty="0">
              <a:ea typeface="Calibri"/>
              <a:cs typeface="Arial"/>
            </a:endParaRPr>
          </a:p>
          <a:p>
            <a:pPr marL="0" indent="0" algn="just" rtl="0">
              <a:buNone/>
            </a:pPr>
            <a:endParaRPr lang="ar-IQ"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76343" y="3629"/>
            <a:ext cx="609600" cy="609600"/>
          </a:xfrm>
          <a:prstGeom prst="rect">
            <a:avLst/>
          </a:prstGeom>
        </p:spPr>
      </p:pic>
    </p:spTree>
    <p:extLst>
      <p:ext uri="{BB962C8B-B14F-4D97-AF65-F5344CB8AC3E}">
        <p14:creationId xmlns:p14="http://schemas.microsoft.com/office/powerpoint/2010/main" val="1176947854"/>
      </p:ext>
    </p:extLst>
  </p:cSld>
  <p:clrMapOvr>
    <a:masterClrMapping/>
  </p:clrMapOvr>
  <mc:AlternateContent xmlns:mc="http://schemas.openxmlformats.org/markup-compatibility/2006" xmlns:p14="http://schemas.microsoft.com/office/powerpoint/2010/main">
    <mc:Choice Requires="p14">
      <p:transition spd="slow" p14:dur="1600" advClick="0" advTm="121000">
        <p14:gallery dir="l"/>
      </p:transition>
    </mc:Choice>
    <mc:Fallback xmlns="">
      <p:transition spd="slow" advClick="0" advTm="12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8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637"/>
            <a:ext cx="8229600" cy="5592763"/>
          </a:xfrm>
        </p:spPr>
        <p:txBody>
          <a:bodyPr>
            <a:noAutofit/>
          </a:bodyPr>
          <a:lstStyle/>
          <a:p>
            <a:pPr marL="0" indent="0" algn="just" rtl="0">
              <a:lnSpc>
                <a:spcPct val="120000"/>
              </a:lnSpc>
              <a:spcAft>
                <a:spcPts val="1000"/>
              </a:spcAft>
              <a:buNone/>
            </a:pPr>
            <a:r>
              <a:rPr lang="en-US" sz="2400" b="1" i="1" dirty="0">
                <a:effectLst>
                  <a:outerShdw blurRad="38100" dist="38100" dir="2700000" algn="tl">
                    <a:srgbClr val="000000">
                      <a:alpha val="43137"/>
                    </a:srgbClr>
                  </a:outerShdw>
                </a:effectLst>
                <a:latin typeface="Times New Roman"/>
                <a:ea typeface="Calibri"/>
                <a:cs typeface="Arial"/>
              </a:rPr>
              <a:t>2) Lower crust</a:t>
            </a:r>
            <a:endParaRPr lang="en-US" sz="2400" b="1" i="1" dirty="0">
              <a:effectLst>
                <a:outerShdw blurRad="38100" dist="38100" dir="2700000" algn="tl">
                  <a:srgbClr val="000000">
                    <a:alpha val="43137"/>
                  </a:srgbClr>
                </a:outerShdw>
              </a:effectLst>
              <a:ea typeface="Calibri"/>
              <a:cs typeface="Arial"/>
            </a:endParaRPr>
          </a:p>
          <a:p>
            <a:pPr marL="0" indent="0" algn="just" rtl="0">
              <a:lnSpc>
                <a:spcPct val="120000"/>
              </a:lnSpc>
              <a:spcAft>
                <a:spcPts val="1000"/>
              </a:spcAft>
              <a:buNone/>
            </a:pPr>
            <a:r>
              <a:rPr lang="en-US" sz="1800" dirty="0" smtClean="0">
                <a:latin typeface="Times New Roman"/>
                <a:ea typeface="Calibri"/>
                <a:cs typeface="Arial"/>
              </a:rPr>
              <a:t>	The </a:t>
            </a:r>
            <a:r>
              <a:rPr lang="en-US" sz="1800" dirty="0">
                <a:latin typeface="Times New Roman"/>
                <a:ea typeface="Calibri"/>
                <a:cs typeface="Arial"/>
              </a:rPr>
              <a:t>longitudinal seismic velocities in the lower crust range between 6.5-7.2 km / s and are similar to that measured in basic rocks. The conclusion that the rocks of the lower crust are consisting of basic rocks is actually unsupported. Laboratory experiments show that the mineral assemblages of the gabbro rocks are in fact not stable thermodynamically under pressure, heat and water pressure prevailing in the lower crust. Assuming that the lower crust consists of a basic composition, in dry conditions, the eclogite (Vp= 8.4 km / s) will be formed in low-heat flow zones. In the </a:t>
            </a:r>
            <a:r>
              <a:rPr lang="en-US" sz="1800" dirty="0" smtClean="0">
                <a:latin typeface="Times New Roman"/>
                <a:ea typeface="Calibri"/>
                <a:cs typeface="Arial"/>
              </a:rPr>
              <a:t>high-heat flow </a:t>
            </a:r>
            <a:r>
              <a:rPr lang="en-US" sz="1800" dirty="0">
                <a:latin typeface="Times New Roman"/>
                <a:ea typeface="Calibri"/>
                <a:cs typeface="Arial"/>
              </a:rPr>
              <a:t>zones, we will have a garnet granulite (Vp= 8-7.3 km / s). From this we conclude that the lower crust rocks cannot have a basic composition</a:t>
            </a:r>
            <a:r>
              <a:rPr lang="en-US" sz="1800" dirty="0" smtClean="0">
                <a:latin typeface="Times New Roman"/>
                <a:ea typeface="Calibri"/>
                <a:cs typeface="Arial"/>
              </a:rPr>
              <a:t>.</a:t>
            </a:r>
            <a:endParaRPr lang="en-US" sz="1800" dirty="0">
              <a:ea typeface="Calibri"/>
              <a:cs typeface="Arial"/>
            </a:endParaRPr>
          </a:p>
          <a:p>
            <a:pPr marL="0" indent="0" algn="just" rtl="0">
              <a:lnSpc>
                <a:spcPct val="120000"/>
              </a:lnSpc>
              <a:buNone/>
            </a:pPr>
            <a:r>
              <a:rPr lang="en-US" sz="1800" dirty="0" smtClean="0">
                <a:latin typeface="Times New Roman"/>
                <a:ea typeface="Calibri"/>
              </a:rPr>
              <a:t>	Seismic </a:t>
            </a:r>
            <a:r>
              <a:rPr lang="en-US" sz="1800" dirty="0">
                <a:latin typeface="Times New Roman"/>
                <a:ea typeface="Calibri"/>
              </a:rPr>
              <a:t>velocities values (6.5-7.2 km / s) indicate the existence of large amounts of low seismic velocity minerals (e.g. quartz and alkali feldspar) for equation the garnet and pyroxene (high seismic velocity). The estimation of mineral assemblages, density, seismic velocity, which can be given by </a:t>
            </a:r>
            <a:r>
              <a:rPr lang="en-US" sz="1800" b="1" dirty="0">
                <a:latin typeface="Times New Roman"/>
                <a:ea typeface="Calibri"/>
              </a:rPr>
              <a:t>acidic and intermediate</a:t>
            </a:r>
            <a:r>
              <a:rPr lang="en-US" sz="1800" dirty="0">
                <a:latin typeface="Times New Roman"/>
                <a:ea typeface="Calibri"/>
              </a:rPr>
              <a:t> rocks in the eclogite facies, can best match with the physical properties of the lower crust.</a:t>
            </a:r>
            <a:endParaRPr lang="ar-IQ" sz="1800"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0"/>
            <a:ext cx="609600" cy="609600"/>
          </a:xfrm>
          <a:prstGeom prst="rect">
            <a:avLst/>
          </a:prstGeom>
        </p:spPr>
      </p:pic>
    </p:spTree>
    <p:extLst>
      <p:ext uri="{BB962C8B-B14F-4D97-AF65-F5344CB8AC3E}">
        <p14:creationId xmlns:p14="http://schemas.microsoft.com/office/powerpoint/2010/main" val="826604850"/>
      </p:ext>
    </p:extLst>
  </p:cSld>
  <p:clrMapOvr>
    <a:masterClrMapping/>
  </p:clrMapOvr>
  <mc:AlternateContent xmlns:mc="http://schemas.openxmlformats.org/markup-compatibility/2006" xmlns:p14="http://schemas.microsoft.com/office/powerpoint/2010/main">
    <mc:Choice Requires="p14">
      <p:transition spd="slow" p14:dur="1400" advClick="0" advTm="262000">
        <p14:doors dir="vert"/>
      </p:transition>
    </mc:Choice>
    <mc:Fallback xmlns="">
      <p:transition spd="slow" advClick="0" advTm="26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0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55637"/>
            <a:ext cx="8839200" cy="5973763"/>
          </a:xfrm>
        </p:spPr>
        <p:txBody>
          <a:bodyPr>
            <a:normAutofit fontScale="70000" lnSpcReduction="20000"/>
          </a:bodyPr>
          <a:lstStyle/>
          <a:p>
            <a:pPr marL="0" indent="0" algn="just" rtl="0">
              <a:lnSpc>
                <a:spcPct val="115000"/>
              </a:lnSpc>
              <a:spcAft>
                <a:spcPts val="1000"/>
              </a:spcAft>
              <a:buNone/>
            </a:pPr>
            <a:r>
              <a:rPr lang="en-US" b="1" i="1" dirty="0">
                <a:solidFill>
                  <a:srgbClr val="FF0000"/>
                </a:solidFill>
                <a:effectLst>
                  <a:outerShdw blurRad="38100" dist="38100" dir="2700000" algn="tl">
                    <a:srgbClr val="000000">
                      <a:alpha val="43137"/>
                    </a:srgbClr>
                  </a:outerShdw>
                </a:effectLst>
                <a:latin typeface="Times New Roman"/>
                <a:ea typeface="Calibri"/>
                <a:cs typeface="Arial"/>
              </a:rPr>
              <a:t>(b) Oceanic crust: </a:t>
            </a:r>
            <a:r>
              <a:rPr lang="en-US" dirty="0">
                <a:latin typeface="Times New Roman"/>
                <a:ea typeface="Calibri"/>
                <a:cs typeface="Arial"/>
              </a:rPr>
              <a:t>Oceanic crust differs </a:t>
            </a:r>
            <a:r>
              <a:rPr lang="en-US" dirty="0" smtClean="0">
                <a:latin typeface="Times New Roman"/>
                <a:ea typeface="Calibri"/>
                <a:cs typeface="Arial"/>
              </a:rPr>
              <a:t>from continental crust</a:t>
            </a:r>
            <a:r>
              <a:rPr lang="en-US" dirty="0">
                <a:latin typeface="Times New Roman"/>
                <a:ea typeface="Calibri"/>
                <a:cs typeface="Arial"/>
              </a:rPr>
              <a:t> in several ways: it is thinner (10 km), denser and younger. The oceanic crust is destroyed in subduction zones. </a:t>
            </a:r>
            <a:endParaRPr lang="en-US" sz="2400" dirty="0">
              <a:ea typeface="Calibri"/>
              <a:cs typeface="Arial"/>
            </a:endParaRPr>
          </a:p>
          <a:p>
            <a:pPr marL="514350" indent="-514350" algn="just" rtl="0">
              <a:lnSpc>
                <a:spcPct val="115000"/>
              </a:lnSpc>
              <a:spcAft>
                <a:spcPts val="1000"/>
              </a:spcAft>
              <a:buClrTx/>
              <a:buAutoNum type="arabicParenR"/>
            </a:pPr>
            <a:r>
              <a:rPr lang="en-US" b="1" i="1" dirty="0">
                <a:effectLst>
                  <a:outerShdw blurRad="38100" dist="38100" dir="2700000" algn="tl">
                    <a:srgbClr val="000000">
                      <a:alpha val="43137"/>
                    </a:srgbClr>
                  </a:outerShdw>
                </a:effectLst>
                <a:latin typeface="Times New Roman"/>
                <a:ea typeface="Calibri"/>
                <a:cs typeface="Arial"/>
              </a:rPr>
              <a:t>Ocean </a:t>
            </a:r>
            <a:r>
              <a:rPr lang="en-US" b="1" i="1" dirty="0" smtClean="0">
                <a:effectLst>
                  <a:outerShdw blurRad="38100" dist="38100" dir="2700000" algn="tl">
                    <a:srgbClr val="000000">
                      <a:alpha val="43137"/>
                    </a:srgbClr>
                  </a:outerShdw>
                </a:effectLst>
                <a:latin typeface="Times New Roman"/>
                <a:ea typeface="Calibri"/>
                <a:cs typeface="Arial"/>
              </a:rPr>
              <a:t>basins</a:t>
            </a:r>
          </a:p>
          <a:p>
            <a:pPr marL="514350" indent="-514350" algn="just" rtl="0">
              <a:lnSpc>
                <a:spcPct val="115000"/>
              </a:lnSpc>
              <a:spcAft>
                <a:spcPts val="1000"/>
              </a:spcAft>
              <a:buClr>
                <a:schemeClr val="tx1"/>
              </a:buClr>
              <a:buAutoNum type="arabicParenR"/>
            </a:pPr>
            <a:r>
              <a:rPr lang="en-US" b="1" i="1" dirty="0" smtClean="0">
                <a:effectLst>
                  <a:outerShdw blurRad="38100" dist="38100" dir="2700000" algn="tl">
                    <a:srgbClr val="000000">
                      <a:alpha val="43137"/>
                    </a:srgbClr>
                  </a:outerShdw>
                </a:effectLst>
                <a:latin typeface="Times New Roman"/>
                <a:ea typeface="Calibri"/>
                <a:cs typeface="Arial"/>
              </a:rPr>
              <a:t>Mid </a:t>
            </a:r>
            <a:r>
              <a:rPr lang="en-US" b="1" i="1" dirty="0">
                <a:effectLst>
                  <a:outerShdw blurRad="38100" dist="38100" dir="2700000" algn="tl">
                    <a:srgbClr val="000000">
                      <a:alpha val="43137"/>
                    </a:srgbClr>
                  </a:outerShdw>
                </a:effectLst>
                <a:latin typeface="Times New Roman"/>
                <a:ea typeface="Calibri"/>
                <a:cs typeface="Arial"/>
              </a:rPr>
              <a:t>oceanic </a:t>
            </a:r>
            <a:r>
              <a:rPr lang="en-US" b="1" i="1" dirty="0" smtClean="0">
                <a:effectLst>
                  <a:outerShdw blurRad="38100" dist="38100" dir="2700000" algn="tl">
                    <a:srgbClr val="000000">
                      <a:alpha val="43137"/>
                    </a:srgbClr>
                  </a:outerShdw>
                </a:effectLst>
                <a:latin typeface="Times New Roman"/>
                <a:ea typeface="Calibri"/>
                <a:cs typeface="Arial"/>
              </a:rPr>
              <a:t>ridges</a:t>
            </a:r>
          </a:p>
          <a:p>
            <a:pPr marL="514350" indent="-514350" algn="just" rtl="0">
              <a:lnSpc>
                <a:spcPct val="115000"/>
              </a:lnSpc>
              <a:spcAft>
                <a:spcPts val="1000"/>
              </a:spcAft>
              <a:buClrTx/>
              <a:buAutoNum type="arabicParenR"/>
            </a:pPr>
            <a:r>
              <a:rPr lang="en-US" b="1" i="1" dirty="0" smtClean="0">
                <a:effectLst>
                  <a:outerShdw blurRad="38100" dist="38100" dir="2700000" algn="tl">
                    <a:srgbClr val="000000">
                      <a:alpha val="43137"/>
                    </a:srgbClr>
                  </a:outerShdw>
                </a:effectLst>
                <a:latin typeface="Times New Roman"/>
                <a:ea typeface="Calibri"/>
                <a:cs typeface="Arial"/>
              </a:rPr>
              <a:t>Island </a:t>
            </a:r>
            <a:r>
              <a:rPr lang="en-US" b="1" i="1" dirty="0">
                <a:effectLst>
                  <a:outerShdw blurRad="38100" dist="38100" dir="2700000" algn="tl">
                    <a:srgbClr val="000000">
                      <a:alpha val="43137"/>
                    </a:srgbClr>
                  </a:outerShdw>
                </a:effectLst>
                <a:latin typeface="Times New Roman"/>
                <a:ea typeface="Calibri"/>
                <a:cs typeface="Arial"/>
              </a:rPr>
              <a:t>Arcs</a:t>
            </a:r>
          </a:p>
          <a:p>
            <a:pPr marL="0" indent="0" algn="just" rtl="0">
              <a:lnSpc>
                <a:spcPct val="115000"/>
              </a:lnSpc>
              <a:spcAft>
                <a:spcPts val="1000"/>
              </a:spcAft>
              <a:buNone/>
            </a:pPr>
            <a:endParaRPr lang="en-US" sz="2400" b="1" i="1" dirty="0" smtClean="0">
              <a:effectLst>
                <a:outerShdw blurRad="38100" dist="38100" dir="2700000" algn="tl">
                  <a:srgbClr val="000000">
                    <a:alpha val="43137"/>
                  </a:srgbClr>
                </a:outerShdw>
              </a:effectLst>
              <a:ea typeface="Calibri"/>
              <a:cs typeface="Arial"/>
            </a:endParaRPr>
          </a:p>
          <a:p>
            <a:pPr marL="0" lvl="0" indent="0" algn="just" rtl="0">
              <a:lnSpc>
                <a:spcPct val="115000"/>
              </a:lnSpc>
              <a:spcAft>
                <a:spcPts val="1000"/>
              </a:spcAft>
              <a:buClr>
                <a:srgbClr val="A04DA3"/>
              </a:buClr>
              <a:buNone/>
            </a:pPr>
            <a:r>
              <a:rPr lang="en-US" sz="3200" b="1" i="1" dirty="0" smtClean="0">
                <a:solidFill>
                  <a:prstClr val="black"/>
                </a:solidFill>
                <a:effectLst>
                  <a:outerShdw blurRad="38100" dist="38100" dir="2700000" algn="tl">
                    <a:srgbClr val="000000">
                      <a:alpha val="43137"/>
                    </a:srgbClr>
                  </a:outerShdw>
                </a:effectLst>
                <a:latin typeface="Times New Roman"/>
                <a:ea typeface="Calibri"/>
                <a:cs typeface="Arial"/>
              </a:rPr>
              <a:t>1) Ocean basins</a:t>
            </a:r>
            <a:endParaRPr lang="en-US" sz="2400" b="1" i="1" dirty="0">
              <a:effectLst>
                <a:outerShdw blurRad="38100" dist="38100" dir="2700000" algn="tl">
                  <a:srgbClr val="000000">
                    <a:alpha val="43137"/>
                  </a:srgbClr>
                </a:outerShdw>
              </a:effectLst>
              <a:ea typeface="Calibri"/>
              <a:cs typeface="Arial"/>
            </a:endParaRPr>
          </a:p>
          <a:p>
            <a:pPr marL="0" indent="0" algn="just" rtl="0">
              <a:lnSpc>
                <a:spcPct val="120000"/>
              </a:lnSpc>
              <a:spcAft>
                <a:spcPts val="1000"/>
              </a:spcAft>
              <a:buNone/>
            </a:pPr>
            <a:r>
              <a:rPr lang="en-US" dirty="0" smtClean="0">
                <a:latin typeface="Times New Roman"/>
                <a:ea typeface="Calibri"/>
                <a:cs typeface="Arial"/>
              </a:rPr>
              <a:t>	Ocean </a:t>
            </a:r>
            <a:r>
              <a:rPr lang="en-US" dirty="0">
                <a:latin typeface="Times New Roman"/>
                <a:ea typeface="Calibri"/>
                <a:cs typeface="Arial"/>
              </a:rPr>
              <a:t>basins consist of three layers: the first layer consists of </a:t>
            </a:r>
            <a:r>
              <a:rPr lang="en-US" b="1" dirty="0">
                <a:latin typeface="Times New Roman"/>
                <a:ea typeface="Calibri"/>
                <a:cs typeface="Arial"/>
              </a:rPr>
              <a:t>unconsolidated sediments</a:t>
            </a:r>
            <a:r>
              <a:rPr lang="en-US" dirty="0">
                <a:latin typeface="Times New Roman"/>
                <a:ea typeface="Calibri"/>
                <a:cs typeface="Arial"/>
              </a:rPr>
              <a:t> and the second layer consists mostly of </a:t>
            </a:r>
            <a:r>
              <a:rPr lang="en-US" b="1" dirty="0">
                <a:latin typeface="Times New Roman"/>
                <a:ea typeface="Calibri"/>
                <a:cs typeface="Arial"/>
              </a:rPr>
              <a:t>unconsolidated basalt flows</a:t>
            </a:r>
            <a:r>
              <a:rPr lang="en-US" dirty="0">
                <a:latin typeface="Times New Roman"/>
                <a:ea typeface="Calibri"/>
                <a:cs typeface="Arial"/>
              </a:rPr>
              <a:t>. The third layer represents the main layer and is located in the depths of the ocean basins above the mantle (average seismic velocity of 8.1 km / s).</a:t>
            </a:r>
            <a:endParaRPr lang="en-US" sz="2400" dirty="0">
              <a:ea typeface="Calibri"/>
              <a:cs typeface="Arial"/>
            </a:endParaRPr>
          </a:p>
          <a:p>
            <a:pPr marL="457200" indent="-457200" algn="just" rtl="0">
              <a:lnSpc>
                <a:spcPct val="120000"/>
              </a:lnSpc>
              <a:spcAft>
                <a:spcPts val="1000"/>
              </a:spcAft>
              <a:buClr>
                <a:srgbClr val="FF0000"/>
              </a:buClr>
              <a:buFont typeface="Wingdings" pitchFamily="2" charset="2"/>
              <a:buChar char="Ø"/>
            </a:pPr>
            <a:r>
              <a:rPr lang="en-US" dirty="0" smtClean="0">
                <a:latin typeface="Times New Roman"/>
                <a:ea typeface="Calibri"/>
                <a:cs typeface="Arial"/>
              </a:rPr>
              <a:t>There </a:t>
            </a:r>
            <a:r>
              <a:rPr lang="en-US" dirty="0">
                <a:latin typeface="Times New Roman"/>
                <a:ea typeface="Calibri"/>
                <a:cs typeface="Arial"/>
              </a:rPr>
              <a:t>are two theories about the nature of this layer; Hess (1965) suggested that it consists of </a:t>
            </a:r>
            <a:r>
              <a:rPr lang="en-US" b="1" dirty="0">
                <a:latin typeface="Times New Roman"/>
                <a:ea typeface="Calibri"/>
                <a:cs typeface="Arial"/>
              </a:rPr>
              <a:t>serpentinised peridotite</a:t>
            </a:r>
            <a:r>
              <a:rPr lang="en-US" dirty="0">
                <a:latin typeface="Times New Roman"/>
                <a:ea typeface="Calibri"/>
                <a:cs typeface="Arial"/>
              </a:rPr>
              <a:t>, while Oxburgh and Turcotte (1968) considered this layer to be composed of </a:t>
            </a:r>
            <a:r>
              <a:rPr lang="en-US" b="1" dirty="0">
                <a:latin typeface="Times New Roman"/>
                <a:ea typeface="Calibri"/>
                <a:cs typeface="Arial"/>
              </a:rPr>
              <a:t>basic rocks.</a:t>
            </a:r>
            <a:endParaRPr lang="en-US" sz="2400" dirty="0">
              <a:ea typeface="Calibri"/>
              <a:cs typeface="Arial"/>
            </a:endParaRPr>
          </a:p>
          <a:p>
            <a:pPr marL="0" indent="0" algn="just" rtl="0">
              <a:buNone/>
            </a:pPr>
            <a:endParaRPr lang="ar-IQ"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0857" y="152400"/>
            <a:ext cx="609600" cy="609600"/>
          </a:xfrm>
          <a:prstGeom prst="rect">
            <a:avLst/>
          </a:prstGeom>
        </p:spPr>
      </p:pic>
    </p:spTree>
    <p:extLst>
      <p:ext uri="{BB962C8B-B14F-4D97-AF65-F5344CB8AC3E}">
        <p14:creationId xmlns:p14="http://schemas.microsoft.com/office/powerpoint/2010/main" val="1659988017"/>
      </p:ext>
    </p:extLst>
  </p:cSld>
  <p:clrMapOvr>
    <a:masterClrMapping/>
  </p:clrMapOvr>
  <mc:AlternateContent xmlns:mc="http://schemas.openxmlformats.org/markup-compatibility/2006" xmlns:p14="http://schemas.microsoft.com/office/powerpoint/2010/main">
    <mc:Choice Requires="p14">
      <p:transition spd="slow" p14:dur="1200" advClick="0" advTm="146000">
        <p14:prism/>
      </p:transition>
    </mc:Choice>
    <mc:Fallback xmlns="">
      <p:transition spd="slow" advClick="0" advTm="14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1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26464"/>
            <a:ext cx="8839200" cy="5431536"/>
          </a:xfrm>
        </p:spPr>
        <p:txBody>
          <a:bodyPr numCol="2">
            <a:normAutofit/>
          </a:bodyPr>
          <a:lstStyle/>
          <a:p>
            <a:pPr algn="l" rtl="0">
              <a:buClr>
                <a:srgbClr val="FF0000"/>
              </a:buClr>
              <a:buFont typeface="Wingdings" pitchFamily="2" charset="2"/>
              <a:buChar char="q"/>
            </a:pPr>
            <a:r>
              <a:rPr lang="en-US" sz="2400" b="1" i="1" dirty="0" smtClean="0">
                <a:solidFill>
                  <a:prstClr val="black"/>
                </a:solidFill>
                <a:latin typeface="Times New Roman"/>
                <a:ea typeface="Calibri"/>
                <a:cs typeface="Arial"/>
              </a:rPr>
              <a:t> Discontinuity</a:t>
            </a:r>
          </a:p>
          <a:p>
            <a:pPr algn="l" rtl="0">
              <a:buClr>
                <a:srgbClr val="FF0000"/>
              </a:buClr>
              <a:buFont typeface="Wingdings" pitchFamily="2" charset="2"/>
              <a:buChar char="Ø"/>
            </a:pPr>
            <a:r>
              <a:rPr lang="en-US" sz="2400" b="1" dirty="0">
                <a:solidFill>
                  <a:prstClr val="black"/>
                </a:solidFill>
                <a:latin typeface="Times New Roman"/>
                <a:ea typeface="Calibri"/>
                <a:cs typeface="Arial"/>
              </a:rPr>
              <a:t>The </a:t>
            </a:r>
            <a:r>
              <a:rPr lang="en-US" sz="2400" b="1" dirty="0" smtClean="0">
                <a:solidFill>
                  <a:prstClr val="black"/>
                </a:solidFill>
                <a:latin typeface="Times New Roman"/>
                <a:ea typeface="Calibri"/>
                <a:cs typeface="Arial"/>
              </a:rPr>
              <a:t>crust</a:t>
            </a:r>
            <a:endParaRPr lang="en-US" sz="2400" b="1" i="1" dirty="0" smtClean="0">
              <a:solidFill>
                <a:prstClr val="black"/>
              </a:solidFill>
              <a:latin typeface="Times New Roman"/>
              <a:cs typeface="Arial"/>
            </a:endParaRPr>
          </a:p>
          <a:p>
            <a:pPr algn="l" rtl="0">
              <a:buClr>
                <a:srgbClr val="FF0000"/>
              </a:buClr>
              <a:buFont typeface="Wingdings" pitchFamily="2" charset="2"/>
              <a:buChar char="Ø"/>
            </a:pPr>
            <a:r>
              <a:rPr lang="en-US" sz="2400" b="1" dirty="0">
                <a:solidFill>
                  <a:prstClr val="black"/>
                </a:solidFill>
                <a:latin typeface="Times New Roman"/>
                <a:ea typeface="Calibri"/>
                <a:cs typeface="Arial"/>
              </a:rPr>
              <a:t>The upper </a:t>
            </a:r>
            <a:r>
              <a:rPr lang="en-US" sz="2400" b="1" dirty="0" smtClean="0">
                <a:solidFill>
                  <a:prstClr val="black"/>
                </a:solidFill>
                <a:latin typeface="Times New Roman"/>
                <a:ea typeface="Calibri"/>
                <a:cs typeface="Arial"/>
              </a:rPr>
              <a:t>mantle</a:t>
            </a:r>
            <a:endParaRPr lang="en-US" sz="2400" b="1" dirty="0"/>
          </a:p>
          <a:p>
            <a:pPr algn="l" rtl="0">
              <a:buClr>
                <a:srgbClr val="FF0000"/>
              </a:buClr>
              <a:buFont typeface="Wingdings" pitchFamily="2" charset="2"/>
              <a:buChar char="Ø"/>
            </a:pPr>
            <a:r>
              <a:rPr lang="en-US" sz="2400" b="1" i="1" dirty="0">
                <a:solidFill>
                  <a:prstClr val="black"/>
                </a:solidFill>
                <a:latin typeface="Times New Roman"/>
                <a:cs typeface="Arial"/>
              </a:rPr>
              <a:t> </a:t>
            </a:r>
            <a:r>
              <a:rPr lang="en-US" sz="2400" b="1" dirty="0">
                <a:solidFill>
                  <a:prstClr val="black"/>
                </a:solidFill>
                <a:latin typeface="Times New Roman"/>
                <a:ea typeface="Calibri"/>
                <a:cs typeface="Arial"/>
              </a:rPr>
              <a:t>Transition </a:t>
            </a:r>
            <a:r>
              <a:rPr lang="en-US" sz="2400" b="1" dirty="0" smtClean="0">
                <a:solidFill>
                  <a:prstClr val="black"/>
                </a:solidFill>
                <a:latin typeface="Times New Roman"/>
                <a:ea typeface="Calibri"/>
                <a:cs typeface="Arial"/>
              </a:rPr>
              <a:t>zone</a:t>
            </a:r>
          </a:p>
          <a:p>
            <a:pPr algn="l" rtl="0">
              <a:buClr>
                <a:srgbClr val="FF0000"/>
              </a:buClr>
              <a:buFont typeface="Wingdings" pitchFamily="2" charset="2"/>
              <a:buChar char="Ø"/>
            </a:pPr>
            <a:r>
              <a:rPr lang="en-US" sz="2400" b="1" i="1" dirty="0">
                <a:solidFill>
                  <a:prstClr val="black"/>
                </a:solidFill>
                <a:latin typeface="Times New Roman"/>
                <a:cs typeface="Arial"/>
              </a:rPr>
              <a:t> </a:t>
            </a:r>
            <a:r>
              <a:rPr lang="en-US" sz="2400" b="1" dirty="0">
                <a:solidFill>
                  <a:prstClr val="black"/>
                </a:solidFill>
                <a:latin typeface="Times New Roman"/>
                <a:ea typeface="Calibri"/>
                <a:cs typeface="Arial"/>
              </a:rPr>
              <a:t>The lower </a:t>
            </a:r>
            <a:r>
              <a:rPr lang="en-US" sz="2400" b="1" dirty="0" smtClean="0">
                <a:solidFill>
                  <a:prstClr val="black"/>
                </a:solidFill>
                <a:latin typeface="Times New Roman"/>
                <a:ea typeface="Calibri"/>
                <a:cs typeface="Arial"/>
              </a:rPr>
              <a:t>mantle</a:t>
            </a:r>
          </a:p>
          <a:p>
            <a:pPr algn="l" rtl="0">
              <a:buClr>
                <a:srgbClr val="FF0000"/>
              </a:buClr>
              <a:buFont typeface="Wingdings" pitchFamily="2" charset="2"/>
              <a:buChar char="Ø"/>
            </a:pPr>
            <a:r>
              <a:rPr lang="en-US" sz="2400" b="1" i="1" dirty="0">
                <a:solidFill>
                  <a:prstClr val="black"/>
                </a:solidFill>
                <a:latin typeface="Times New Roman"/>
                <a:cs typeface="Arial"/>
              </a:rPr>
              <a:t> </a:t>
            </a:r>
            <a:r>
              <a:rPr lang="en-US" sz="2400" b="1" dirty="0" smtClean="0">
                <a:solidFill>
                  <a:prstClr val="black"/>
                </a:solidFill>
                <a:latin typeface="Times New Roman"/>
                <a:ea typeface="Calibri"/>
                <a:cs typeface="Arial"/>
              </a:rPr>
              <a:t>The </a:t>
            </a:r>
            <a:r>
              <a:rPr lang="en-US" sz="2400" b="1" dirty="0">
                <a:solidFill>
                  <a:prstClr val="black"/>
                </a:solidFill>
                <a:latin typeface="Times New Roman"/>
                <a:ea typeface="Calibri"/>
                <a:cs typeface="Arial"/>
              </a:rPr>
              <a:t>outer </a:t>
            </a:r>
            <a:r>
              <a:rPr lang="en-US" sz="2400" b="1" dirty="0" smtClean="0">
                <a:solidFill>
                  <a:prstClr val="black"/>
                </a:solidFill>
                <a:latin typeface="Times New Roman"/>
                <a:ea typeface="Calibri"/>
                <a:cs typeface="Arial"/>
              </a:rPr>
              <a:t>core</a:t>
            </a:r>
            <a:endParaRPr lang="en-US" sz="2400" b="1" dirty="0">
              <a:solidFill>
                <a:prstClr val="black"/>
              </a:solidFill>
              <a:latin typeface="Times New Roman"/>
              <a:ea typeface="Calibri"/>
              <a:cs typeface="Arial"/>
            </a:endParaRPr>
          </a:p>
          <a:p>
            <a:pPr algn="l" rtl="0">
              <a:buClr>
                <a:srgbClr val="FF0000"/>
              </a:buClr>
              <a:buFont typeface="Wingdings" pitchFamily="2" charset="2"/>
              <a:buChar char="Ø"/>
            </a:pPr>
            <a:r>
              <a:rPr lang="en-US" sz="2400" b="1" i="1" dirty="0" smtClean="0">
                <a:solidFill>
                  <a:prstClr val="black"/>
                </a:solidFill>
                <a:latin typeface="Times New Roman"/>
                <a:cs typeface="Arial"/>
              </a:rPr>
              <a:t> </a:t>
            </a:r>
            <a:r>
              <a:rPr lang="en-US" sz="2400" b="1" dirty="0">
                <a:solidFill>
                  <a:prstClr val="black"/>
                </a:solidFill>
                <a:latin typeface="Times New Roman"/>
                <a:ea typeface="Calibri"/>
                <a:cs typeface="Arial"/>
              </a:rPr>
              <a:t>The inner </a:t>
            </a:r>
            <a:r>
              <a:rPr lang="en-US" sz="2400" b="1" dirty="0" smtClean="0">
                <a:solidFill>
                  <a:prstClr val="black"/>
                </a:solidFill>
                <a:latin typeface="Times New Roman"/>
                <a:ea typeface="Calibri"/>
                <a:cs typeface="Arial"/>
              </a:rPr>
              <a:t>core</a:t>
            </a:r>
          </a:p>
          <a:p>
            <a:pPr algn="l" rtl="0">
              <a:buClr>
                <a:srgbClr val="FF0000"/>
              </a:buClr>
              <a:buFont typeface="Wingdings" pitchFamily="2" charset="2"/>
              <a:buChar char="v"/>
            </a:pPr>
            <a:r>
              <a:rPr lang="en-US" sz="2400" b="1" i="1" dirty="0">
                <a:solidFill>
                  <a:prstClr val="black"/>
                </a:solidFill>
                <a:latin typeface="Times New Roman"/>
                <a:cs typeface="Arial"/>
              </a:rPr>
              <a:t> </a:t>
            </a:r>
            <a:r>
              <a:rPr lang="en-US" sz="2400" b="1" dirty="0" smtClean="0">
                <a:solidFill>
                  <a:prstClr val="black"/>
                </a:solidFill>
                <a:latin typeface="Times New Roman"/>
                <a:ea typeface="Calibri"/>
              </a:rPr>
              <a:t>Lithosphere</a:t>
            </a:r>
          </a:p>
          <a:p>
            <a:pPr algn="l" rtl="0">
              <a:buClr>
                <a:srgbClr val="FF0000"/>
              </a:buClr>
              <a:buFont typeface="Wingdings" pitchFamily="2" charset="2"/>
              <a:buChar char="v"/>
            </a:pPr>
            <a:r>
              <a:rPr lang="en-US" sz="2400" b="1" i="1" dirty="0">
                <a:solidFill>
                  <a:prstClr val="black"/>
                </a:solidFill>
                <a:latin typeface="Times New Roman"/>
                <a:cs typeface="Arial"/>
              </a:rPr>
              <a:t> </a:t>
            </a:r>
            <a:r>
              <a:rPr lang="en-US" sz="2400" b="1" dirty="0" smtClean="0">
                <a:solidFill>
                  <a:prstClr val="black"/>
                </a:solidFill>
                <a:latin typeface="Times New Roman"/>
                <a:ea typeface="Calibri"/>
              </a:rPr>
              <a:t>Asthenosphere</a:t>
            </a:r>
          </a:p>
          <a:p>
            <a:pPr marL="109728" indent="0" algn="l" rtl="0">
              <a:buClr>
                <a:srgbClr val="FF0000"/>
              </a:buClr>
              <a:buNone/>
            </a:pPr>
            <a:endParaRPr lang="en-US" sz="2400" b="1" dirty="0">
              <a:solidFill>
                <a:prstClr val="black"/>
              </a:solidFill>
              <a:latin typeface="Times New Roman"/>
              <a:ea typeface="Calibri"/>
            </a:endParaRPr>
          </a:p>
          <a:p>
            <a:pPr algn="l" rtl="0">
              <a:buClr>
                <a:srgbClr val="FF0000"/>
              </a:buClr>
              <a:buFont typeface="Wingdings" pitchFamily="2" charset="2"/>
              <a:buChar char="ü"/>
            </a:pPr>
            <a:endParaRPr lang="en-US" sz="2400" b="1" dirty="0" smtClean="0">
              <a:solidFill>
                <a:prstClr val="black"/>
              </a:solidFill>
              <a:latin typeface="Times New Roman"/>
              <a:ea typeface="Calibri"/>
            </a:endParaRPr>
          </a:p>
          <a:p>
            <a:pPr marL="109728" indent="0" algn="l" rtl="0">
              <a:buClr>
                <a:srgbClr val="FF0000"/>
              </a:buClr>
              <a:buNone/>
            </a:pPr>
            <a:endParaRPr lang="en-US" sz="2400" b="1" dirty="0">
              <a:solidFill>
                <a:prstClr val="black"/>
              </a:solidFill>
              <a:latin typeface="Times New Roman"/>
              <a:ea typeface="Calibri"/>
            </a:endParaRPr>
          </a:p>
          <a:p>
            <a:pPr marL="109728" indent="0" algn="l" rtl="0">
              <a:buClr>
                <a:srgbClr val="FF0000"/>
              </a:buClr>
              <a:buNone/>
            </a:pPr>
            <a:endParaRPr lang="en-US" sz="2400" b="1" dirty="0" smtClean="0">
              <a:solidFill>
                <a:prstClr val="black"/>
              </a:solidFill>
              <a:latin typeface="Times New Roman"/>
              <a:ea typeface="Calibri"/>
            </a:endParaRPr>
          </a:p>
          <a:p>
            <a:pPr algn="l" rtl="0">
              <a:buClr>
                <a:srgbClr val="FF0000"/>
              </a:buClr>
              <a:buFont typeface="Wingdings" pitchFamily="2" charset="2"/>
              <a:buChar char="Ø"/>
            </a:pPr>
            <a:r>
              <a:rPr lang="en-US" sz="2400" b="1" i="1" dirty="0">
                <a:solidFill>
                  <a:prstClr val="black"/>
                </a:solidFill>
                <a:latin typeface="Times New Roman"/>
                <a:cs typeface="Arial"/>
              </a:rPr>
              <a:t> </a:t>
            </a:r>
            <a:r>
              <a:rPr lang="en-US" sz="2400" b="1" i="1" dirty="0">
                <a:latin typeface="Times New Roman"/>
                <a:cs typeface="Arial"/>
              </a:rPr>
              <a:t>Earth's crust is divided into:</a:t>
            </a:r>
          </a:p>
          <a:p>
            <a:pPr marL="109728" indent="0" algn="l" rtl="0">
              <a:buClr>
                <a:srgbClr val="FF0000"/>
              </a:buClr>
              <a:buNone/>
            </a:pPr>
            <a:r>
              <a:rPr lang="en-US" sz="2400" b="1" i="1" dirty="0">
                <a:solidFill>
                  <a:srgbClr val="FF0000"/>
                </a:solidFill>
                <a:latin typeface="Times New Roman"/>
                <a:cs typeface="Arial"/>
              </a:rPr>
              <a:t>(a) Continental crust</a:t>
            </a:r>
            <a:r>
              <a:rPr lang="en-US" sz="2400" b="1" i="1" dirty="0" smtClean="0">
                <a:solidFill>
                  <a:srgbClr val="FF0000"/>
                </a:solidFill>
                <a:latin typeface="Times New Roman"/>
                <a:cs typeface="Arial"/>
              </a:rPr>
              <a:t>: </a:t>
            </a:r>
          </a:p>
          <a:p>
            <a:pPr marL="566928" indent="-457200" algn="l" rtl="0">
              <a:buClrTx/>
              <a:buFont typeface="+mj-lt"/>
              <a:buAutoNum type="arabicParenR"/>
            </a:pPr>
            <a:r>
              <a:rPr lang="en-US" sz="2400" b="1" i="1" dirty="0" smtClean="0">
                <a:solidFill>
                  <a:prstClr val="black"/>
                </a:solidFill>
                <a:latin typeface="Times New Roman"/>
                <a:cs typeface="Arial"/>
              </a:rPr>
              <a:t>Upper </a:t>
            </a:r>
            <a:r>
              <a:rPr lang="en-US" sz="2400" b="1" i="1" dirty="0">
                <a:solidFill>
                  <a:prstClr val="black"/>
                </a:solidFill>
                <a:latin typeface="Times New Roman"/>
                <a:cs typeface="Arial"/>
              </a:rPr>
              <a:t>crust</a:t>
            </a:r>
          </a:p>
          <a:p>
            <a:pPr marL="566928" indent="-457200" algn="l" rtl="0">
              <a:buClr>
                <a:schemeClr val="tx1"/>
              </a:buClr>
              <a:buFont typeface="+mj-lt"/>
              <a:buAutoNum type="arabicParenR"/>
            </a:pPr>
            <a:r>
              <a:rPr lang="en-US" sz="2400" b="1" i="1" dirty="0" smtClean="0">
                <a:solidFill>
                  <a:prstClr val="black"/>
                </a:solidFill>
                <a:latin typeface="Times New Roman"/>
                <a:cs typeface="Arial"/>
              </a:rPr>
              <a:t>Lower </a:t>
            </a:r>
            <a:r>
              <a:rPr lang="en-US" sz="2400" b="1" i="1" dirty="0">
                <a:solidFill>
                  <a:prstClr val="black"/>
                </a:solidFill>
                <a:latin typeface="Times New Roman"/>
                <a:cs typeface="Arial"/>
              </a:rPr>
              <a:t>crust</a:t>
            </a:r>
          </a:p>
          <a:p>
            <a:pPr marL="109728" indent="0" algn="l" rtl="0">
              <a:buClr>
                <a:srgbClr val="FF0000"/>
              </a:buClr>
              <a:buNone/>
            </a:pPr>
            <a:r>
              <a:rPr lang="en-US" sz="2400" b="1" i="1" dirty="0" smtClean="0">
                <a:solidFill>
                  <a:srgbClr val="FF0000"/>
                </a:solidFill>
                <a:latin typeface="Times New Roman"/>
                <a:cs typeface="Arial"/>
              </a:rPr>
              <a:t>(</a:t>
            </a:r>
            <a:r>
              <a:rPr lang="en-US" sz="2400" b="1" i="1" dirty="0">
                <a:solidFill>
                  <a:srgbClr val="FF0000"/>
                </a:solidFill>
                <a:latin typeface="Times New Roman"/>
                <a:cs typeface="Arial"/>
              </a:rPr>
              <a:t>b) Oceanic crust:</a:t>
            </a:r>
            <a:r>
              <a:rPr lang="en-US" sz="2400" b="1" i="1" dirty="0">
                <a:solidFill>
                  <a:prstClr val="black"/>
                </a:solidFill>
                <a:latin typeface="Times New Roman"/>
                <a:cs typeface="Arial"/>
              </a:rPr>
              <a:t> </a:t>
            </a:r>
            <a:endParaRPr lang="en-US" sz="2400" b="1" i="1" dirty="0" smtClean="0">
              <a:solidFill>
                <a:prstClr val="black"/>
              </a:solidFill>
              <a:latin typeface="Times New Roman"/>
              <a:cs typeface="Arial"/>
            </a:endParaRPr>
          </a:p>
          <a:p>
            <a:pPr marL="452628" indent="-342900" algn="l" rtl="0">
              <a:buClr>
                <a:schemeClr val="tx1"/>
              </a:buClr>
              <a:buFont typeface="+mj-lt"/>
              <a:buAutoNum type="arabicParenR"/>
            </a:pPr>
            <a:r>
              <a:rPr lang="en-US" sz="2400" b="1" i="1" dirty="0">
                <a:solidFill>
                  <a:prstClr val="black"/>
                </a:solidFill>
                <a:latin typeface="Times New Roman"/>
                <a:cs typeface="Arial"/>
              </a:rPr>
              <a:t>Ocean basins</a:t>
            </a:r>
          </a:p>
          <a:p>
            <a:pPr marL="452628" indent="-342900" algn="l" rtl="0">
              <a:buClr>
                <a:schemeClr val="tx1"/>
              </a:buClr>
              <a:buFont typeface="+mj-lt"/>
              <a:buAutoNum type="arabicParenR"/>
            </a:pPr>
            <a:r>
              <a:rPr lang="en-US" sz="2400" b="1" i="1" dirty="0">
                <a:solidFill>
                  <a:prstClr val="black"/>
                </a:solidFill>
                <a:latin typeface="Times New Roman"/>
                <a:cs typeface="Arial"/>
              </a:rPr>
              <a:t>Mid oceanic ridges</a:t>
            </a:r>
          </a:p>
          <a:p>
            <a:pPr marL="452628" indent="-342900" algn="l" rtl="0">
              <a:buClr>
                <a:schemeClr val="tx1"/>
              </a:buClr>
              <a:buFont typeface="+mj-lt"/>
              <a:buAutoNum type="arabicParenR"/>
            </a:pPr>
            <a:r>
              <a:rPr lang="en-US" sz="2400" b="1" i="1" dirty="0">
                <a:solidFill>
                  <a:prstClr val="black"/>
                </a:solidFill>
                <a:latin typeface="Times New Roman"/>
                <a:cs typeface="Arial"/>
              </a:rPr>
              <a:t>Island Arcs</a:t>
            </a:r>
          </a:p>
          <a:p>
            <a:pPr marL="109728" indent="0" algn="l" rtl="0">
              <a:buClr>
                <a:srgbClr val="FF0000"/>
              </a:buClr>
              <a:buNone/>
            </a:pPr>
            <a:endParaRPr lang="en-US" sz="1800" b="1" i="1" dirty="0">
              <a:solidFill>
                <a:prstClr val="black"/>
              </a:solidFill>
              <a:latin typeface="Times New Roman"/>
              <a:cs typeface="Aria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0"/>
            <a:ext cx="609600" cy="609600"/>
          </a:xfrm>
          <a:prstGeom prst="rect">
            <a:avLst/>
          </a:prstGeom>
        </p:spPr>
      </p:pic>
      <p:sp>
        <p:nvSpPr>
          <p:cNvPr id="5" name="Rectangle 4"/>
          <p:cNvSpPr/>
          <p:nvPr/>
        </p:nvSpPr>
        <p:spPr>
          <a:xfrm>
            <a:off x="152400" y="580349"/>
            <a:ext cx="8839200" cy="523220"/>
          </a:xfrm>
          <a:prstGeom prst="rect">
            <a:avLst/>
          </a:prstGeom>
        </p:spPr>
        <p:txBody>
          <a:bodyPr wrap="square">
            <a:spAutoFit/>
          </a:bodyPr>
          <a:lstStyle/>
          <a:p>
            <a:pPr marL="109728" algn="ctr"/>
            <a:r>
              <a:rPr lang="en-US" sz="2800" b="1" dirty="0">
                <a:solidFill>
                  <a:srgbClr val="FF0000"/>
                </a:solidFill>
                <a:effectLst>
                  <a:outerShdw blurRad="38100" dist="38100" dir="2700000" algn="tl">
                    <a:srgbClr val="000000">
                      <a:alpha val="43137"/>
                    </a:srgbClr>
                  </a:outerShdw>
                </a:effectLst>
                <a:latin typeface="Times New Roman"/>
                <a:ea typeface="Calibri"/>
                <a:cs typeface="Arial"/>
              </a:rPr>
              <a:t>The Principal Subdivisions of the Earth's Interior</a:t>
            </a:r>
          </a:p>
        </p:txBody>
      </p:sp>
    </p:spTree>
    <p:extLst>
      <p:ext uri="{BB962C8B-B14F-4D97-AF65-F5344CB8AC3E}">
        <p14:creationId xmlns:p14="http://schemas.microsoft.com/office/powerpoint/2010/main" val="2010961673"/>
      </p:ext>
    </p:extLst>
  </p:cSld>
  <p:clrMapOvr>
    <a:masterClrMapping/>
  </p:clrMapOvr>
  <mc:AlternateContent xmlns:mc="http://schemas.openxmlformats.org/markup-compatibility/2006" xmlns:p14="http://schemas.microsoft.com/office/powerpoint/2010/main">
    <mc:Choice Requires="p14">
      <p:transition spd="slow" p14:dur="2000" advClick="0" advTm="142000">
        <p14:ferris dir="l"/>
      </p:transition>
    </mc:Choice>
    <mc:Fallback xmlns="">
      <p:transition spd="slow" advClick="0" advTm="14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0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TotalTime>
  <Words>361</Words>
  <Application>Microsoft Office PowerPoint</Application>
  <PresentationFormat>عرض على الشاشة (3:4)‏</PresentationFormat>
  <Paragraphs>64</Paragraphs>
  <Slides>8</Slides>
  <Notes>0</Notes>
  <HiddenSlides>0</HiddenSlides>
  <MMClips>8</MMClips>
  <ScaleCrop>false</ScaleCrop>
  <HeadingPairs>
    <vt:vector size="4" baseType="variant">
      <vt:variant>
        <vt:lpstr>نسق</vt:lpstr>
      </vt:variant>
      <vt:variant>
        <vt:i4>2</vt:i4>
      </vt:variant>
      <vt:variant>
        <vt:lpstr>عناوين الشرائح</vt:lpstr>
      </vt:variant>
      <vt:variant>
        <vt:i4>8</vt:i4>
      </vt:variant>
    </vt:vector>
  </HeadingPairs>
  <TitlesOfParts>
    <vt:vector size="10" baseType="lpstr">
      <vt:lpstr>Pushpin</vt:lpstr>
      <vt:lpstr>Urban</vt:lpstr>
      <vt:lpstr>عرض تقديمي في PowerPoint</vt:lpstr>
      <vt:lpstr>The Principal Subdivisions of the Earth's Interior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dc:creator>
  <cp:lastModifiedBy>3d</cp:lastModifiedBy>
  <cp:revision>33</cp:revision>
  <dcterms:created xsi:type="dcterms:W3CDTF">2006-08-16T00:00:00Z</dcterms:created>
  <dcterms:modified xsi:type="dcterms:W3CDTF">2020-12-05T16:40:09Z</dcterms:modified>
</cp:coreProperties>
</file>