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Lst>
  <p:notesMasterIdLst>
    <p:notesMasterId r:id="rId11"/>
  </p:notesMasterIdLst>
  <p:sldIdLst>
    <p:sldId id="256" r:id="rId3"/>
    <p:sldId id="257" r:id="rId4"/>
    <p:sldId id="258" r:id="rId5"/>
    <p:sldId id="259" r:id="rId6"/>
    <p:sldId id="260" r:id="rId7"/>
    <p:sldId id="261" r:id="rId8"/>
    <p:sldId id="262" r:id="rId9"/>
    <p:sldId id="263" r:id="rId1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CC33"/>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6" d="100"/>
          <a:sy n="66" d="100"/>
        </p:scale>
        <p:origin x="-1506" y="-11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tableStyles" Target="tableStyle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ar-IQ"/>
          </a:p>
        </p:txBody>
      </p:sp>
      <p:sp>
        <p:nvSpPr>
          <p:cNvPr id="3" name="Date Placeholder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08354906-14D7-4C07-89E4-DBE006BD02E2}" type="datetimeFigureOut">
              <a:rPr lang="ar-IQ" smtClean="0"/>
              <a:t>20/04/1442</a:t>
            </a:fld>
            <a:endParaRPr lang="ar-IQ"/>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ar-IQ"/>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IQ"/>
          </a:p>
        </p:txBody>
      </p:sp>
      <p:sp>
        <p:nvSpPr>
          <p:cNvPr id="6" name="Footer Placeholder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ar-IQ"/>
          </a:p>
        </p:txBody>
      </p:sp>
      <p:sp>
        <p:nvSpPr>
          <p:cNvPr id="7" name="Slide Number Placeholder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C07B3170-0EFA-4F7A-BAC6-4D73F842A54B}" type="slidenum">
              <a:rPr lang="ar-IQ" smtClean="0"/>
              <a:t>‹#›</a:t>
            </a:fld>
            <a:endParaRPr lang="ar-IQ"/>
          </a:p>
        </p:txBody>
      </p:sp>
    </p:spTree>
    <p:extLst>
      <p:ext uri="{BB962C8B-B14F-4D97-AF65-F5344CB8AC3E}">
        <p14:creationId xmlns:p14="http://schemas.microsoft.com/office/powerpoint/2010/main" val="1746807568"/>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IQ" dirty="0"/>
          </a:p>
        </p:txBody>
      </p:sp>
      <p:sp>
        <p:nvSpPr>
          <p:cNvPr id="4" name="Slide Number Placeholder 3"/>
          <p:cNvSpPr>
            <a:spLocks noGrp="1"/>
          </p:cNvSpPr>
          <p:nvPr>
            <p:ph type="sldNum" sz="quarter" idx="10"/>
          </p:nvPr>
        </p:nvSpPr>
        <p:spPr/>
        <p:txBody>
          <a:bodyPr/>
          <a:lstStyle/>
          <a:p>
            <a:fld id="{C07B3170-0EFA-4F7A-BAC6-4D73F842A54B}" type="slidenum">
              <a:rPr lang="ar-IQ" smtClean="0"/>
              <a:t>2</a:t>
            </a:fld>
            <a:endParaRPr lang="ar-IQ"/>
          </a:p>
        </p:txBody>
      </p:sp>
    </p:spTree>
    <p:extLst>
      <p:ext uri="{BB962C8B-B14F-4D97-AF65-F5344CB8AC3E}">
        <p14:creationId xmlns:p14="http://schemas.microsoft.com/office/powerpoint/2010/main" val="19384569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1D8BD707-D9CF-40AE-B4C6-C98DA3205C09}" type="datetimeFigureOut">
              <a:rPr lang="en-US" smtClean="0"/>
              <a:pPr/>
              <a:t>12/5/2020</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12/5/2020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12/5/2020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ight Triangle 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rot="19140000">
            <a:off x="817112" y="1730403"/>
            <a:ext cx="5648623" cy="1204306"/>
          </a:xfrm>
        </p:spPr>
        <p:txBody>
          <a:bodyPr bIns="9144" anchor="b"/>
          <a:lstStyle>
            <a:lvl1pPr>
              <a:defRPr sz="3200"/>
            </a:lvl1pPr>
          </a:lstStyle>
          <a:p>
            <a:r>
              <a:rPr lang="en-US" smtClean="0"/>
              <a:t>Click to edit Master title style</a:t>
            </a:r>
            <a:endParaRPr lang="en-US" dirty="0"/>
          </a:p>
        </p:txBody>
      </p:sp>
      <p:sp>
        <p:nvSpPr>
          <p:cNvPr id="3" name="Subtitle 2"/>
          <p:cNvSpPr>
            <a:spLocks noGrp="1"/>
          </p:cNvSpPr>
          <p:nvPr>
            <p:ph type="subTitle" idx="1"/>
          </p:nvPr>
        </p:nvSpPr>
        <p:spPr>
          <a:xfrm rot="19140000">
            <a:off x="1212277" y="2470925"/>
            <a:ext cx="6511131"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p:cNvSpPr/>
          <p:nvPr/>
        </p:nvSpPr>
        <p:spPr>
          <a:xfrm>
            <a:off x="0" y="2647950"/>
            <a:ext cx="3571875"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819399" y="1726737"/>
            <a:ext cx="5650992"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Text Placeholder 2"/>
          <p:cNvSpPr>
            <a:spLocks noGrp="1"/>
          </p:cNvSpPr>
          <p:nvPr>
            <p:ph type="body" idx="1"/>
          </p:nvPr>
        </p:nvSpPr>
        <p:spPr>
          <a:xfrm rot="19140000">
            <a:off x="1216152" y="2468304"/>
            <a:ext cx="6510528"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00016"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12/5/2020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22960"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4" name="Content Placeholder 3"/>
          <p:cNvSpPr>
            <a:spLocks noGrp="1"/>
          </p:cNvSpPr>
          <p:nvPr>
            <p:ph sz="half" idx="2"/>
          </p:nvPr>
        </p:nvSpPr>
        <p:spPr>
          <a:xfrm>
            <a:off x="819150"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00016"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6" name="Content Placeholder 5"/>
          <p:cNvSpPr>
            <a:spLocks noGrp="1"/>
          </p:cNvSpPr>
          <p:nvPr>
            <p:ph sz="quarter" idx="4"/>
          </p:nvPr>
        </p:nvSpPr>
        <p:spPr>
          <a:xfrm>
            <a:off x="4700016"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12/5/2020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12/5/2020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p:cNvSpPr/>
          <p:nvPr/>
        </p:nvSpPr>
        <p:spPr>
          <a:xfrm rot="5400000">
            <a:off x="433389" y="-433387"/>
            <a:ext cx="6858000" cy="772477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a:xfrm rot="19140000">
            <a:off x="784930" y="1576103"/>
            <a:ext cx="521208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Content Placeholder 2"/>
          <p:cNvSpPr>
            <a:spLocks noGrp="1"/>
          </p:cNvSpPr>
          <p:nvPr>
            <p:ph idx="1"/>
          </p:nvPr>
        </p:nvSpPr>
        <p:spPr>
          <a:xfrm>
            <a:off x="4749552" y="2618912"/>
            <a:ext cx="380777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rot="19140000">
            <a:off x="1297954" y="2253385"/>
            <a:ext cx="5794760"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12/5/2020</a:t>
            </a:fld>
            <a:endParaRPr lang="en-US"/>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12/5/2020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028825" y="0"/>
            <a:ext cx="7115175"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en-US" smtClean="0"/>
              <a:t>Click icon to add picture</a:t>
            </a:r>
            <a:endParaRPr lang="en-US" dirty="0"/>
          </a:p>
        </p:txBody>
      </p:sp>
      <p:sp>
        <p:nvSpPr>
          <p:cNvPr id="9" name="Right Triangle 8"/>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0" y="5048250"/>
            <a:ext cx="3571875"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671197" y="1717501"/>
            <a:ext cx="5486400" cy="867444"/>
          </a:xfrm>
        </p:spPr>
        <p:txBody>
          <a:bodyPr anchor="b"/>
          <a:lstStyle>
            <a:lvl1pPr algn="l">
              <a:defRPr sz="2800" b="0">
                <a:latin typeface="+mj-lt"/>
              </a:defRPr>
            </a:lvl1pPr>
          </a:lstStyle>
          <a:p>
            <a:r>
              <a:rPr lang="en-US" smtClean="0"/>
              <a:t>Click to edit Master title style</a:t>
            </a:r>
            <a:endParaRPr lang="en-US" dirty="0"/>
          </a:p>
        </p:txBody>
      </p:sp>
      <p:sp>
        <p:nvSpPr>
          <p:cNvPr id="4" name="Text Placeholder 3"/>
          <p:cNvSpPr>
            <a:spLocks noGrp="1"/>
          </p:cNvSpPr>
          <p:nvPr>
            <p:ph type="body" sz="half" idx="2"/>
          </p:nvPr>
        </p:nvSpPr>
        <p:spPr>
          <a:xfrm rot="19140000">
            <a:off x="1143479" y="2180529"/>
            <a:ext cx="6096545"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467836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9"/>
            <a:ext cx="6019800" cy="4678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12/5/2020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1D8BD707-D9CF-40AE-B4C6-C98DA3205C09}" type="datetimeFigureOut">
              <a:rPr lang="en-US" smtClean="0"/>
              <a:pPr/>
              <a:t>12/5/2020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D8BD707-D9CF-40AE-B4C6-C98DA3205C09}" type="datetimeFigureOut">
              <a:rPr lang="en-US" smtClean="0"/>
              <a:pPr/>
              <a:t>12/5/2020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12/5/2020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B6F15528-21DE-4FAA-801E-634DDDAF4B2B}"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1D8BD707-D9CF-40AE-B4C6-C98DA3205C09}" type="datetimeFigureOut">
              <a:rPr lang="en-US" smtClean="0"/>
              <a:pPr/>
              <a:t>12/5/2020</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6F15528-21DE-4FAA-801E-634DDDAF4B2B}"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1"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r" rtl="1"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r" rtl="1"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r" rtl="1"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r" rtl="1"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r" rtl="1"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r" rtl="1"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r" rtl="1"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r" rtl="1"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r" rtl="1"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2382" y="5050633"/>
            <a:ext cx="3574257"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5051292"/>
            <a:ext cx="9146380"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22960" y="365760"/>
            <a:ext cx="7520940" cy="54864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2960" y="1100628"/>
            <a:ext cx="7520940" cy="357984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19140000">
            <a:off x="201168" y="5870448"/>
            <a:ext cx="2176272" cy="201168"/>
          </a:xfrm>
          <a:prstGeom prst="rect">
            <a:avLst/>
          </a:prstGeom>
        </p:spPr>
        <p:txBody>
          <a:bodyPr vert="horz" lIns="91440" tIns="45720" rIns="91440" bIns="45720" rtlCol="0" anchor="ctr"/>
          <a:lstStyle>
            <a:lvl1pPr algn="l">
              <a:defRPr sz="1200">
                <a:solidFill>
                  <a:srgbClr val="FFFFFF"/>
                </a:solidFill>
              </a:defRPr>
            </a:lvl1pPr>
          </a:lstStyle>
          <a:p>
            <a:fld id="{1D8BD707-D9CF-40AE-B4C6-C98DA3205C09}" type="datetimeFigureOut">
              <a:rPr lang="en-US" smtClean="0"/>
              <a:pPr/>
              <a:t>12/5/2020</a:t>
            </a:fld>
            <a:endParaRPr lang="en-US"/>
          </a:p>
        </p:txBody>
      </p:sp>
      <p:sp>
        <p:nvSpPr>
          <p:cNvPr id="5" name="Footer Placeholder 4"/>
          <p:cNvSpPr>
            <a:spLocks noGrp="1"/>
          </p:cNvSpPr>
          <p:nvPr>
            <p:ph type="ftr" sz="quarter" idx="3"/>
          </p:nvPr>
        </p:nvSpPr>
        <p:spPr>
          <a:xfrm>
            <a:off x="3517514" y="6285122"/>
            <a:ext cx="4724400" cy="274320"/>
          </a:xfrm>
          <a:prstGeom prst="rect">
            <a:avLst/>
          </a:prstGeom>
        </p:spPr>
        <p:txBody>
          <a:bodyPr vert="horz" lIns="91440" tIns="45720" rIns="91440" bIns="45720" rtlCol="0" anchor="ctr"/>
          <a:lstStyle>
            <a:lvl1pPr algn="r">
              <a:defRPr sz="1000" cap="all" spc="200" baseline="0">
                <a:solidFill>
                  <a:srgbClr val="FFFFFF"/>
                </a:solidFill>
              </a:defRPr>
            </a:lvl1pPr>
          </a:lstStyle>
          <a:p>
            <a:endParaRPr lang="en-US"/>
          </a:p>
        </p:txBody>
      </p:sp>
      <p:sp>
        <p:nvSpPr>
          <p:cNvPr id="6" name="Slide Number Placeholder 5"/>
          <p:cNvSpPr>
            <a:spLocks noGrp="1"/>
          </p:cNvSpPr>
          <p:nvPr>
            <p:ph type="sldNum" sz="quarter" idx="4"/>
          </p:nvPr>
        </p:nvSpPr>
        <p:spPr>
          <a:xfrm>
            <a:off x="8401038" y="6170822"/>
            <a:ext cx="50292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1"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r" defTabSz="914400" rtl="1"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r" defTabSz="914400" rtl="1"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r" defTabSz="914400" rtl="1"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r" defTabSz="914400" rtl="1"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r" defTabSz="914400" rtl="1"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r" defTabSz="914400" rtl="1"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r" defTabSz="914400" rtl="1"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r" defTabSz="914400" rtl="1"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r" defTabSz="914400" rtl="1"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4.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4.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Igneous Petrology</a:t>
            </a:r>
            <a:br>
              <a:rPr lang="en-US" dirty="0"/>
            </a:br>
            <a:endParaRPr lang="ar-IQ" dirty="0"/>
          </a:p>
        </p:txBody>
      </p:sp>
      <p:sp>
        <p:nvSpPr>
          <p:cNvPr id="3" name="Subtitle 2"/>
          <p:cNvSpPr>
            <a:spLocks noGrp="1"/>
          </p:cNvSpPr>
          <p:nvPr>
            <p:ph type="subTitle" idx="1"/>
          </p:nvPr>
        </p:nvSpPr>
        <p:spPr>
          <a:xfrm>
            <a:off x="6858000" y="5410200"/>
            <a:ext cx="1981200" cy="1066800"/>
          </a:xfrm>
        </p:spPr>
        <p:txBody>
          <a:bodyPr>
            <a:normAutofit/>
          </a:bodyPr>
          <a:lstStyle/>
          <a:p>
            <a:pPr algn="ctr"/>
            <a:r>
              <a:rPr lang="en-US" sz="6600" dirty="0" smtClean="0">
                <a:latin typeface="Algerian" pitchFamily="82" charset="0"/>
              </a:rPr>
              <a:t>(2)</a:t>
            </a:r>
            <a:endParaRPr lang="ar-IQ" sz="6600" dirty="0">
              <a:latin typeface="Algerian" pitchFamily="82" charset="0"/>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43704" y="228600"/>
            <a:ext cx="609600" cy="609600"/>
          </a:xfrm>
          <a:prstGeom prst="rect">
            <a:avLst/>
          </a:prstGeom>
        </p:spPr>
      </p:pic>
    </p:spTree>
    <p:extLst>
      <p:ext uri="{BB962C8B-B14F-4D97-AF65-F5344CB8AC3E}">
        <p14:creationId xmlns:p14="http://schemas.microsoft.com/office/powerpoint/2010/main" val="1551582050"/>
      </p:ext>
    </p:extLst>
  </p:cSld>
  <p:clrMapOvr>
    <a:masterClrMapping/>
  </p:clrMapOvr>
  <mc:AlternateContent xmlns:mc="http://schemas.openxmlformats.org/markup-compatibility/2006" xmlns:p14="http://schemas.microsoft.com/office/powerpoint/2010/main">
    <mc:Choice Requires="p14">
      <p:transition spd="slow" p14:dur="800" advClick="0" advTm="50000">
        <p:circle/>
      </p:transition>
    </mc:Choice>
    <mc:Fallback xmlns="">
      <p:transition spd="slow" advClick="0" advTm="5000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7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838200"/>
            <a:ext cx="4648200" cy="3962400"/>
          </a:xfrm>
        </p:spPr>
        <p:txBody>
          <a:bodyPr>
            <a:normAutofit fontScale="77500" lnSpcReduction="20000"/>
          </a:bodyPr>
          <a:lstStyle/>
          <a:p>
            <a:pPr marL="0" indent="0" algn="just" rtl="0">
              <a:lnSpc>
                <a:spcPct val="115000"/>
              </a:lnSpc>
              <a:spcAft>
                <a:spcPts val="1000"/>
              </a:spcAft>
              <a:buNone/>
            </a:pPr>
            <a:r>
              <a:rPr lang="en-US" b="1" i="1" dirty="0">
                <a:effectLst>
                  <a:outerShdw blurRad="38100" dist="38100" dir="2700000" algn="tl">
                    <a:srgbClr val="000000">
                      <a:alpha val="43137"/>
                    </a:srgbClr>
                  </a:outerShdw>
                </a:effectLst>
                <a:latin typeface="Times New Roman"/>
                <a:ea typeface="Calibri"/>
                <a:cs typeface="Arial"/>
              </a:rPr>
              <a:t>2) Mid oceanic ridges</a:t>
            </a:r>
            <a:endParaRPr lang="en-US" sz="2400" i="1" dirty="0">
              <a:effectLst>
                <a:outerShdw blurRad="38100" dist="38100" dir="2700000" algn="tl">
                  <a:srgbClr val="000000">
                    <a:alpha val="43137"/>
                  </a:srgbClr>
                </a:outerShdw>
              </a:effectLst>
              <a:ea typeface="Calibri"/>
              <a:cs typeface="Arial"/>
            </a:endParaRPr>
          </a:p>
          <a:p>
            <a:pPr marL="0" indent="0" algn="just" rtl="0">
              <a:lnSpc>
                <a:spcPct val="115000"/>
              </a:lnSpc>
              <a:spcAft>
                <a:spcPts val="1000"/>
              </a:spcAft>
              <a:buNone/>
            </a:pPr>
            <a:r>
              <a:rPr lang="en-US" dirty="0" smtClean="0">
                <a:latin typeface="Times New Roman"/>
                <a:ea typeface="Calibri"/>
                <a:cs typeface="Arial"/>
              </a:rPr>
              <a:t>	A </a:t>
            </a:r>
            <a:r>
              <a:rPr lang="en-US" dirty="0">
                <a:latin typeface="Times New Roman"/>
                <a:ea typeface="Calibri"/>
                <a:cs typeface="Arial"/>
              </a:rPr>
              <a:t>mid-ocean ridge (MOR) is a seafloor mountain system formed by plate tectonics. It typically has a depth of ~ 2,600 meters and rises about two kilometers above the deepest portion of an ocean basin (see Fig. 3-a). This uplifting of the seafloor occurs when ascending convection currents in the mantle beneath the oceanic crust. This feature is where seafloor spreading takes place along a </a:t>
            </a:r>
            <a:r>
              <a:rPr lang="en-US" b="1" dirty="0">
                <a:latin typeface="Times New Roman"/>
                <a:ea typeface="Calibri"/>
                <a:cs typeface="Arial"/>
              </a:rPr>
              <a:t>divergent plate boundary</a:t>
            </a:r>
            <a:r>
              <a:rPr lang="en-US" dirty="0">
                <a:latin typeface="Times New Roman"/>
                <a:ea typeface="Calibri"/>
                <a:cs typeface="Arial"/>
              </a:rPr>
              <a:t> (see Fig. 3-a, b). </a:t>
            </a:r>
            <a:endParaRPr lang="en-US" sz="2400" dirty="0">
              <a:ea typeface="Calibri"/>
              <a:cs typeface="Arial"/>
            </a:endParaRPr>
          </a:p>
          <a:p>
            <a:pPr marL="0" indent="0" algn="l" rtl="0">
              <a:buNone/>
            </a:pPr>
            <a:endParaRPr lang="ar-IQ" dirty="0"/>
          </a:p>
        </p:txBody>
      </p:sp>
      <p:pic>
        <p:nvPicPr>
          <p:cNvPr id="2050" name="Picture 2" descr="C:\Users\max\Desktop\Untitled6.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8237" y="990600"/>
            <a:ext cx="4203363" cy="36576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52399" y="4895671"/>
            <a:ext cx="8772525" cy="1200329"/>
          </a:xfrm>
          <a:prstGeom prst="rect">
            <a:avLst/>
          </a:prstGeom>
        </p:spPr>
        <p:txBody>
          <a:bodyPr wrap="square">
            <a:spAutoFit/>
          </a:bodyPr>
          <a:lstStyle/>
          <a:p>
            <a:pPr marL="285750" indent="-285750" algn="just">
              <a:buFont typeface="Wingdings" pitchFamily="2" charset="2"/>
              <a:buChar char="q"/>
            </a:pPr>
            <a:r>
              <a:rPr lang="en-US" dirty="0"/>
              <a:t>The production of new seafloor and oceanic lithosphere results from mantle upwelling in response to plate separation. The melt rises as magma at the linear weakness in the oceanic crust, and emerges as lava, creating new crust (basalt) and lithosphere upon cooling.</a:t>
            </a:r>
            <a:endParaRPr lang="ar-IQ" dirty="0"/>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2399" y="0"/>
            <a:ext cx="609600" cy="609600"/>
          </a:xfrm>
          <a:prstGeom prst="rect">
            <a:avLst/>
          </a:prstGeom>
        </p:spPr>
      </p:pic>
    </p:spTree>
    <p:extLst>
      <p:ext uri="{BB962C8B-B14F-4D97-AF65-F5344CB8AC3E}">
        <p14:creationId xmlns:p14="http://schemas.microsoft.com/office/powerpoint/2010/main" val="141897919"/>
      </p:ext>
    </p:extLst>
  </p:cSld>
  <p:clrMapOvr>
    <a:masterClrMapping/>
  </p:clrMapOvr>
  <mc:AlternateContent xmlns:mc="http://schemas.openxmlformats.org/markup-compatibility/2006" xmlns:p14="http://schemas.microsoft.com/office/powerpoint/2010/main">
    <mc:Choice Requires="p14">
      <p:transition spd="slow" p14:dur="1600" advClick="0" advTm="169000">
        <p:blinds dir="vert"/>
      </p:transition>
    </mc:Choice>
    <mc:Fallback xmlns="">
      <p:transition spd="slow" advClick="0" advTm="169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873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89822" y="615521"/>
            <a:ext cx="5625178" cy="4191001"/>
          </a:xfrm>
        </p:spPr>
        <p:txBody>
          <a:bodyPr>
            <a:noAutofit/>
          </a:bodyPr>
          <a:lstStyle/>
          <a:p>
            <a:pPr marL="0" indent="0" algn="just" rtl="0">
              <a:lnSpc>
                <a:spcPct val="120000"/>
              </a:lnSpc>
              <a:spcAft>
                <a:spcPts val="1000"/>
              </a:spcAft>
              <a:buNone/>
            </a:pPr>
            <a:r>
              <a:rPr lang="en-US" sz="2000" b="1" i="1" dirty="0">
                <a:effectLst>
                  <a:outerShdw blurRad="38100" dist="38100" dir="2700000" algn="tl">
                    <a:srgbClr val="000000">
                      <a:alpha val="43137"/>
                    </a:srgbClr>
                  </a:outerShdw>
                </a:effectLst>
                <a:latin typeface="Times New Roman" pitchFamily="18" charset="0"/>
                <a:ea typeface="Calibri"/>
                <a:cs typeface="Times New Roman" pitchFamily="18" charset="0"/>
              </a:rPr>
              <a:t>3) Island Arcs</a:t>
            </a:r>
          </a:p>
          <a:p>
            <a:pPr marL="0" indent="0" algn="just" rtl="0">
              <a:lnSpc>
                <a:spcPct val="120000"/>
              </a:lnSpc>
              <a:spcAft>
                <a:spcPts val="1000"/>
              </a:spcAft>
              <a:buNone/>
            </a:pPr>
            <a:r>
              <a:rPr lang="en-US" sz="1800" dirty="0" smtClean="0">
                <a:latin typeface="Times New Roman" pitchFamily="18" charset="0"/>
                <a:ea typeface="Calibri"/>
                <a:cs typeface="Times New Roman" pitchFamily="18" charset="0"/>
              </a:rPr>
              <a:t>Island </a:t>
            </a:r>
            <a:r>
              <a:rPr lang="en-US" sz="1800" dirty="0">
                <a:latin typeface="Times New Roman" pitchFamily="18" charset="0"/>
                <a:ea typeface="Calibri"/>
                <a:cs typeface="Times New Roman" pitchFamily="18" charset="0"/>
              </a:rPr>
              <a:t>arcs are long chains </a:t>
            </a:r>
            <a:r>
              <a:rPr lang="en-US" sz="1800" dirty="0" smtClean="0">
                <a:latin typeface="Times New Roman" pitchFamily="18" charset="0"/>
                <a:ea typeface="Calibri"/>
                <a:cs typeface="Times New Roman" pitchFamily="18" charset="0"/>
              </a:rPr>
              <a:t>of </a:t>
            </a:r>
            <a:r>
              <a:rPr lang="en-US" sz="1800" dirty="0">
                <a:latin typeface="Times New Roman" pitchFamily="18" charset="0"/>
                <a:ea typeface="Calibri"/>
                <a:cs typeface="Times New Roman" pitchFamily="18" charset="0"/>
              </a:rPr>
              <a:t>active volcanoes </a:t>
            </a:r>
            <a:r>
              <a:rPr lang="en-US" sz="1800" dirty="0" smtClean="0">
                <a:latin typeface="Times New Roman" pitchFamily="18" charset="0"/>
                <a:ea typeface="Calibri"/>
                <a:cs typeface="Times New Roman" pitchFamily="18" charset="0"/>
              </a:rPr>
              <a:t>with </a:t>
            </a:r>
            <a:r>
              <a:rPr lang="en-US" sz="1800" dirty="0">
                <a:latin typeface="Times New Roman" pitchFamily="18" charset="0"/>
                <a:ea typeface="Calibri"/>
                <a:cs typeface="Times New Roman" pitchFamily="18" charset="0"/>
              </a:rPr>
              <a:t>intense seismic activity found along </a:t>
            </a:r>
            <a:r>
              <a:rPr lang="en-US" sz="1800" b="1" dirty="0">
                <a:latin typeface="Times New Roman" pitchFamily="18" charset="0"/>
                <a:ea typeface="Calibri"/>
                <a:cs typeface="Times New Roman" pitchFamily="18" charset="0"/>
              </a:rPr>
              <a:t>convergent plate boundaries</a:t>
            </a:r>
            <a:r>
              <a:rPr lang="en-US" sz="1800" dirty="0">
                <a:latin typeface="Times New Roman" pitchFamily="18" charset="0"/>
                <a:ea typeface="Calibri"/>
                <a:cs typeface="Times New Roman" pitchFamily="18" charset="0"/>
              </a:rPr>
              <a:t>. Most island arcs originate on oceanic </a:t>
            </a:r>
            <a:r>
              <a:rPr lang="en-US" sz="1800" dirty="0" smtClean="0">
                <a:latin typeface="Times New Roman" pitchFamily="18" charset="0"/>
                <a:ea typeface="Calibri"/>
                <a:cs typeface="Times New Roman" pitchFamily="18" charset="0"/>
              </a:rPr>
              <a:t>crust</a:t>
            </a:r>
            <a:r>
              <a:rPr lang="en-US" sz="1800" dirty="0">
                <a:latin typeface="Times New Roman" pitchFamily="18" charset="0"/>
                <a:ea typeface="Calibri"/>
                <a:cs typeface="Times New Roman" pitchFamily="18" charset="0"/>
              </a:rPr>
              <a:t> </a:t>
            </a:r>
            <a:r>
              <a:rPr lang="en-US" sz="1800" dirty="0" smtClean="0">
                <a:latin typeface="Times New Roman" pitchFamily="18" charset="0"/>
                <a:ea typeface="Calibri"/>
                <a:cs typeface="Times New Roman" pitchFamily="18" charset="0"/>
              </a:rPr>
              <a:t>and </a:t>
            </a:r>
            <a:r>
              <a:rPr lang="en-US" sz="1800" dirty="0">
                <a:latin typeface="Times New Roman" pitchFamily="18" charset="0"/>
                <a:ea typeface="Calibri"/>
                <a:cs typeface="Times New Roman" pitchFamily="18" charset="0"/>
              </a:rPr>
              <a:t>have resulted from the descent of the lithosphere </a:t>
            </a:r>
            <a:r>
              <a:rPr lang="en-US" sz="1800" dirty="0" smtClean="0">
                <a:latin typeface="Times New Roman" pitchFamily="18" charset="0"/>
                <a:ea typeface="Calibri"/>
                <a:cs typeface="Times New Roman" pitchFamily="18" charset="0"/>
              </a:rPr>
              <a:t>into </a:t>
            </a:r>
            <a:r>
              <a:rPr lang="en-US" sz="1800" dirty="0">
                <a:latin typeface="Times New Roman" pitchFamily="18" charset="0"/>
                <a:ea typeface="Calibri"/>
                <a:cs typeface="Times New Roman" pitchFamily="18" charset="0"/>
              </a:rPr>
              <a:t>the mantle along the subduction </a:t>
            </a:r>
            <a:r>
              <a:rPr lang="en-US" sz="1800" dirty="0" smtClean="0">
                <a:latin typeface="Times New Roman" pitchFamily="18" charset="0"/>
                <a:ea typeface="Calibri"/>
                <a:cs typeface="Times New Roman" pitchFamily="18" charset="0"/>
              </a:rPr>
              <a:t>zone. </a:t>
            </a:r>
            <a:r>
              <a:rPr lang="en-US" sz="1800" dirty="0">
                <a:latin typeface="Times New Roman" pitchFamily="18" charset="0"/>
                <a:ea typeface="Calibri"/>
                <a:cs typeface="Times New Roman" pitchFamily="18" charset="0"/>
              </a:rPr>
              <a:t>They also possess a distinct curved form, a chain of active or recently extinct volcanoes and a deep-sea trench on the convex side of the volcanic arc. The trenches at the front of the island arcs are believed to represent the locations of descending convection currents (see Fig. 3-a, b).</a:t>
            </a:r>
          </a:p>
          <a:p>
            <a:pPr marL="0" indent="0" algn="just" rtl="0">
              <a:lnSpc>
                <a:spcPct val="120000"/>
              </a:lnSpc>
              <a:buNone/>
            </a:pPr>
            <a:r>
              <a:rPr lang="en-US" sz="1800" dirty="0" smtClean="0">
                <a:latin typeface="Times New Roman"/>
                <a:ea typeface="Calibri"/>
              </a:rPr>
              <a:t>	</a:t>
            </a:r>
            <a:endParaRPr lang="ar-IQ" sz="1800" dirty="0"/>
          </a:p>
        </p:txBody>
      </p:sp>
      <p:sp>
        <p:nvSpPr>
          <p:cNvPr id="3" name="Rectangle 2"/>
          <p:cNvSpPr/>
          <p:nvPr/>
        </p:nvSpPr>
        <p:spPr>
          <a:xfrm>
            <a:off x="152400" y="4842808"/>
            <a:ext cx="8861278" cy="1754326"/>
          </a:xfrm>
          <a:prstGeom prst="rect">
            <a:avLst/>
          </a:prstGeom>
        </p:spPr>
        <p:txBody>
          <a:bodyPr wrap="square">
            <a:spAutoFit/>
          </a:bodyPr>
          <a:lstStyle/>
          <a:p>
            <a:pPr marL="342900" indent="-342900" algn="just">
              <a:buClr>
                <a:srgbClr val="FF0000"/>
              </a:buClr>
              <a:buFont typeface="Wingdings" pitchFamily="2" charset="2"/>
              <a:buChar char="q"/>
            </a:pPr>
            <a:r>
              <a:rPr lang="en-US" dirty="0">
                <a:latin typeface="Times New Roman" pitchFamily="18" charset="0"/>
                <a:cs typeface="Times New Roman" pitchFamily="18" charset="0"/>
              </a:rPr>
              <a:t>Subduction zones involve the oceanic lithosphere of one plate sliding beneath the continental or oceanic lithosphere of another plate due to the higher density of the oceanic lithosphere. Subduction zones are sites that usually have a high rate of volcanism and earthquakes, this zone is also called Benioff zone and extends to a depth of 700 km (see Fig. 3-a, b). The volcanic rocks forming these mountains are mostly of Andesitic pyroclastic.</a:t>
            </a:r>
          </a:p>
        </p:txBody>
      </p:sp>
      <p:pic>
        <p:nvPicPr>
          <p:cNvPr id="1026" name="Picture 2" descr="C:\Users\max\Desktop\Untitled5.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6576" y="1143000"/>
            <a:ext cx="3281224" cy="3581400"/>
          </a:xfrm>
          <a:prstGeom prst="rect">
            <a:avLst/>
          </a:prstGeom>
          <a:noFill/>
          <a:extLst>
            <a:ext uri="{909E8E84-426E-40DD-AFC4-6F175D3DCCD1}">
              <a14:hiddenFill xmlns:a14="http://schemas.microsoft.com/office/drawing/2010/main">
                <a:solidFill>
                  <a:srgbClr val="FFFFFF"/>
                </a:solidFill>
              </a14:hiddenFill>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2400" y="0"/>
            <a:ext cx="609600" cy="609600"/>
          </a:xfrm>
          <a:prstGeom prst="rect">
            <a:avLst/>
          </a:prstGeom>
        </p:spPr>
      </p:pic>
    </p:spTree>
    <p:extLst>
      <p:ext uri="{BB962C8B-B14F-4D97-AF65-F5344CB8AC3E}">
        <p14:creationId xmlns:p14="http://schemas.microsoft.com/office/powerpoint/2010/main" val="3434281476"/>
      </p:ext>
    </p:extLst>
  </p:cSld>
  <p:clrMapOvr>
    <a:masterClrMapping/>
  </p:clrMapOvr>
  <mc:AlternateContent xmlns:mc="http://schemas.openxmlformats.org/markup-compatibility/2006" xmlns:p14="http://schemas.microsoft.com/office/powerpoint/2010/main">
    <mc:Choice Requires="p14">
      <p:transition spd="slow" p14:dur="1200" advClick="0" advTm="303000">
        <p14:prism/>
      </p:transition>
    </mc:Choice>
    <mc:Fallback xmlns="">
      <p:transition spd="slow" advClick="0" advTm="30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38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C:\Users\max\Desktop\نارية\Untitledhh.png"/>
          <p:cNvPicPr>
            <a:picLocks noGrp="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143000" y="152400"/>
            <a:ext cx="6748150" cy="6096000"/>
          </a:xfrm>
          <a:prstGeom prst="rect">
            <a:avLst/>
          </a:prstGeom>
          <a:noFill/>
          <a:ln>
            <a:noFill/>
          </a:ln>
        </p:spPr>
      </p:pic>
      <p:sp>
        <p:nvSpPr>
          <p:cNvPr id="7" name="Rectangle 6"/>
          <p:cNvSpPr/>
          <p:nvPr/>
        </p:nvSpPr>
        <p:spPr>
          <a:xfrm>
            <a:off x="533400" y="6294718"/>
            <a:ext cx="8305800" cy="390684"/>
          </a:xfrm>
          <a:prstGeom prst="rect">
            <a:avLst/>
          </a:prstGeom>
        </p:spPr>
        <p:txBody>
          <a:bodyPr wrap="square">
            <a:spAutoFit/>
          </a:bodyPr>
          <a:lstStyle/>
          <a:p>
            <a:pPr algn="just">
              <a:lnSpc>
                <a:spcPct val="115000"/>
              </a:lnSpc>
              <a:spcAft>
                <a:spcPts val="1000"/>
              </a:spcAft>
            </a:pPr>
            <a:r>
              <a:rPr lang="en-US" dirty="0">
                <a:latin typeface="Times New Roman"/>
                <a:ea typeface="Calibri"/>
                <a:cs typeface="Arial"/>
              </a:rPr>
              <a:t>Fig. 3</a:t>
            </a:r>
            <a:r>
              <a:rPr lang="en-US" dirty="0" smtClean="0">
                <a:latin typeface="Times New Roman"/>
                <a:ea typeface="Calibri"/>
                <a:cs typeface="Arial"/>
              </a:rPr>
              <a:t>: (</a:t>
            </a:r>
            <a:r>
              <a:rPr lang="en-US" dirty="0">
                <a:latin typeface="Times New Roman"/>
                <a:ea typeface="Calibri"/>
                <a:cs typeface="Arial"/>
              </a:rPr>
              <a:t>a): </a:t>
            </a:r>
            <a:r>
              <a:rPr lang="en-US" dirty="0">
                <a:solidFill>
                  <a:srgbClr val="000000"/>
                </a:solidFill>
                <a:latin typeface="Times New Roman"/>
                <a:ea typeface="Calibri"/>
                <a:cs typeface="Arial"/>
              </a:rPr>
              <a:t>The Plate Tectonic Cycle.</a:t>
            </a:r>
            <a:r>
              <a:rPr lang="en-US" dirty="0">
                <a:latin typeface="Times New Roman"/>
                <a:ea typeface="Calibri"/>
                <a:cs typeface="Arial"/>
              </a:rPr>
              <a:t> (b): </a:t>
            </a:r>
            <a:r>
              <a:rPr lang="en-US" dirty="0">
                <a:solidFill>
                  <a:srgbClr val="373D3F"/>
                </a:solidFill>
                <a:latin typeface="Times New Roman"/>
                <a:ea typeface="Calibri"/>
                <a:cs typeface="Arial"/>
              </a:rPr>
              <a:t>A model of convection within Earth’s mantle.</a:t>
            </a:r>
            <a:endParaRPr lang="en-US" sz="1400" dirty="0">
              <a:ea typeface="Calibri"/>
              <a:cs typeface="Aria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28600" y="152400"/>
            <a:ext cx="609600" cy="609600"/>
          </a:xfrm>
          <a:prstGeom prst="rect">
            <a:avLst/>
          </a:prstGeom>
        </p:spPr>
      </p:pic>
    </p:spTree>
    <p:extLst>
      <p:ext uri="{BB962C8B-B14F-4D97-AF65-F5344CB8AC3E}">
        <p14:creationId xmlns:p14="http://schemas.microsoft.com/office/powerpoint/2010/main" val="1803494066"/>
      </p:ext>
    </p:extLst>
  </p:cSld>
  <p:clrMapOvr>
    <a:masterClrMapping/>
  </p:clrMapOvr>
  <p:transition spd="slow" advClick="0" advTm="88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9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533400"/>
            <a:ext cx="8229600" cy="5867400"/>
          </a:xfrm>
        </p:spPr>
        <p:txBody>
          <a:bodyPr>
            <a:normAutofit lnSpcReduction="10000"/>
          </a:bodyPr>
          <a:lstStyle/>
          <a:p>
            <a:pPr marL="0" indent="0" algn="just" rtl="0">
              <a:lnSpc>
                <a:spcPct val="115000"/>
              </a:lnSpc>
              <a:spcAft>
                <a:spcPts val="1000"/>
              </a:spcAft>
              <a:buNone/>
            </a:pPr>
            <a:r>
              <a:rPr lang="en-US" b="1" i="1" dirty="0">
                <a:solidFill>
                  <a:srgbClr val="FF0000"/>
                </a:solidFill>
                <a:effectLst>
                  <a:outerShdw blurRad="38100" dist="38100" dir="2700000" algn="tl">
                    <a:srgbClr val="000000">
                      <a:alpha val="43137"/>
                    </a:srgbClr>
                  </a:outerShdw>
                </a:effectLst>
                <a:latin typeface="Times New Roman"/>
                <a:ea typeface="Calibri"/>
                <a:cs typeface="Arial"/>
              </a:rPr>
              <a:t>(2) Mantle</a:t>
            </a:r>
            <a:endParaRPr lang="en-US" sz="2400" b="1" i="1" dirty="0">
              <a:solidFill>
                <a:srgbClr val="FF0000"/>
              </a:solidFill>
              <a:effectLst>
                <a:outerShdw blurRad="38100" dist="38100" dir="2700000" algn="tl">
                  <a:srgbClr val="000000">
                    <a:alpha val="43137"/>
                  </a:srgbClr>
                </a:outerShdw>
              </a:effectLst>
              <a:ea typeface="Calibri"/>
              <a:cs typeface="Arial"/>
            </a:endParaRPr>
          </a:p>
          <a:p>
            <a:pPr marL="0" indent="0" algn="just" rtl="0">
              <a:lnSpc>
                <a:spcPct val="115000"/>
              </a:lnSpc>
              <a:spcAft>
                <a:spcPts val="1000"/>
              </a:spcAft>
              <a:buNone/>
            </a:pPr>
            <a:r>
              <a:rPr lang="en-US" b="1" i="1" dirty="0">
                <a:effectLst>
                  <a:outerShdw blurRad="38100" dist="38100" dir="2700000" algn="tl">
                    <a:srgbClr val="000000">
                      <a:alpha val="43137"/>
                    </a:srgbClr>
                  </a:outerShdw>
                </a:effectLst>
                <a:latin typeface="Times New Roman"/>
                <a:ea typeface="Calibri"/>
                <a:cs typeface="Arial"/>
              </a:rPr>
              <a:t>a) The Upper Mantle</a:t>
            </a:r>
            <a:endParaRPr lang="en-US" sz="2400" b="1" i="1" dirty="0">
              <a:effectLst>
                <a:outerShdw blurRad="38100" dist="38100" dir="2700000" algn="tl">
                  <a:srgbClr val="000000">
                    <a:alpha val="43137"/>
                  </a:srgbClr>
                </a:outerShdw>
              </a:effectLst>
              <a:ea typeface="Calibri"/>
              <a:cs typeface="Arial"/>
            </a:endParaRPr>
          </a:p>
          <a:p>
            <a:pPr marL="0" indent="0" algn="just" rtl="0">
              <a:buNone/>
            </a:pPr>
            <a:r>
              <a:rPr lang="en-US" dirty="0" smtClean="0">
                <a:latin typeface="Times New Roman"/>
                <a:ea typeface="Calibri"/>
              </a:rPr>
              <a:t>	The </a:t>
            </a:r>
            <a:r>
              <a:rPr lang="en-US" dirty="0">
                <a:latin typeface="Times New Roman"/>
                <a:ea typeface="Calibri"/>
              </a:rPr>
              <a:t>upper mantle extends from the </a:t>
            </a:r>
            <a:r>
              <a:rPr lang="en-US" i="1" dirty="0">
                <a:latin typeface="Times New Roman"/>
                <a:ea typeface="Calibri"/>
              </a:rPr>
              <a:t>Moho discontinuity</a:t>
            </a:r>
            <a:r>
              <a:rPr lang="en-US" dirty="0">
                <a:latin typeface="Times New Roman"/>
                <a:ea typeface="Calibri"/>
              </a:rPr>
              <a:t> to a depth of about 410 km (see Fig 1, 2). The longitudinal wave velocity in most regions of the upper mantle is about 8.2 km / s. From this longitudinal velocity, in addition to chemical and petrological studies, the mineralogical composition of the upper mantle rocks was determined: </a:t>
            </a:r>
            <a:r>
              <a:rPr lang="en-US" b="1" dirty="0">
                <a:latin typeface="Times New Roman"/>
                <a:ea typeface="Calibri"/>
              </a:rPr>
              <a:t>olivine</a:t>
            </a:r>
            <a:r>
              <a:rPr lang="en-US" dirty="0">
                <a:latin typeface="Times New Roman"/>
                <a:ea typeface="Calibri"/>
              </a:rPr>
              <a:t>, </a:t>
            </a:r>
            <a:r>
              <a:rPr lang="en-US" b="1" dirty="0">
                <a:latin typeface="Times New Roman"/>
                <a:ea typeface="Calibri"/>
              </a:rPr>
              <a:t>pyroxene</a:t>
            </a:r>
            <a:r>
              <a:rPr lang="en-US" dirty="0">
                <a:latin typeface="Times New Roman"/>
                <a:ea typeface="Calibri"/>
              </a:rPr>
              <a:t> and </a:t>
            </a:r>
            <a:r>
              <a:rPr lang="en-US" b="1" dirty="0">
                <a:latin typeface="Times New Roman"/>
                <a:ea typeface="Calibri"/>
              </a:rPr>
              <a:t>garnet</a:t>
            </a:r>
            <a:r>
              <a:rPr lang="en-US" dirty="0">
                <a:latin typeface="Times New Roman"/>
                <a:ea typeface="Calibri"/>
              </a:rPr>
              <a:t>. The two principal rock types carrying these minerals are peridotite (olivine – pyroxene) and eclogite (pyroxene – garnet). So the upper mantle rocks consist either of </a:t>
            </a:r>
            <a:r>
              <a:rPr lang="en-US" b="1" dirty="0">
                <a:latin typeface="Times New Roman"/>
                <a:ea typeface="Calibri"/>
              </a:rPr>
              <a:t>peridotite </a:t>
            </a:r>
            <a:r>
              <a:rPr lang="en-US" dirty="0">
                <a:latin typeface="Times New Roman"/>
                <a:ea typeface="Calibri"/>
              </a:rPr>
              <a:t>or</a:t>
            </a:r>
            <a:r>
              <a:rPr lang="en-US" b="1" dirty="0">
                <a:latin typeface="Times New Roman"/>
                <a:ea typeface="Calibri"/>
              </a:rPr>
              <a:t> eclogite</a:t>
            </a:r>
            <a:r>
              <a:rPr lang="en-US" dirty="0">
                <a:latin typeface="Times New Roman"/>
                <a:ea typeface="Calibri"/>
              </a:rPr>
              <a:t>. In the following we will explain the physical and petrological evidence.</a:t>
            </a:r>
            <a:endParaRPr lang="ar-IQ"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52400" y="76200"/>
            <a:ext cx="609600" cy="609600"/>
          </a:xfrm>
          <a:prstGeom prst="rect">
            <a:avLst/>
          </a:prstGeom>
        </p:spPr>
      </p:pic>
    </p:spTree>
    <p:extLst>
      <p:ext uri="{BB962C8B-B14F-4D97-AF65-F5344CB8AC3E}">
        <p14:creationId xmlns:p14="http://schemas.microsoft.com/office/powerpoint/2010/main" val="180260664"/>
      </p:ext>
    </p:extLst>
  </p:cSld>
  <p:clrMapOvr>
    <a:masterClrMapping/>
  </p:clrMapOvr>
  <mc:AlternateContent xmlns:mc="http://schemas.openxmlformats.org/markup-compatibility/2006" xmlns:p14="http://schemas.microsoft.com/office/powerpoint/2010/main">
    <mc:Choice Requires="p14">
      <p:transition spd="slow" p14:dur="1400" advClick="0" advTm="176000">
        <p14:ripple/>
      </p:transition>
    </mc:Choice>
    <mc:Fallback xmlns="">
      <p:transition spd="slow" advClick="0" advTm="17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46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533400"/>
            <a:ext cx="8229600" cy="5867400"/>
          </a:xfrm>
        </p:spPr>
        <p:txBody>
          <a:bodyPr>
            <a:normAutofit fontScale="92500"/>
          </a:bodyPr>
          <a:lstStyle/>
          <a:p>
            <a:pPr marL="0" indent="0" algn="just" rtl="0">
              <a:lnSpc>
                <a:spcPct val="115000"/>
              </a:lnSpc>
              <a:spcAft>
                <a:spcPts val="1000"/>
              </a:spcAft>
              <a:buNone/>
            </a:pPr>
            <a:r>
              <a:rPr lang="en-US" b="1" i="1" dirty="0">
                <a:solidFill>
                  <a:srgbClr val="FF0000"/>
                </a:solidFill>
                <a:effectLst>
                  <a:outerShdw blurRad="38100" dist="38100" dir="2700000" algn="tl">
                    <a:srgbClr val="000000">
                      <a:alpha val="43137"/>
                    </a:srgbClr>
                  </a:outerShdw>
                </a:effectLst>
                <a:latin typeface="Times New Roman"/>
                <a:ea typeface="Calibri"/>
                <a:cs typeface="Arial"/>
              </a:rPr>
              <a:t>1) Diagonstic Physical Criteria: </a:t>
            </a:r>
            <a:endParaRPr lang="en-US" sz="2400" i="1" dirty="0">
              <a:solidFill>
                <a:srgbClr val="FF0000"/>
              </a:solidFill>
              <a:effectLst>
                <a:outerShdw blurRad="38100" dist="38100" dir="2700000" algn="tl">
                  <a:srgbClr val="000000">
                    <a:alpha val="43137"/>
                  </a:srgbClr>
                </a:outerShdw>
              </a:effectLst>
              <a:ea typeface="Calibri"/>
              <a:cs typeface="Arial"/>
            </a:endParaRPr>
          </a:p>
          <a:p>
            <a:pPr marL="0" indent="0" algn="just" rtl="0">
              <a:lnSpc>
                <a:spcPct val="115000"/>
              </a:lnSpc>
              <a:spcAft>
                <a:spcPts val="1000"/>
              </a:spcAft>
              <a:buNone/>
            </a:pPr>
            <a:r>
              <a:rPr lang="en-US" b="1" i="1" dirty="0">
                <a:effectLst>
                  <a:outerShdw blurRad="38100" dist="38100" dir="2700000" algn="tl">
                    <a:srgbClr val="000000">
                      <a:alpha val="43137"/>
                    </a:srgbClr>
                  </a:outerShdw>
                </a:effectLst>
                <a:latin typeface="Times New Roman"/>
                <a:ea typeface="Calibri"/>
                <a:cs typeface="Arial"/>
              </a:rPr>
              <a:t>a) Pisson's Ratio</a:t>
            </a:r>
            <a:endParaRPr lang="en-US" sz="2400" i="1" dirty="0">
              <a:effectLst>
                <a:outerShdw blurRad="38100" dist="38100" dir="2700000" algn="tl">
                  <a:srgbClr val="000000">
                    <a:alpha val="43137"/>
                  </a:srgbClr>
                </a:outerShdw>
              </a:effectLst>
              <a:ea typeface="Calibri"/>
              <a:cs typeface="Arial"/>
            </a:endParaRPr>
          </a:p>
          <a:p>
            <a:pPr marL="0" indent="0" algn="just" rtl="0">
              <a:lnSpc>
                <a:spcPct val="115000"/>
              </a:lnSpc>
              <a:spcAft>
                <a:spcPts val="1000"/>
              </a:spcAft>
              <a:buNone/>
            </a:pPr>
            <a:r>
              <a:rPr lang="en-US" dirty="0">
                <a:latin typeface="Times New Roman"/>
                <a:ea typeface="Calibri"/>
                <a:cs typeface="Arial"/>
              </a:rPr>
              <a:t>Although longitudinal and transverse velocities of peridotite and eclogite have been overlapping and cannot be used for differentiation, there is a possibility that the relationship between these velocities (Vp/Vs) may be a more sensitive indicator.</a:t>
            </a:r>
            <a:endParaRPr lang="en-US" sz="2400" dirty="0">
              <a:ea typeface="Calibri"/>
              <a:cs typeface="Arial"/>
            </a:endParaRPr>
          </a:p>
          <a:p>
            <a:pPr marL="0" indent="0" algn="just" rtl="0">
              <a:lnSpc>
                <a:spcPct val="115000"/>
              </a:lnSpc>
              <a:spcAft>
                <a:spcPts val="1000"/>
              </a:spcAft>
              <a:buNone/>
            </a:pPr>
            <a:r>
              <a:rPr lang="en-US" dirty="0">
                <a:latin typeface="Times New Roman"/>
                <a:ea typeface="Calibri"/>
                <a:cs typeface="Arial"/>
              </a:rPr>
              <a:t>The Pisson's ratio of the mantle was calculated under continental stable regions and was found to be between 0.245-0.260 and the Pisson's ratio of olivine (Mg-rich), which ranged from 0.245-0.255. On the other hand, the values of this ratio for the eclogite rocks ranged from 0.3-0.32. Accordingly, it is concluded that the </a:t>
            </a:r>
            <a:r>
              <a:rPr lang="en-US" b="1" dirty="0">
                <a:latin typeface="Times New Roman"/>
                <a:ea typeface="Calibri"/>
                <a:cs typeface="Arial"/>
              </a:rPr>
              <a:t>peridotite</a:t>
            </a:r>
            <a:r>
              <a:rPr lang="en-US" dirty="0">
                <a:latin typeface="Times New Roman"/>
                <a:ea typeface="Calibri"/>
                <a:cs typeface="Arial"/>
              </a:rPr>
              <a:t> rocks are the strongest candidate for the upper mantle.</a:t>
            </a:r>
            <a:endParaRPr lang="en-US" sz="2400" dirty="0">
              <a:ea typeface="Calibri"/>
              <a:cs typeface="Arial"/>
            </a:endParaRPr>
          </a:p>
          <a:p>
            <a:pPr marL="0" indent="0" algn="just" rtl="0">
              <a:buNone/>
            </a:pPr>
            <a:endParaRPr lang="ar-IQ"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52400" y="76200"/>
            <a:ext cx="609600" cy="609600"/>
          </a:xfrm>
          <a:prstGeom prst="rect">
            <a:avLst/>
          </a:prstGeom>
        </p:spPr>
      </p:pic>
    </p:spTree>
    <p:extLst>
      <p:ext uri="{BB962C8B-B14F-4D97-AF65-F5344CB8AC3E}">
        <p14:creationId xmlns:p14="http://schemas.microsoft.com/office/powerpoint/2010/main" val="1271237455"/>
      </p:ext>
    </p:extLst>
  </p:cSld>
  <p:clrMapOvr>
    <a:masterClrMapping/>
  </p:clrMapOvr>
  <mc:AlternateContent xmlns:mc="http://schemas.openxmlformats.org/markup-compatibility/2006" xmlns:p14="http://schemas.microsoft.com/office/powerpoint/2010/main">
    <mc:Choice Requires="p14">
      <p:transition spd="slow" p14:dur="2500" advClick="0" advTm="195000">
        <p:checker/>
      </p:transition>
    </mc:Choice>
    <mc:Fallback xmlns="">
      <p:transition spd="slow" advClick="0" advTm="19500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43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533400"/>
            <a:ext cx="8229600" cy="5867400"/>
          </a:xfrm>
        </p:spPr>
        <p:txBody>
          <a:bodyPr>
            <a:normAutofit fontScale="77500" lnSpcReduction="20000"/>
          </a:bodyPr>
          <a:lstStyle/>
          <a:p>
            <a:pPr marL="0" indent="0" algn="just" rtl="0">
              <a:lnSpc>
                <a:spcPct val="115000"/>
              </a:lnSpc>
              <a:spcAft>
                <a:spcPts val="1000"/>
              </a:spcAft>
              <a:buNone/>
            </a:pPr>
            <a:r>
              <a:rPr lang="en-US" b="1" i="1" dirty="0">
                <a:effectLst>
                  <a:outerShdw blurRad="38100" dist="38100" dir="2700000" algn="tl">
                    <a:srgbClr val="000000">
                      <a:alpha val="43137"/>
                    </a:srgbClr>
                  </a:outerShdw>
                </a:effectLst>
                <a:latin typeface="Times New Roman"/>
                <a:ea typeface="Calibri"/>
                <a:cs typeface="Arial"/>
              </a:rPr>
              <a:t>b) Anisotropy</a:t>
            </a:r>
            <a:endParaRPr lang="en-US" sz="2400" i="1" dirty="0">
              <a:effectLst>
                <a:outerShdw blurRad="38100" dist="38100" dir="2700000" algn="tl">
                  <a:srgbClr val="000000">
                    <a:alpha val="43137"/>
                  </a:srgbClr>
                </a:outerShdw>
              </a:effectLst>
              <a:ea typeface="Calibri"/>
              <a:cs typeface="Arial"/>
            </a:endParaRPr>
          </a:p>
          <a:p>
            <a:pPr marL="0" indent="0" algn="just" rtl="0">
              <a:lnSpc>
                <a:spcPct val="115000"/>
              </a:lnSpc>
              <a:spcAft>
                <a:spcPts val="1000"/>
              </a:spcAft>
              <a:buNone/>
            </a:pPr>
            <a:r>
              <a:rPr lang="en-US" dirty="0" smtClean="0">
                <a:latin typeface="Times New Roman"/>
                <a:ea typeface="Calibri"/>
                <a:cs typeface="Arial"/>
              </a:rPr>
              <a:t>	Hess </a:t>
            </a:r>
            <a:r>
              <a:rPr lang="en-US" dirty="0">
                <a:latin typeface="Times New Roman"/>
                <a:ea typeface="Calibri"/>
                <a:cs typeface="Arial"/>
              </a:rPr>
              <a:t>(1964) has suggested that anisotropy can be explained by the preferred orientation of olivine crystals, where each crystal has a very high anisotropy. The anisotropy is common feature in peridotite rocks. On other hand the eclogite rocks contains 50% garnet, which is isotropy. These notes indicate the upper mantle consists of </a:t>
            </a:r>
            <a:r>
              <a:rPr lang="en-US" b="1" dirty="0">
                <a:latin typeface="Times New Roman"/>
                <a:ea typeface="Calibri"/>
                <a:cs typeface="Arial"/>
              </a:rPr>
              <a:t>peridotite</a:t>
            </a:r>
            <a:r>
              <a:rPr lang="en-US" dirty="0">
                <a:latin typeface="Times New Roman"/>
                <a:ea typeface="Calibri"/>
                <a:cs typeface="Arial"/>
              </a:rPr>
              <a:t> and not eclogite.</a:t>
            </a:r>
            <a:endParaRPr lang="en-US" sz="2400" dirty="0">
              <a:ea typeface="Calibri"/>
              <a:cs typeface="Arial"/>
            </a:endParaRPr>
          </a:p>
          <a:p>
            <a:pPr marL="0" indent="0" algn="just" rtl="0">
              <a:lnSpc>
                <a:spcPct val="115000"/>
              </a:lnSpc>
              <a:spcAft>
                <a:spcPts val="1000"/>
              </a:spcAft>
              <a:buNone/>
            </a:pPr>
            <a:r>
              <a:rPr lang="en-US" b="1" i="1" dirty="0">
                <a:effectLst>
                  <a:outerShdw blurRad="38100" dist="38100" dir="2700000" algn="tl">
                    <a:srgbClr val="000000">
                      <a:alpha val="43137"/>
                    </a:srgbClr>
                  </a:outerShdw>
                </a:effectLst>
                <a:latin typeface="Times New Roman"/>
                <a:ea typeface="Calibri"/>
                <a:cs typeface="Arial"/>
              </a:rPr>
              <a:t>c) Density</a:t>
            </a:r>
            <a:endParaRPr lang="en-US" sz="2400" i="1" dirty="0">
              <a:effectLst>
                <a:outerShdw blurRad="38100" dist="38100" dir="2700000" algn="tl">
                  <a:srgbClr val="000000">
                    <a:alpha val="43137"/>
                  </a:srgbClr>
                </a:outerShdw>
              </a:effectLst>
              <a:ea typeface="Calibri"/>
              <a:cs typeface="Arial"/>
            </a:endParaRPr>
          </a:p>
          <a:p>
            <a:pPr marL="0" indent="0" algn="just" rtl="0">
              <a:lnSpc>
                <a:spcPct val="115000"/>
              </a:lnSpc>
              <a:spcAft>
                <a:spcPts val="1000"/>
              </a:spcAft>
              <a:buNone/>
            </a:pPr>
            <a:r>
              <a:rPr lang="en-US" dirty="0" smtClean="0">
                <a:latin typeface="Times New Roman"/>
                <a:ea typeface="Calibri"/>
                <a:cs typeface="Arial"/>
              </a:rPr>
              <a:t>	The </a:t>
            </a:r>
            <a:r>
              <a:rPr lang="en-US" dirty="0">
                <a:latin typeface="Times New Roman"/>
                <a:ea typeface="Calibri"/>
                <a:cs typeface="Arial"/>
              </a:rPr>
              <a:t>density of the peridotite rocks proposed as main components of the upper mantle is between </a:t>
            </a:r>
            <a:r>
              <a:rPr lang="en-US" b="1" dirty="0">
                <a:latin typeface="Times New Roman"/>
                <a:ea typeface="Calibri"/>
                <a:cs typeface="Arial"/>
              </a:rPr>
              <a:t>3.25-3.4</a:t>
            </a:r>
            <a:r>
              <a:rPr lang="en-US" dirty="0">
                <a:latin typeface="Times New Roman"/>
                <a:ea typeface="Calibri"/>
                <a:cs typeface="Arial"/>
              </a:rPr>
              <a:t> g/cm</a:t>
            </a:r>
            <a:r>
              <a:rPr lang="en-US" baseline="30000" dirty="0">
                <a:latin typeface="Times New Roman"/>
                <a:ea typeface="Calibri"/>
                <a:cs typeface="Arial"/>
              </a:rPr>
              <a:t>3</a:t>
            </a:r>
            <a:r>
              <a:rPr lang="en-US" dirty="0">
                <a:latin typeface="Times New Roman"/>
                <a:ea typeface="Calibri"/>
                <a:cs typeface="Arial"/>
              </a:rPr>
              <a:t>. On the other hand, the density of eclogite rocks ranges between 3.4-3.6 g/cm</a:t>
            </a:r>
            <a:r>
              <a:rPr lang="en-US" baseline="30000" dirty="0">
                <a:latin typeface="Times New Roman"/>
                <a:ea typeface="Calibri"/>
                <a:cs typeface="Arial"/>
              </a:rPr>
              <a:t>3</a:t>
            </a:r>
            <a:r>
              <a:rPr lang="en-US" dirty="0">
                <a:latin typeface="Times New Roman"/>
                <a:ea typeface="Calibri"/>
                <a:cs typeface="Arial"/>
              </a:rPr>
              <a:t>. Using gravitational and seismic methods, the density </a:t>
            </a:r>
            <a:r>
              <a:rPr lang="en-US" dirty="0" smtClean="0">
                <a:latin typeface="Times New Roman"/>
                <a:ea typeface="Calibri"/>
                <a:cs typeface="Arial"/>
              </a:rPr>
              <a:t>contrast </a:t>
            </a:r>
            <a:r>
              <a:rPr lang="en-US" dirty="0">
                <a:latin typeface="Times New Roman"/>
                <a:ea typeface="Calibri"/>
                <a:cs typeface="Arial"/>
              </a:rPr>
              <a:t>between the crust and the mantle was found to be 0. 43 g/cm</a:t>
            </a:r>
            <a:r>
              <a:rPr lang="en-US" baseline="30000" dirty="0">
                <a:latin typeface="Times New Roman"/>
                <a:ea typeface="Calibri"/>
                <a:cs typeface="Arial"/>
              </a:rPr>
              <a:t>3</a:t>
            </a:r>
            <a:r>
              <a:rPr lang="en-US" dirty="0">
                <a:latin typeface="Times New Roman"/>
                <a:ea typeface="Calibri"/>
                <a:cs typeface="Arial"/>
              </a:rPr>
              <a:t> and the density of the continental crust were between 2.8-2.9 g/cm</a:t>
            </a:r>
            <a:r>
              <a:rPr lang="en-US" baseline="30000" dirty="0">
                <a:latin typeface="Times New Roman"/>
                <a:ea typeface="Calibri"/>
                <a:cs typeface="Arial"/>
              </a:rPr>
              <a:t>3</a:t>
            </a:r>
            <a:r>
              <a:rPr lang="en-US" dirty="0">
                <a:latin typeface="Times New Roman"/>
                <a:ea typeface="Calibri"/>
                <a:cs typeface="Arial"/>
              </a:rPr>
              <a:t> so the expected density of the upper mantle ranged </a:t>
            </a:r>
            <a:r>
              <a:rPr lang="en-US">
                <a:latin typeface="Times New Roman"/>
                <a:ea typeface="Calibri"/>
                <a:cs typeface="Arial"/>
              </a:rPr>
              <a:t>between </a:t>
            </a:r>
            <a:r>
              <a:rPr lang="en-US" b="1" smtClean="0">
                <a:latin typeface="Times New Roman"/>
                <a:ea typeface="Calibri"/>
                <a:cs typeface="Arial"/>
              </a:rPr>
              <a:t>3.23-3.33</a:t>
            </a:r>
            <a:r>
              <a:rPr lang="en-US" smtClean="0">
                <a:latin typeface="Times New Roman"/>
                <a:ea typeface="Calibri"/>
                <a:cs typeface="Arial"/>
              </a:rPr>
              <a:t> </a:t>
            </a:r>
            <a:r>
              <a:rPr lang="en-US" dirty="0">
                <a:latin typeface="Times New Roman"/>
                <a:ea typeface="Calibri"/>
                <a:cs typeface="Arial"/>
              </a:rPr>
              <a:t>g/cm</a:t>
            </a:r>
            <a:r>
              <a:rPr lang="en-US" baseline="30000" dirty="0">
                <a:latin typeface="Times New Roman"/>
                <a:ea typeface="Calibri"/>
                <a:cs typeface="Arial"/>
              </a:rPr>
              <a:t>3</a:t>
            </a:r>
            <a:r>
              <a:rPr lang="en-US" dirty="0">
                <a:latin typeface="Times New Roman"/>
                <a:ea typeface="Calibri"/>
                <a:cs typeface="Arial"/>
              </a:rPr>
              <a:t>, indicating that the upper mantle consists of </a:t>
            </a:r>
            <a:r>
              <a:rPr lang="en-US" b="1" dirty="0">
                <a:latin typeface="Times New Roman"/>
                <a:ea typeface="Calibri"/>
                <a:cs typeface="Arial"/>
              </a:rPr>
              <a:t>peridotite</a:t>
            </a:r>
            <a:r>
              <a:rPr lang="en-US" dirty="0">
                <a:latin typeface="Times New Roman"/>
                <a:ea typeface="Calibri"/>
                <a:cs typeface="Arial"/>
              </a:rPr>
              <a:t> preferred it to eclogite.</a:t>
            </a:r>
            <a:endParaRPr lang="en-US" sz="2400" dirty="0">
              <a:ea typeface="Calibri"/>
              <a:cs typeface="Arial"/>
            </a:endParaRPr>
          </a:p>
          <a:p>
            <a:pPr marL="0" indent="0" algn="just" rtl="0">
              <a:buNone/>
            </a:pPr>
            <a:endParaRPr lang="ar-IQ"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944" y="67456"/>
            <a:ext cx="609600" cy="609600"/>
          </a:xfrm>
          <a:prstGeom prst="rect">
            <a:avLst/>
          </a:prstGeom>
        </p:spPr>
      </p:pic>
    </p:spTree>
    <p:extLst>
      <p:ext uri="{BB962C8B-B14F-4D97-AF65-F5344CB8AC3E}">
        <p14:creationId xmlns:p14="http://schemas.microsoft.com/office/powerpoint/2010/main" val="690662056"/>
      </p:ext>
    </p:extLst>
  </p:cSld>
  <p:clrMapOvr>
    <a:masterClrMapping/>
  </p:clrMapOvr>
  <mc:AlternateContent xmlns:mc="http://schemas.openxmlformats.org/markup-compatibility/2006" xmlns:p14="http://schemas.microsoft.com/office/powerpoint/2010/main">
    <mc:Choice Requires="p14">
      <p:transition spd="slow" p14:dur="1400" advClick="0" advTm="316000">
        <p14:doors dir="vert"/>
      </p:transition>
    </mc:Choice>
    <mc:Fallback xmlns="">
      <p:transition spd="slow" advClick="0" advTm="31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46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8229600" cy="5562600"/>
          </a:xfrm>
        </p:spPr>
        <p:txBody>
          <a:bodyPr>
            <a:normAutofit fontScale="85000" lnSpcReduction="20000"/>
          </a:bodyPr>
          <a:lstStyle/>
          <a:p>
            <a:pPr marL="0" lvl="0" indent="0" algn="just" rtl="0">
              <a:lnSpc>
                <a:spcPct val="115000"/>
              </a:lnSpc>
              <a:spcAft>
                <a:spcPts val="1000"/>
              </a:spcAft>
              <a:buClr>
                <a:srgbClr val="0BD0D9"/>
              </a:buClr>
              <a:buNone/>
            </a:pPr>
            <a:r>
              <a:rPr lang="en-US" sz="2800" b="1" i="1" dirty="0">
                <a:solidFill>
                  <a:srgbClr val="FF0066"/>
                </a:solidFill>
                <a:effectLst>
                  <a:outerShdw blurRad="38100" dist="38100" dir="2700000" algn="tl">
                    <a:srgbClr val="000000">
                      <a:alpha val="43137"/>
                    </a:srgbClr>
                  </a:outerShdw>
                </a:effectLst>
                <a:latin typeface="Times New Roman"/>
                <a:ea typeface="Calibri"/>
                <a:cs typeface="Arial"/>
              </a:rPr>
              <a:t>2) Mid oceanic </a:t>
            </a:r>
            <a:r>
              <a:rPr lang="en-US" sz="2800" b="1" i="1" dirty="0" smtClean="0">
                <a:solidFill>
                  <a:srgbClr val="FF0066"/>
                </a:solidFill>
                <a:effectLst>
                  <a:outerShdw blurRad="38100" dist="38100" dir="2700000" algn="tl">
                    <a:srgbClr val="000000">
                      <a:alpha val="43137"/>
                    </a:srgbClr>
                  </a:outerShdw>
                </a:effectLst>
                <a:latin typeface="Times New Roman"/>
                <a:ea typeface="Calibri"/>
                <a:cs typeface="Arial"/>
              </a:rPr>
              <a:t>ridges </a:t>
            </a:r>
          </a:p>
          <a:p>
            <a:pPr marL="0" lvl="0" indent="0" algn="just" rtl="0">
              <a:lnSpc>
                <a:spcPct val="115000"/>
              </a:lnSpc>
              <a:spcAft>
                <a:spcPts val="1000"/>
              </a:spcAft>
              <a:buClr>
                <a:srgbClr val="0BD0D9"/>
              </a:buClr>
              <a:buNone/>
            </a:pPr>
            <a:r>
              <a:rPr lang="en-US" sz="2800" b="1" i="1" dirty="0">
                <a:solidFill>
                  <a:srgbClr val="FF0066"/>
                </a:solidFill>
                <a:effectLst>
                  <a:outerShdw blurRad="38100" dist="38100" dir="2700000" algn="tl">
                    <a:srgbClr val="000000">
                      <a:alpha val="43137"/>
                    </a:srgbClr>
                  </a:outerShdw>
                </a:effectLst>
                <a:latin typeface="Times New Roman"/>
                <a:ea typeface="Calibri"/>
                <a:cs typeface="Arial"/>
              </a:rPr>
              <a:t>(divergent plate </a:t>
            </a:r>
            <a:r>
              <a:rPr lang="en-US" sz="2800" b="1" i="1" dirty="0" smtClean="0">
                <a:solidFill>
                  <a:srgbClr val="FF0066"/>
                </a:solidFill>
                <a:effectLst>
                  <a:outerShdw blurRad="38100" dist="38100" dir="2700000" algn="tl">
                    <a:srgbClr val="000000">
                      <a:alpha val="43137"/>
                    </a:srgbClr>
                  </a:outerShdw>
                </a:effectLst>
                <a:latin typeface="Times New Roman"/>
                <a:ea typeface="Calibri"/>
                <a:cs typeface="Arial"/>
              </a:rPr>
              <a:t>boundary)</a:t>
            </a:r>
            <a:endParaRPr lang="en-US" sz="2800" b="1" i="1" dirty="0">
              <a:solidFill>
                <a:srgbClr val="FF0066"/>
              </a:solidFill>
              <a:effectLst>
                <a:outerShdw blurRad="38100" dist="38100" dir="2700000" algn="tl">
                  <a:srgbClr val="000000">
                    <a:alpha val="43137"/>
                  </a:srgbClr>
                </a:outerShdw>
              </a:effectLst>
              <a:latin typeface="Times New Roman"/>
              <a:ea typeface="Calibri"/>
              <a:cs typeface="Arial"/>
            </a:endParaRPr>
          </a:p>
          <a:p>
            <a:pPr marL="0" lvl="0" indent="0" algn="just" rtl="0">
              <a:lnSpc>
                <a:spcPct val="115000"/>
              </a:lnSpc>
              <a:spcAft>
                <a:spcPts val="1000"/>
              </a:spcAft>
              <a:buClr>
                <a:srgbClr val="0BD0D9"/>
              </a:buClr>
              <a:buNone/>
            </a:pPr>
            <a:r>
              <a:rPr lang="en-US" sz="2800" b="1" i="1" dirty="0" smtClean="0">
                <a:solidFill>
                  <a:srgbClr val="33CC33"/>
                </a:solidFill>
                <a:effectLst>
                  <a:outerShdw blurRad="38100" dist="38100" dir="2700000" algn="tl">
                    <a:srgbClr val="000000">
                      <a:alpha val="43137"/>
                    </a:srgbClr>
                  </a:outerShdw>
                </a:effectLst>
                <a:latin typeface="Times New Roman" pitchFamily="18" charset="0"/>
                <a:ea typeface="Calibri"/>
                <a:cs typeface="Times New Roman" pitchFamily="18" charset="0"/>
              </a:rPr>
              <a:t>3</a:t>
            </a:r>
            <a:r>
              <a:rPr lang="en-US" sz="2800" b="1" i="1" dirty="0">
                <a:solidFill>
                  <a:srgbClr val="33CC33"/>
                </a:solidFill>
                <a:effectLst>
                  <a:outerShdw blurRad="38100" dist="38100" dir="2700000" algn="tl">
                    <a:srgbClr val="000000">
                      <a:alpha val="43137"/>
                    </a:srgbClr>
                  </a:outerShdw>
                </a:effectLst>
                <a:latin typeface="Times New Roman" pitchFamily="18" charset="0"/>
                <a:ea typeface="Calibri"/>
                <a:cs typeface="Times New Roman" pitchFamily="18" charset="0"/>
              </a:rPr>
              <a:t>) Island </a:t>
            </a:r>
            <a:r>
              <a:rPr lang="en-US" sz="2800" b="1" i="1" dirty="0" smtClean="0">
                <a:solidFill>
                  <a:srgbClr val="33CC33"/>
                </a:solidFill>
                <a:effectLst>
                  <a:outerShdw blurRad="38100" dist="38100" dir="2700000" algn="tl">
                    <a:srgbClr val="000000">
                      <a:alpha val="43137"/>
                    </a:srgbClr>
                  </a:outerShdw>
                </a:effectLst>
                <a:latin typeface="Times New Roman" pitchFamily="18" charset="0"/>
                <a:ea typeface="Calibri"/>
                <a:cs typeface="Times New Roman" pitchFamily="18" charset="0"/>
              </a:rPr>
              <a:t>Arcs</a:t>
            </a:r>
          </a:p>
          <a:p>
            <a:pPr marL="0" lvl="0" indent="0" algn="just" rtl="0">
              <a:lnSpc>
                <a:spcPct val="115000"/>
              </a:lnSpc>
              <a:spcAft>
                <a:spcPts val="1000"/>
              </a:spcAft>
              <a:buClr>
                <a:srgbClr val="0BD0D9"/>
              </a:buClr>
              <a:buNone/>
            </a:pPr>
            <a:r>
              <a:rPr lang="en-US" sz="2800" b="1" i="1" dirty="0">
                <a:solidFill>
                  <a:srgbClr val="33CC33"/>
                </a:solidFill>
                <a:effectLst>
                  <a:outerShdw blurRad="38100" dist="38100" dir="2700000" algn="tl">
                    <a:srgbClr val="000000">
                      <a:alpha val="43137"/>
                    </a:srgbClr>
                  </a:outerShdw>
                </a:effectLst>
                <a:latin typeface="Times New Roman" pitchFamily="18" charset="0"/>
                <a:ea typeface="Calibri"/>
                <a:cs typeface="Times New Roman" pitchFamily="18" charset="0"/>
              </a:rPr>
              <a:t>(convergent plate </a:t>
            </a:r>
            <a:r>
              <a:rPr lang="en-US" sz="2800" b="1" i="1" dirty="0" smtClean="0">
                <a:solidFill>
                  <a:srgbClr val="33CC33"/>
                </a:solidFill>
                <a:effectLst>
                  <a:outerShdw blurRad="38100" dist="38100" dir="2700000" algn="tl">
                    <a:srgbClr val="000000">
                      <a:alpha val="43137"/>
                    </a:srgbClr>
                  </a:outerShdw>
                </a:effectLst>
                <a:latin typeface="Times New Roman" pitchFamily="18" charset="0"/>
                <a:ea typeface="Calibri"/>
                <a:cs typeface="Times New Roman" pitchFamily="18" charset="0"/>
              </a:rPr>
              <a:t>boundary)</a:t>
            </a:r>
          </a:p>
          <a:p>
            <a:pPr lvl="0" algn="just" rtl="0">
              <a:lnSpc>
                <a:spcPct val="120000"/>
              </a:lnSpc>
              <a:spcAft>
                <a:spcPts val="1000"/>
              </a:spcAft>
              <a:buClr>
                <a:schemeClr val="tx2">
                  <a:lumMod val="75000"/>
                </a:schemeClr>
              </a:buClr>
              <a:buFont typeface="Wingdings" pitchFamily="2" charset="2"/>
              <a:buChar char="q"/>
            </a:pPr>
            <a:r>
              <a:rPr lang="en-US" sz="2800" b="1" i="1" dirty="0">
                <a:solidFill>
                  <a:schemeClr val="accent1">
                    <a:lumMod val="75000"/>
                  </a:schemeClr>
                </a:solidFill>
                <a:effectLst>
                  <a:outerShdw blurRad="38100" dist="38100" dir="2700000" algn="tl">
                    <a:srgbClr val="000000">
                      <a:alpha val="43137"/>
                    </a:srgbClr>
                  </a:outerShdw>
                </a:effectLst>
                <a:latin typeface="Times New Roman" pitchFamily="18" charset="0"/>
                <a:ea typeface="Calibri"/>
                <a:cs typeface="Times New Roman" pitchFamily="18" charset="0"/>
              </a:rPr>
              <a:t>Subduction zones </a:t>
            </a:r>
          </a:p>
          <a:p>
            <a:pPr marL="0" lvl="0" indent="0" algn="just" rtl="0">
              <a:lnSpc>
                <a:spcPct val="115000"/>
              </a:lnSpc>
              <a:spcAft>
                <a:spcPts val="1000"/>
              </a:spcAft>
              <a:buClr>
                <a:srgbClr val="0BD0D9"/>
              </a:buClr>
              <a:buNone/>
            </a:pPr>
            <a:r>
              <a:rPr lang="en-US" sz="2800" b="1" i="1" dirty="0">
                <a:solidFill>
                  <a:prstClr val="black"/>
                </a:solidFill>
                <a:effectLst>
                  <a:outerShdw blurRad="38100" dist="38100" dir="2700000" algn="tl">
                    <a:srgbClr val="000000">
                      <a:alpha val="43137"/>
                    </a:srgbClr>
                  </a:outerShdw>
                </a:effectLst>
                <a:latin typeface="Times New Roman"/>
                <a:ea typeface="Calibri"/>
                <a:cs typeface="Arial"/>
              </a:rPr>
              <a:t>a) The Upper Mantle</a:t>
            </a:r>
            <a:endParaRPr lang="en-US" sz="2800" b="1" i="1" dirty="0">
              <a:solidFill>
                <a:prstClr val="black"/>
              </a:solidFill>
              <a:effectLst>
                <a:outerShdw blurRad="38100" dist="38100" dir="2700000" algn="tl">
                  <a:srgbClr val="000000">
                    <a:alpha val="43137"/>
                  </a:srgbClr>
                </a:outerShdw>
              </a:effectLst>
              <a:ea typeface="Calibri"/>
              <a:cs typeface="Arial"/>
            </a:endParaRPr>
          </a:p>
          <a:p>
            <a:pPr marL="0" lvl="0" indent="0" algn="just" rtl="0">
              <a:lnSpc>
                <a:spcPct val="115000"/>
              </a:lnSpc>
              <a:spcAft>
                <a:spcPts val="1000"/>
              </a:spcAft>
              <a:buClr>
                <a:srgbClr val="0BD0D9"/>
              </a:buClr>
              <a:buNone/>
            </a:pPr>
            <a:r>
              <a:rPr lang="en-US" sz="2800" b="1" i="1" dirty="0">
                <a:solidFill>
                  <a:srgbClr val="FF0000"/>
                </a:solidFill>
                <a:effectLst>
                  <a:outerShdw blurRad="38100" dist="38100" dir="2700000" algn="tl">
                    <a:srgbClr val="000000">
                      <a:alpha val="43137"/>
                    </a:srgbClr>
                  </a:outerShdw>
                </a:effectLst>
                <a:latin typeface="Times New Roman"/>
                <a:ea typeface="Calibri"/>
                <a:cs typeface="Arial"/>
              </a:rPr>
              <a:t>1) Diagonstic Physical Criteria: </a:t>
            </a:r>
            <a:endParaRPr lang="en-US" sz="2800" i="1" dirty="0">
              <a:solidFill>
                <a:srgbClr val="FF0000"/>
              </a:solidFill>
              <a:effectLst>
                <a:outerShdw blurRad="38100" dist="38100" dir="2700000" algn="tl">
                  <a:srgbClr val="000000">
                    <a:alpha val="43137"/>
                  </a:srgbClr>
                </a:outerShdw>
              </a:effectLst>
              <a:ea typeface="Calibri"/>
              <a:cs typeface="Arial"/>
            </a:endParaRPr>
          </a:p>
          <a:p>
            <a:pPr marL="0" lvl="0" indent="0" algn="just" rtl="0">
              <a:lnSpc>
                <a:spcPct val="115000"/>
              </a:lnSpc>
              <a:spcAft>
                <a:spcPts val="1000"/>
              </a:spcAft>
              <a:buClr>
                <a:srgbClr val="0BD0D9"/>
              </a:buClr>
              <a:buNone/>
            </a:pPr>
            <a:r>
              <a:rPr lang="en-US" sz="2800" b="1" i="1" dirty="0">
                <a:solidFill>
                  <a:prstClr val="black"/>
                </a:solidFill>
                <a:effectLst>
                  <a:outerShdw blurRad="38100" dist="38100" dir="2700000" algn="tl">
                    <a:srgbClr val="000000">
                      <a:alpha val="43137"/>
                    </a:srgbClr>
                  </a:outerShdw>
                </a:effectLst>
                <a:latin typeface="Times New Roman"/>
                <a:ea typeface="Calibri"/>
                <a:cs typeface="Arial"/>
              </a:rPr>
              <a:t>a) Pisson's Ratio</a:t>
            </a:r>
            <a:endParaRPr lang="en-US" sz="2800" i="1" dirty="0">
              <a:solidFill>
                <a:prstClr val="black"/>
              </a:solidFill>
              <a:effectLst>
                <a:outerShdw blurRad="38100" dist="38100" dir="2700000" algn="tl">
                  <a:srgbClr val="000000">
                    <a:alpha val="43137"/>
                  </a:srgbClr>
                </a:outerShdw>
              </a:effectLst>
              <a:ea typeface="Calibri"/>
              <a:cs typeface="Arial"/>
            </a:endParaRPr>
          </a:p>
          <a:p>
            <a:pPr marL="0" lvl="0" indent="0" algn="just" rtl="0">
              <a:lnSpc>
                <a:spcPct val="115000"/>
              </a:lnSpc>
              <a:spcAft>
                <a:spcPts val="1000"/>
              </a:spcAft>
              <a:buClr>
                <a:srgbClr val="0BD0D9"/>
              </a:buClr>
              <a:buNone/>
            </a:pPr>
            <a:r>
              <a:rPr lang="en-US" sz="2800" b="1" i="1" dirty="0">
                <a:solidFill>
                  <a:prstClr val="black"/>
                </a:solidFill>
                <a:effectLst>
                  <a:outerShdw blurRad="38100" dist="38100" dir="2700000" algn="tl">
                    <a:srgbClr val="000000">
                      <a:alpha val="43137"/>
                    </a:srgbClr>
                  </a:outerShdw>
                </a:effectLst>
                <a:latin typeface="Times New Roman"/>
                <a:ea typeface="Calibri"/>
                <a:cs typeface="Arial"/>
              </a:rPr>
              <a:t>b) Anisotropy</a:t>
            </a:r>
            <a:endParaRPr lang="en-US" sz="2800" i="1" dirty="0">
              <a:solidFill>
                <a:prstClr val="black"/>
              </a:solidFill>
              <a:effectLst>
                <a:outerShdw blurRad="38100" dist="38100" dir="2700000" algn="tl">
                  <a:srgbClr val="000000">
                    <a:alpha val="43137"/>
                  </a:srgbClr>
                </a:outerShdw>
              </a:effectLst>
              <a:ea typeface="Calibri"/>
              <a:cs typeface="Arial"/>
            </a:endParaRPr>
          </a:p>
          <a:p>
            <a:pPr marL="0" lvl="0" indent="0" algn="just" rtl="0">
              <a:lnSpc>
                <a:spcPct val="115000"/>
              </a:lnSpc>
              <a:spcAft>
                <a:spcPts val="1000"/>
              </a:spcAft>
              <a:buClr>
                <a:srgbClr val="0BD0D9"/>
              </a:buClr>
              <a:buNone/>
            </a:pPr>
            <a:r>
              <a:rPr lang="en-US" sz="2800" b="1" i="1" dirty="0">
                <a:solidFill>
                  <a:prstClr val="black"/>
                </a:solidFill>
                <a:effectLst>
                  <a:outerShdw blurRad="38100" dist="38100" dir="2700000" algn="tl">
                    <a:srgbClr val="000000">
                      <a:alpha val="43137"/>
                    </a:srgbClr>
                  </a:outerShdw>
                </a:effectLst>
                <a:latin typeface="Times New Roman"/>
                <a:ea typeface="Calibri"/>
                <a:cs typeface="Arial"/>
              </a:rPr>
              <a:t>c) Density</a:t>
            </a:r>
            <a:endParaRPr lang="en-US" sz="2800" i="1" dirty="0">
              <a:solidFill>
                <a:prstClr val="black"/>
              </a:solidFill>
              <a:effectLst>
                <a:outerShdw blurRad="38100" dist="38100" dir="2700000" algn="tl">
                  <a:srgbClr val="000000">
                    <a:alpha val="43137"/>
                  </a:srgbClr>
                </a:outerShdw>
              </a:effectLst>
              <a:ea typeface="Calibri"/>
              <a:cs typeface="Arial"/>
            </a:endParaRPr>
          </a:p>
          <a:p>
            <a:pPr marL="0" lvl="0" indent="0" algn="just" rtl="0">
              <a:lnSpc>
                <a:spcPct val="115000"/>
              </a:lnSpc>
              <a:spcAft>
                <a:spcPts val="1000"/>
              </a:spcAft>
              <a:buClr>
                <a:srgbClr val="0BD0D9"/>
              </a:buClr>
              <a:buNone/>
            </a:pPr>
            <a:endParaRPr lang="en-US" sz="1900" i="1" dirty="0">
              <a:solidFill>
                <a:prstClr val="black"/>
              </a:solidFill>
              <a:effectLst>
                <a:outerShdw blurRad="38100" dist="38100" dir="2700000" algn="tl">
                  <a:srgbClr val="000000">
                    <a:alpha val="43137"/>
                  </a:srgbClr>
                </a:outerShdw>
              </a:effectLst>
              <a:ea typeface="Calibri"/>
              <a:cs typeface="Arial"/>
            </a:endParaRPr>
          </a:p>
          <a:p>
            <a:pPr algn="l" rtl="0"/>
            <a:endParaRPr lang="ar-IQ"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28600" y="0"/>
            <a:ext cx="609600" cy="609600"/>
          </a:xfrm>
          <a:prstGeom prst="rect">
            <a:avLst/>
          </a:prstGeom>
        </p:spPr>
      </p:pic>
    </p:spTree>
    <p:extLst>
      <p:ext uri="{BB962C8B-B14F-4D97-AF65-F5344CB8AC3E}">
        <p14:creationId xmlns:p14="http://schemas.microsoft.com/office/powerpoint/2010/main" val="3308677694"/>
      </p:ext>
    </p:extLst>
  </p:cSld>
  <p:clrMapOvr>
    <a:masterClrMapping/>
  </p:clrMapOvr>
  <mc:AlternateContent xmlns:mc="http://schemas.openxmlformats.org/markup-compatibility/2006" xmlns:p14="http://schemas.microsoft.com/office/powerpoint/2010/main">
    <mc:Choice Requires="p14">
      <p:transition spd="slow" p14:dur="800" advClick="0" advTm="110000">
        <p14:flythrough/>
      </p:transition>
    </mc:Choice>
    <mc:Fallback xmlns="">
      <p:transition spd="slow" advClick="0" advTm="1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85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Angles">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Grid</Template>
  <TotalTime>196</TotalTime>
  <Words>339</Words>
  <Application>Microsoft Office PowerPoint</Application>
  <PresentationFormat>عرض على الشاشة (3:4)‏</PresentationFormat>
  <Paragraphs>32</Paragraphs>
  <Slides>8</Slides>
  <Notes>1</Notes>
  <HiddenSlides>0</HiddenSlides>
  <MMClips>8</MMClips>
  <ScaleCrop>false</ScaleCrop>
  <HeadingPairs>
    <vt:vector size="4" baseType="variant">
      <vt:variant>
        <vt:lpstr>نسق</vt:lpstr>
      </vt:variant>
      <vt:variant>
        <vt:i4>2</vt:i4>
      </vt:variant>
      <vt:variant>
        <vt:lpstr>عناوين الشرائح</vt:lpstr>
      </vt:variant>
      <vt:variant>
        <vt:i4>8</vt:i4>
      </vt:variant>
    </vt:vector>
  </HeadingPairs>
  <TitlesOfParts>
    <vt:vector size="10" baseType="lpstr">
      <vt:lpstr>Flow</vt:lpstr>
      <vt:lpstr>Angles</vt:lpstr>
      <vt:lpstr>Igneous Petrology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max</dc:creator>
  <cp:lastModifiedBy>3d</cp:lastModifiedBy>
  <cp:revision>23</cp:revision>
  <dcterms:created xsi:type="dcterms:W3CDTF">2006-08-16T00:00:00Z</dcterms:created>
  <dcterms:modified xsi:type="dcterms:W3CDTF">2020-12-05T16:40:56Z</dcterms:modified>
</cp:coreProperties>
</file>