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61" r:id="rId6"/>
    <p:sldId id="262" r:id="rId7"/>
    <p:sldId id="264" r:id="rId8"/>
    <p:sldId id="265" r:id="rId9"/>
    <p:sldId id="266" r:id="rId10"/>
    <p:sldId id="267"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6" d="100"/>
          <a:sy n="66" d="100"/>
        </p:scale>
        <p:origin x="-1506" y="-11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12/5/2020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en-US" smtClean="0"/>
              <a:t>Click to edit Master title style</a:t>
            </a:r>
            <a:endParaRPr lang="en-US"/>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en-US" smtClean="0"/>
              <a:t>Click to edit Master title style</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1D8BD707-D9CF-40AE-B4C6-C98DA3205C09}" type="datetimeFigureOut">
              <a:rPr lang="en-US" smtClean="0"/>
              <a:pPr/>
              <a:t>12/5/2020</a:t>
            </a:fld>
            <a:endParaRPr lang="en-US"/>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en-US"/>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B6F15528-21DE-4FAA-801E-634DDDAF4B2B}" type="slidenum">
              <a:rPr lang="en-US" smtClean="0"/>
              <a:pPr/>
              <a:t>‹#›</a:t>
            </a:fld>
            <a:endParaRPr lang="en-US"/>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1" eaLnBrk="1" latinLnBrk="0" hangingPunct="1">
        <a:spcBef>
          <a:spcPct val="0"/>
        </a:spcBef>
        <a:buNone/>
        <a:defRPr sz="54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274320" indent="-274320" algn="r" defTabSz="914400" rtl="1"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r" defTabSz="914400" rtl="1"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r" defTabSz="914400" rtl="1"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r" defTabSz="914400" rtl="1"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r" defTabSz="914400" rtl="1"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r" defTabSz="914400" rtl="1"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r" defTabSz="914400" rtl="1"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r" defTabSz="914400" rtl="1"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r" defTabSz="914400" rtl="1"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2.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3200400"/>
            <a:ext cx="7848600" cy="1524000"/>
          </a:xfrm>
        </p:spPr>
        <p:txBody>
          <a:bodyPr/>
          <a:lstStyle/>
          <a:p>
            <a:r>
              <a:rPr lang="en-US" dirty="0"/>
              <a:t>Igneous </a:t>
            </a:r>
            <a:r>
              <a:rPr lang="en-US" dirty="0" smtClean="0"/>
              <a:t>Petrology</a:t>
            </a:r>
            <a:endParaRPr lang="ar-IQ" dirty="0"/>
          </a:p>
        </p:txBody>
      </p:sp>
      <p:sp>
        <p:nvSpPr>
          <p:cNvPr id="3" name="Subtitle 2"/>
          <p:cNvSpPr>
            <a:spLocks noGrp="1"/>
          </p:cNvSpPr>
          <p:nvPr>
            <p:ph type="subTitle" idx="1"/>
          </p:nvPr>
        </p:nvSpPr>
        <p:spPr>
          <a:xfrm>
            <a:off x="3352800" y="4724400"/>
            <a:ext cx="1371600" cy="990600"/>
          </a:xfrm>
        </p:spPr>
        <p:txBody>
          <a:bodyPr>
            <a:noAutofit/>
          </a:bodyPr>
          <a:lstStyle/>
          <a:p>
            <a:r>
              <a:rPr lang="en-US" sz="6000" dirty="0" smtClean="0">
                <a:latin typeface="Algerian" pitchFamily="82" charset="0"/>
              </a:rPr>
              <a:t>(3)</a:t>
            </a:r>
            <a:endParaRPr lang="ar-IQ" sz="6000" dirty="0">
              <a:latin typeface="Algerian" pitchFamily="82"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085" y="246743"/>
            <a:ext cx="609600" cy="609600"/>
          </a:xfrm>
          <a:prstGeom prst="rect">
            <a:avLst/>
          </a:prstGeom>
        </p:spPr>
      </p:pic>
    </p:spTree>
    <p:extLst>
      <p:ext uri="{BB962C8B-B14F-4D97-AF65-F5344CB8AC3E}">
        <p14:creationId xmlns:p14="http://schemas.microsoft.com/office/powerpoint/2010/main" val="2889219588"/>
      </p:ext>
    </p:extLst>
  </p:cSld>
  <p:clrMapOvr>
    <a:masterClrMapping/>
  </p:clrMapOvr>
  <mc:AlternateContent xmlns:mc="http://schemas.openxmlformats.org/markup-compatibility/2006" xmlns:p14="http://schemas.microsoft.com/office/powerpoint/2010/main">
    <mc:Choice Requires="p14">
      <p:transition spd="slow" p14:dur="1500" advClick="0" advTm="30000">
        <p:split orient="vert"/>
      </p:transition>
    </mc:Choice>
    <mc:Fallback xmlns="">
      <p:transition spd="slow" advClick="0" advTm="30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6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28600" y="304800"/>
            <a:ext cx="609600" cy="609600"/>
          </a:xfrm>
          <a:prstGeom prst="rect">
            <a:avLst/>
          </a:prstGeom>
        </p:spPr>
      </p:pic>
      <p:sp>
        <p:nvSpPr>
          <p:cNvPr id="7" name="TextBox 6"/>
          <p:cNvSpPr txBox="1"/>
          <p:nvPr/>
        </p:nvSpPr>
        <p:spPr>
          <a:xfrm>
            <a:off x="228600" y="2075495"/>
            <a:ext cx="8458200" cy="2941318"/>
          </a:xfrm>
          <a:prstGeom prst="rect">
            <a:avLst/>
          </a:prstGeom>
          <a:noFill/>
        </p:spPr>
        <p:txBody>
          <a:bodyPr wrap="square" rtlCol="1">
            <a:spAutoFit/>
          </a:bodyPr>
          <a:lstStyle/>
          <a:p>
            <a:pPr lvl="0" algn="just">
              <a:lnSpc>
                <a:spcPct val="115000"/>
              </a:lnSpc>
              <a:spcBef>
                <a:spcPct val="20000"/>
              </a:spcBef>
              <a:spcAft>
                <a:spcPts val="1000"/>
              </a:spcAft>
              <a:buClr>
                <a:srgbClr val="AD0101"/>
              </a:buClr>
            </a:pPr>
            <a:r>
              <a:rPr lang="en-US" sz="2400" b="1" dirty="0" smtClean="0">
                <a:solidFill>
                  <a:srgbClr val="FF0000"/>
                </a:solidFill>
                <a:ea typeface="Calibri"/>
                <a:cs typeface="Arial"/>
              </a:rPr>
              <a:t>a) </a:t>
            </a:r>
            <a:r>
              <a:rPr lang="en-US" sz="2400" b="1" dirty="0" smtClean="0">
                <a:solidFill>
                  <a:srgbClr val="303030"/>
                </a:solidFill>
                <a:ea typeface="Calibri"/>
                <a:cs typeface="Arial"/>
              </a:rPr>
              <a:t>Alpine Peridotites and Ophiolite Complexes</a:t>
            </a:r>
          </a:p>
          <a:p>
            <a:pPr lvl="0" algn="just">
              <a:lnSpc>
                <a:spcPct val="115000"/>
              </a:lnSpc>
              <a:spcBef>
                <a:spcPct val="20000"/>
              </a:spcBef>
              <a:spcAft>
                <a:spcPts val="1000"/>
              </a:spcAft>
              <a:buClr>
                <a:srgbClr val="AD0101"/>
              </a:buClr>
            </a:pPr>
            <a:r>
              <a:rPr lang="en-US" sz="2400" b="1" dirty="0">
                <a:solidFill>
                  <a:srgbClr val="FF0000"/>
                </a:solidFill>
                <a:ea typeface="Calibri"/>
                <a:cs typeface="Arial"/>
              </a:rPr>
              <a:t>b) </a:t>
            </a:r>
            <a:r>
              <a:rPr lang="en-US" sz="2400" b="1" dirty="0">
                <a:solidFill>
                  <a:srgbClr val="303030"/>
                </a:solidFill>
                <a:ea typeface="Calibri"/>
                <a:cs typeface="Arial"/>
              </a:rPr>
              <a:t>Xenoliths of Mantle Origin-Inclusions in Kimberlite Pipes</a:t>
            </a:r>
            <a:endParaRPr lang="en-US" sz="2400" dirty="0">
              <a:solidFill>
                <a:srgbClr val="303030"/>
              </a:solidFill>
              <a:ea typeface="Calibri"/>
              <a:cs typeface="Arial"/>
            </a:endParaRPr>
          </a:p>
          <a:p>
            <a:pPr lvl="0" algn="just">
              <a:lnSpc>
                <a:spcPct val="115000"/>
              </a:lnSpc>
              <a:spcBef>
                <a:spcPct val="20000"/>
              </a:spcBef>
              <a:spcAft>
                <a:spcPts val="1000"/>
              </a:spcAft>
              <a:buClr>
                <a:srgbClr val="AD0101"/>
              </a:buClr>
            </a:pPr>
            <a:r>
              <a:rPr lang="en-US" sz="2400" b="1" dirty="0">
                <a:solidFill>
                  <a:srgbClr val="FF0000"/>
                </a:solidFill>
                <a:ea typeface="Calibri"/>
                <a:cs typeface="Arial"/>
              </a:rPr>
              <a:t>c) </a:t>
            </a:r>
            <a:r>
              <a:rPr lang="en-US" sz="2400" b="1" dirty="0">
                <a:solidFill>
                  <a:srgbClr val="303030"/>
                </a:solidFill>
                <a:ea typeface="Calibri"/>
                <a:cs typeface="Arial"/>
              </a:rPr>
              <a:t>Peridotite Xenoliths in the Alkali Basalt Suite-Mantle Origin</a:t>
            </a:r>
            <a:endParaRPr lang="en-US" sz="2400" dirty="0">
              <a:solidFill>
                <a:srgbClr val="303030"/>
              </a:solidFill>
              <a:ea typeface="Calibri"/>
              <a:cs typeface="Arial"/>
            </a:endParaRPr>
          </a:p>
          <a:p>
            <a:pPr marL="342900" lvl="0" indent="-342900" algn="just">
              <a:lnSpc>
                <a:spcPct val="115000"/>
              </a:lnSpc>
              <a:spcBef>
                <a:spcPct val="20000"/>
              </a:spcBef>
              <a:spcAft>
                <a:spcPts val="1000"/>
              </a:spcAft>
              <a:buClr>
                <a:srgbClr val="AD0101"/>
              </a:buClr>
              <a:buFont typeface="Wingdings" pitchFamily="2" charset="2"/>
              <a:buChar char="Ø"/>
            </a:pPr>
            <a:r>
              <a:rPr lang="en-US" sz="2400" b="1" dirty="0">
                <a:solidFill>
                  <a:srgbClr val="FF0000"/>
                </a:solidFill>
                <a:ea typeface="Calibri"/>
                <a:cs typeface="Arial"/>
              </a:rPr>
              <a:t>Pyrolite Model</a:t>
            </a:r>
            <a:endParaRPr lang="en-US" sz="2400" dirty="0">
              <a:solidFill>
                <a:srgbClr val="FF0000"/>
              </a:solidFill>
              <a:ea typeface="Calibri"/>
              <a:cs typeface="Arial"/>
            </a:endParaRPr>
          </a:p>
          <a:p>
            <a:pPr marL="457200" lvl="0" indent="-457200" algn="just">
              <a:lnSpc>
                <a:spcPct val="115000"/>
              </a:lnSpc>
              <a:spcBef>
                <a:spcPct val="20000"/>
              </a:spcBef>
              <a:spcAft>
                <a:spcPts val="1000"/>
              </a:spcAft>
              <a:buClr>
                <a:srgbClr val="AD0101"/>
              </a:buClr>
              <a:buAutoNum type="alphaLcParenR"/>
            </a:pPr>
            <a:endParaRPr lang="en-US" sz="2000" dirty="0">
              <a:solidFill>
                <a:srgbClr val="303030"/>
              </a:solidFill>
              <a:ea typeface="Calibri"/>
              <a:cs typeface="Arial"/>
            </a:endParaRPr>
          </a:p>
        </p:txBody>
      </p:sp>
      <p:sp>
        <p:nvSpPr>
          <p:cNvPr id="8" name="TextBox 7"/>
          <p:cNvSpPr txBox="1"/>
          <p:nvPr/>
        </p:nvSpPr>
        <p:spPr>
          <a:xfrm>
            <a:off x="762000" y="1143000"/>
            <a:ext cx="7086600" cy="613245"/>
          </a:xfrm>
          <a:prstGeom prst="rect">
            <a:avLst/>
          </a:prstGeom>
          <a:noFill/>
        </p:spPr>
        <p:txBody>
          <a:bodyPr wrap="square" rtlCol="1">
            <a:spAutoFit/>
          </a:bodyPr>
          <a:lstStyle/>
          <a:p>
            <a:pPr lvl="0" algn="ctr">
              <a:lnSpc>
                <a:spcPct val="115000"/>
              </a:lnSpc>
              <a:spcBef>
                <a:spcPct val="20000"/>
              </a:spcBef>
              <a:spcAft>
                <a:spcPts val="1000"/>
              </a:spcAft>
              <a:buClr>
                <a:srgbClr val="AD0101"/>
              </a:buClr>
            </a:pPr>
            <a:r>
              <a:rPr lang="en-US" sz="3200" b="1" i="1" dirty="0">
                <a:solidFill>
                  <a:srgbClr val="FF0000"/>
                </a:solidFill>
                <a:effectLst>
                  <a:outerShdw blurRad="38100" dist="38100" dir="2700000" algn="tl">
                    <a:srgbClr val="000000">
                      <a:alpha val="43137"/>
                    </a:srgbClr>
                  </a:outerShdw>
                </a:effectLst>
                <a:ea typeface="Calibri"/>
                <a:cs typeface="Arial"/>
              </a:rPr>
              <a:t>2) Petrological Evidences: </a:t>
            </a:r>
            <a:endParaRPr lang="en-US" sz="3200" i="1" dirty="0">
              <a:solidFill>
                <a:srgbClr val="FF0000"/>
              </a:solidFill>
              <a:effectLst>
                <a:outerShdw blurRad="38100" dist="38100" dir="2700000" algn="tl">
                  <a:srgbClr val="000000">
                    <a:alpha val="43137"/>
                  </a:srgbClr>
                </a:outerShdw>
              </a:effectLst>
              <a:ea typeface="Calibri"/>
              <a:cs typeface="Arial"/>
            </a:endParaRPr>
          </a:p>
        </p:txBody>
      </p:sp>
    </p:spTree>
    <p:extLst>
      <p:ext uri="{BB962C8B-B14F-4D97-AF65-F5344CB8AC3E}">
        <p14:creationId xmlns:p14="http://schemas.microsoft.com/office/powerpoint/2010/main" val="1898647468"/>
      </p:ext>
    </p:extLst>
  </p:cSld>
  <p:clrMapOvr>
    <a:masterClrMapping/>
  </p:clrMapOvr>
  <mc:AlternateContent xmlns:mc="http://schemas.openxmlformats.org/markup-compatibility/2006" xmlns:p14="http://schemas.microsoft.com/office/powerpoint/2010/main">
    <mc:Choice Requires="p14">
      <p:transition spd="slow" p14:dur="1600" advClick="0" advTm="152000">
        <p:blinds dir="vert"/>
      </p:transition>
    </mc:Choice>
    <mc:Fallback xmlns="">
      <p:transition spd="slow" advClick="0" advTm="152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3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486400"/>
          </a:xfrm>
        </p:spPr>
        <p:txBody>
          <a:bodyPr>
            <a:normAutofit fontScale="92500" lnSpcReduction="20000"/>
          </a:bodyPr>
          <a:lstStyle/>
          <a:p>
            <a:pPr marL="0" lvl="0" indent="0" algn="just" rtl="0">
              <a:lnSpc>
                <a:spcPct val="115000"/>
              </a:lnSpc>
              <a:spcAft>
                <a:spcPts val="1000"/>
              </a:spcAft>
              <a:buClr>
                <a:srgbClr val="AD0101"/>
              </a:buClr>
              <a:buNone/>
            </a:pPr>
            <a:r>
              <a:rPr lang="en-US" sz="3000" b="1" i="1" dirty="0">
                <a:solidFill>
                  <a:srgbClr val="FF0000"/>
                </a:solidFill>
                <a:effectLst>
                  <a:outerShdw blurRad="38100" dist="38100" dir="2700000" algn="tl">
                    <a:srgbClr val="000000">
                      <a:alpha val="43137"/>
                    </a:srgbClr>
                  </a:outerShdw>
                </a:effectLst>
                <a:ea typeface="Calibri"/>
                <a:cs typeface="Arial"/>
              </a:rPr>
              <a:t>2) Petrological Evidences: </a:t>
            </a:r>
          </a:p>
          <a:p>
            <a:pPr marL="0" lvl="0" indent="0" algn="just" rtl="0">
              <a:lnSpc>
                <a:spcPct val="115000"/>
              </a:lnSpc>
              <a:spcAft>
                <a:spcPts val="1000"/>
              </a:spcAft>
              <a:buClr>
                <a:srgbClr val="AD0101"/>
              </a:buClr>
              <a:buNone/>
            </a:pPr>
            <a:r>
              <a:rPr lang="en-US" sz="2200" b="1" i="1" dirty="0">
                <a:solidFill>
                  <a:srgbClr val="303030"/>
                </a:solidFill>
                <a:effectLst>
                  <a:outerShdw blurRad="38100" dist="38100" dir="2700000" algn="tl">
                    <a:srgbClr val="000000">
                      <a:alpha val="43137"/>
                    </a:srgbClr>
                  </a:outerShdw>
                </a:effectLst>
                <a:ea typeface="Calibri"/>
                <a:cs typeface="Arial"/>
              </a:rPr>
              <a:t>a) Alpine Peridotites and Ophiolite Complexes</a:t>
            </a:r>
          </a:p>
          <a:p>
            <a:pPr marL="0" lvl="0" indent="0" algn="just" rtl="0">
              <a:lnSpc>
                <a:spcPct val="115000"/>
              </a:lnSpc>
              <a:spcAft>
                <a:spcPts val="1000"/>
              </a:spcAft>
              <a:buClr>
                <a:srgbClr val="AD0101"/>
              </a:buClr>
              <a:buNone/>
            </a:pPr>
            <a:r>
              <a:rPr lang="en-US" sz="2000" dirty="0">
                <a:solidFill>
                  <a:srgbClr val="303030"/>
                </a:solidFill>
                <a:ea typeface="Calibri"/>
                <a:cs typeface="Arial"/>
              </a:rPr>
              <a:t>	Hess (1964) noted that the alpine peridotite rocks are characterized by an adjacent intrusion to the axes of deformation along the orogenic belts and island arcs. Hess and other researchers concluded that the alpine peridotite rocks were derived from the mantle by the tectonic processes that were emplaced into the crust. The alpine peridotite rocks have a tectonic contact with the adjacent rocks, and the effect of the contact metamorphism on along the edge between the alpine peridotite rocks and adjacent rocks is limited or non-existent. The structures and textures of alpine peridotite rocks indicate that these rocks have strongly deformed by solid state flow processes.</a:t>
            </a:r>
          </a:p>
          <a:p>
            <a:pPr algn="just" rtl="0">
              <a:lnSpc>
                <a:spcPct val="115000"/>
              </a:lnSpc>
              <a:spcAft>
                <a:spcPts val="1000"/>
              </a:spcAft>
              <a:buClr>
                <a:srgbClr val="AD0101"/>
              </a:buClr>
              <a:buFont typeface="Wingdings" pitchFamily="2" charset="2"/>
              <a:buChar char="Ø"/>
            </a:pPr>
            <a:r>
              <a:rPr lang="en-US" sz="2000" dirty="0">
                <a:solidFill>
                  <a:srgbClr val="303030"/>
                </a:solidFill>
                <a:ea typeface="Calibri"/>
                <a:cs typeface="Arial"/>
              </a:rPr>
              <a:t>Alpine peridotite is divided into two main groups depending on the mineralogical and chemical properties:</a:t>
            </a:r>
          </a:p>
          <a:p>
            <a:pPr marL="0" lvl="0" indent="0" algn="just" rtl="0">
              <a:lnSpc>
                <a:spcPct val="115000"/>
              </a:lnSpc>
              <a:spcAft>
                <a:spcPts val="1000"/>
              </a:spcAft>
              <a:buClr>
                <a:srgbClr val="AD0101"/>
              </a:buClr>
              <a:buNone/>
            </a:pPr>
            <a:r>
              <a:rPr lang="en-US" sz="2000" dirty="0">
                <a:solidFill>
                  <a:srgbClr val="303030"/>
                </a:solidFill>
                <a:ea typeface="Calibri"/>
                <a:cs typeface="Arial"/>
              </a:rPr>
              <a:t>1) Harzburgite type: (Harzburgite and dunite).</a:t>
            </a:r>
          </a:p>
          <a:p>
            <a:pPr marL="0" lvl="0" indent="0" algn="just" rtl="0">
              <a:lnSpc>
                <a:spcPct val="115000"/>
              </a:lnSpc>
              <a:spcAft>
                <a:spcPts val="1000"/>
              </a:spcAft>
              <a:buClr>
                <a:srgbClr val="AD0101"/>
              </a:buClr>
              <a:buNone/>
            </a:pPr>
            <a:r>
              <a:rPr lang="en-US" sz="2000" dirty="0">
                <a:solidFill>
                  <a:srgbClr val="303030"/>
                </a:solidFill>
                <a:ea typeface="Calibri"/>
                <a:cs typeface="Arial"/>
              </a:rPr>
              <a:t>2) Lherzolite type: (garnet, spinel or plagioclase lherzolite with minor pyroxenite). </a:t>
            </a:r>
          </a:p>
          <a:p>
            <a:pPr marL="0" lvl="0" indent="0" algn="just" rtl="0">
              <a:lnSpc>
                <a:spcPct val="115000"/>
              </a:lnSpc>
              <a:spcAft>
                <a:spcPts val="1000"/>
              </a:spcAft>
              <a:buClr>
                <a:srgbClr val="AD0101"/>
              </a:buClr>
              <a:buNone/>
            </a:pPr>
            <a:endParaRPr lang="en-US" sz="2000" dirty="0">
              <a:solidFill>
                <a:srgbClr val="303030"/>
              </a:solidFill>
              <a:ea typeface="Calibri"/>
              <a:cs typeface="Arial"/>
            </a:endParaRPr>
          </a:p>
          <a:p>
            <a:pPr marL="0" lvl="0" indent="0" algn="l" rtl="0">
              <a:buClr>
                <a:srgbClr val="AD0101"/>
              </a:buClr>
              <a:buNone/>
            </a:pPr>
            <a:endParaRPr lang="ar-IQ" sz="2000" dirty="0">
              <a:solidFill>
                <a:srgbClr val="303030"/>
              </a:solidFill>
            </a:endParaRPr>
          </a:p>
          <a:p>
            <a:pPr marL="0" indent="0" algn="just" rtl="0">
              <a:buNone/>
            </a:pPr>
            <a:endParaRPr lang="ar-IQ"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2400" y="18143"/>
            <a:ext cx="609600" cy="609600"/>
          </a:xfrm>
          <a:prstGeom prst="rect">
            <a:avLst/>
          </a:prstGeom>
        </p:spPr>
      </p:pic>
    </p:spTree>
    <p:extLst>
      <p:ext uri="{BB962C8B-B14F-4D97-AF65-F5344CB8AC3E}">
        <p14:creationId xmlns:p14="http://schemas.microsoft.com/office/powerpoint/2010/main" val="2951669760"/>
      </p:ext>
    </p:extLst>
  </p:cSld>
  <p:clrMapOvr>
    <a:masterClrMapping/>
  </p:clrMapOvr>
  <mc:AlternateContent xmlns:mc="http://schemas.openxmlformats.org/markup-compatibility/2006" xmlns:p14="http://schemas.microsoft.com/office/powerpoint/2010/main">
    <mc:Choice Requires="p14">
      <p:transition spd="slow" p14:dur="1600" advClick="0" advTm="269490">
        <p14:prism isContent="1" isInverted="1"/>
      </p:transition>
    </mc:Choice>
    <mc:Fallback xmlns="">
      <p:transition spd="slow" advClick="0" advTm="2694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94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943600"/>
          </a:xfrm>
        </p:spPr>
        <p:txBody>
          <a:bodyPr>
            <a:normAutofit fontScale="92500" lnSpcReduction="20000"/>
          </a:bodyPr>
          <a:lstStyle/>
          <a:p>
            <a:pPr algn="just" rtl="0">
              <a:lnSpc>
                <a:spcPct val="115000"/>
              </a:lnSpc>
              <a:spcAft>
                <a:spcPts val="1000"/>
              </a:spcAft>
              <a:buFont typeface="Wingdings" pitchFamily="2" charset="2"/>
              <a:buChar char="Ø"/>
            </a:pPr>
            <a:r>
              <a:rPr lang="en-US" dirty="0" smtClean="0">
                <a:latin typeface="Times New Roman"/>
                <a:ea typeface="Calibri"/>
                <a:cs typeface="Arial"/>
              </a:rPr>
              <a:t>	Spray </a:t>
            </a:r>
            <a:r>
              <a:rPr lang="en-US" dirty="0">
                <a:latin typeface="Times New Roman"/>
                <a:ea typeface="Calibri"/>
                <a:cs typeface="Arial"/>
              </a:rPr>
              <a:t>(1982) concluded that the classification of alpine peridotite rocks to primitive lherzolite (which is characterized by high temperature and pressure) and depleted harzburgite (low temperature and pressure) is a simplification of the thing. Spray (1982) concluded that there was a gradient between the two types.</a:t>
            </a:r>
            <a:endParaRPr lang="en-US" sz="2400" dirty="0">
              <a:ea typeface="Calibri"/>
              <a:cs typeface="Arial"/>
            </a:endParaRPr>
          </a:p>
          <a:p>
            <a:pPr algn="just" rtl="0">
              <a:lnSpc>
                <a:spcPct val="115000"/>
              </a:lnSpc>
              <a:spcAft>
                <a:spcPts val="1000"/>
              </a:spcAft>
              <a:buFont typeface="Wingdings" pitchFamily="2" charset="2"/>
              <a:buChar char="Ø"/>
            </a:pPr>
            <a:r>
              <a:rPr lang="en-US" dirty="0" smtClean="0">
                <a:latin typeface="Times New Roman"/>
                <a:ea typeface="Calibri"/>
                <a:cs typeface="Arial"/>
              </a:rPr>
              <a:t>There </a:t>
            </a:r>
            <a:r>
              <a:rPr lang="en-US" dirty="0">
                <a:latin typeface="Times New Roman"/>
                <a:ea typeface="Calibri"/>
                <a:cs typeface="Arial"/>
              </a:rPr>
              <a:t>is a long discussion on the origin of alpine peridotite rocks by petrology scientists:</a:t>
            </a:r>
            <a:endParaRPr lang="en-US" sz="2400" dirty="0">
              <a:ea typeface="Calibri"/>
              <a:cs typeface="Arial"/>
            </a:endParaRPr>
          </a:p>
          <a:p>
            <a:pPr marL="0" indent="0" algn="just" rtl="0">
              <a:lnSpc>
                <a:spcPct val="115000"/>
              </a:lnSpc>
              <a:spcAft>
                <a:spcPts val="1000"/>
              </a:spcAft>
              <a:buNone/>
            </a:pPr>
            <a:r>
              <a:rPr lang="en-US" b="1" dirty="0">
                <a:solidFill>
                  <a:srgbClr val="FF0000"/>
                </a:solidFill>
                <a:latin typeface="Times New Roman"/>
                <a:ea typeface="Calibri"/>
                <a:cs typeface="Arial"/>
              </a:rPr>
              <a:t>1)</a:t>
            </a:r>
            <a:r>
              <a:rPr lang="en-US" dirty="0">
                <a:solidFill>
                  <a:srgbClr val="FF0000"/>
                </a:solidFill>
                <a:latin typeface="Times New Roman"/>
                <a:ea typeface="Calibri"/>
                <a:cs typeface="Arial"/>
              </a:rPr>
              <a:t> </a:t>
            </a:r>
            <a:r>
              <a:rPr lang="en-US" dirty="0">
                <a:latin typeface="Times New Roman"/>
                <a:ea typeface="Calibri"/>
                <a:cs typeface="Arial"/>
              </a:rPr>
              <a:t>Hess, 1938 supported the presence of low-temperature hydrous ultramafic magmas. </a:t>
            </a:r>
            <a:endParaRPr lang="en-US" sz="2400" dirty="0">
              <a:ea typeface="Calibri"/>
              <a:cs typeface="Arial"/>
            </a:endParaRPr>
          </a:p>
          <a:p>
            <a:pPr marL="0" indent="0" algn="just" rtl="0">
              <a:lnSpc>
                <a:spcPct val="115000"/>
              </a:lnSpc>
              <a:spcAft>
                <a:spcPts val="1000"/>
              </a:spcAft>
              <a:buNone/>
            </a:pPr>
            <a:r>
              <a:rPr lang="en-US" b="1" dirty="0">
                <a:solidFill>
                  <a:srgbClr val="FF0000"/>
                </a:solidFill>
                <a:latin typeface="Times New Roman"/>
                <a:ea typeface="Calibri"/>
                <a:cs typeface="Arial"/>
              </a:rPr>
              <a:t>2)</a:t>
            </a:r>
            <a:r>
              <a:rPr lang="en-US" dirty="0">
                <a:solidFill>
                  <a:srgbClr val="FF0000"/>
                </a:solidFill>
                <a:latin typeface="Times New Roman"/>
                <a:ea typeface="Calibri"/>
                <a:cs typeface="Arial"/>
              </a:rPr>
              <a:t> </a:t>
            </a:r>
            <a:r>
              <a:rPr lang="en-US" dirty="0">
                <a:latin typeface="Times New Roman"/>
                <a:ea typeface="Calibri"/>
                <a:cs typeface="Arial"/>
              </a:rPr>
              <a:t>Coleman, 1971 suggested that the alpine peridotite rocks represent solid pieces that were emplaced from the upper mantle to high levels of the crust by obduction as a result of a continent collision with a continent or a continent collision with arc.</a:t>
            </a:r>
            <a:endParaRPr lang="en-US" sz="2400" dirty="0">
              <a:ea typeface="Calibri"/>
              <a:cs typeface="Arial"/>
            </a:endParaRPr>
          </a:p>
          <a:p>
            <a:pPr marL="0" indent="0" algn="just" rtl="0">
              <a:buNone/>
            </a:pPr>
            <a:r>
              <a:rPr lang="en-US" b="1" dirty="0">
                <a:solidFill>
                  <a:srgbClr val="FF0000"/>
                </a:solidFill>
                <a:latin typeface="Times New Roman"/>
                <a:ea typeface="Calibri"/>
              </a:rPr>
              <a:t>3)</a:t>
            </a:r>
            <a:r>
              <a:rPr lang="en-US" dirty="0">
                <a:solidFill>
                  <a:srgbClr val="FF0000"/>
                </a:solidFill>
                <a:latin typeface="Times New Roman"/>
                <a:ea typeface="Calibri"/>
              </a:rPr>
              <a:t> </a:t>
            </a:r>
            <a:r>
              <a:rPr lang="en-US" dirty="0">
                <a:latin typeface="Times New Roman"/>
                <a:ea typeface="Calibri"/>
              </a:rPr>
              <a:t>Some of the alpine peridotites climb up to the top in a hot dipper (Loomis, 1972).</a:t>
            </a:r>
            <a:endParaRPr lang="ar-IQ"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28600" y="76200"/>
            <a:ext cx="609600" cy="609600"/>
          </a:xfrm>
          <a:prstGeom prst="rect">
            <a:avLst/>
          </a:prstGeom>
        </p:spPr>
      </p:pic>
    </p:spTree>
    <p:extLst>
      <p:ext uri="{BB962C8B-B14F-4D97-AF65-F5344CB8AC3E}">
        <p14:creationId xmlns:p14="http://schemas.microsoft.com/office/powerpoint/2010/main" val="1107896600"/>
      </p:ext>
    </p:extLst>
  </p:cSld>
  <p:clrMapOvr>
    <a:masterClrMapping/>
  </p:clrMapOvr>
  <mc:AlternateContent xmlns:mc="http://schemas.openxmlformats.org/markup-compatibility/2006" xmlns:p14="http://schemas.microsoft.com/office/powerpoint/2010/main">
    <mc:Choice Requires="p14">
      <p:transition spd="slow" p14:dur="1200" advClick="0" advTm="200000">
        <p14:prism/>
      </p:transition>
    </mc:Choice>
    <mc:Fallback xmlns="">
      <p:transition spd="slow" advClick="0" advTm="2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5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2407" y="457200"/>
            <a:ext cx="8925393" cy="6019800"/>
          </a:xfrm>
        </p:spPr>
        <p:txBody>
          <a:bodyPr>
            <a:normAutofit fontScale="85000" lnSpcReduction="20000"/>
          </a:bodyPr>
          <a:lstStyle/>
          <a:p>
            <a:pPr marL="0" lvl="0" indent="0" algn="just" rtl="0">
              <a:lnSpc>
                <a:spcPct val="115000"/>
              </a:lnSpc>
              <a:spcAft>
                <a:spcPts val="1000"/>
              </a:spcAft>
              <a:buClr>
                <a:srgbClr val="AD0101"/>
              </a:buClr>
              <a:buNone/>
            </a:pPr>
            <a:r>
              <a:rPr lang="en-US" sz="2200" b="1" i="1" dirty="0">
                <a:solidFill>
                  <a:srgbClr val="303030"/>
                </a:solidFill>
                <a:effectLst>
                  <a:outerShdw blurRad="38100" dist="38100" dir="2700000" algn="tl">
                    <a:srgbClr val="000000">
                      <a:alpha val="43137"/>
                    </a:srgbClr>
                  </a:outerShdw>
                </a:effectLst>
                <a:ea typeface="Calibri"/>
                <a:cs typeface="Arial"/>
              </a:rPr>
              <a:t>b) Xenoliths of Mantle Origin-Inclusions in Kimberlite Pipes</a:t>
            </a:r>
            <a:endParaRPr lang="en-US" sz="2200" i="1" dirty="0">
              <a:solidFill>
                <a:srgbClr val="303030"/>
              </a:solidFill>
              <a:effectLst>
                <a:outerShdw blurRad="38100" dist="38100" dir="2700000" algn="tl">
                  <a:srgbClr val="000000">
                    <a:alpha val="43137"/>
                  </a:srgbClr>
                </a:outerShdw>
              </a:effectLst>
              <a:ea typeface="Calibri"/>
              <a:cs typeface="Arial"/>
            </a:endParaRPr>
          </a:p>
          <a:p>
            <a:pPr marL="0" lvl="0" indent="0" algn="just" rtl="0">
              <a:lnSpc>
                <a:spcPct val="115000"/>
              </a:lnSpc>
              <a:spcAft>
                <a:spcPts val="1000"/>
              </a:spcAft>
              <a:buClr>
                <a:srgbClr val="AD0101"/>
              </a:buClr>
              <a:buNone/>
            </a:pPr>
            <a:r>
              <a:rPr lang="en-US" sz="2200" dirty="0">
                <a:solidFill>
                  <a:srgbClr val="303030"/>
                </a:solidFill>
                <a:ea typeface="Calibri"/>
                <a:cs typeface="Arial"/>
              </a:rPr>
              <a:t>	Kimberlite pipes containing diamonds are found in a large area in South Africa. These pipes contain several xenoliths of the crust rocks (sediments, schists, granite, basalt etc.), which are known to have overlapped with them on their way towards the top. In addition, the kimberlite contains a large number of xenoliths that are supposed to not exist in the vicinity, especially peridotite rocks, and least common pyroxenite and eclogite xenoliths. It has been observed that the diamonds are found in the peridotite and eclogite xenoliths. The presence of diamonds in xenoliths and pipes indicates that they originate from the depths of the upper mantle.</a:t>
            </a:r>
          </a:p>
          <a:p>
            <a:pPr lvl="0" algn="just" rtl="0">
              <a:lnSpc>
                <a:spcPct val="120000"/>
              </a:lnSpc>
              <a:buClr>
                <a:srgbClr val="AD0101"/>
              </a:buClr>
              <a:buFont typeface="Wingdings" pitchFamily="2" charset="2"/>
              <a:buChar char="Ø"/>
            </a:pPr>
            <a:r>
              <a:rPr lang="en-US" sz="2200" dirty="0">
                <a:solidFill>
                  <a:srgbClr val="303030"/>
                </a:solidFill>
                <a:ea typeface="Calibri"/>
              </a:rPr>
              <a:t>Studies have shown that peridotite xenoliths consist of garnet lherzolite, which is composed of olivine (Fo), orthopyroxene (enstatite), clinopyroxene (diopside) and garnet. The chemical composition of the garnet lherzolite rocks indicates that Al</a:t>
            </a:r>
            <a:r>
              <a:rPr lang="en-US" sz="2200" baseline="-25000" dirty="0">
                <a:solidFill>
                  <a:srgbClr val="303030"/>
                </a:solidFill>
                <a:ea typeface="Calibri"/>
              </a:rPr>
              <a:t>2</a:t>
            </a:r>
            <a:r>
              <a:rPr lang="en-US" sz="2200" dirty="0">
                <a:solidFill>
                  <a:srgbClr val="303030"/>
                </a:solidFill>
                <a:ea typeface="Calibri"/>
              </a:rPr>
              <a:t>O</a:t>
            </a:r>
            <a:r>
              <a:rPr lang="en-US" sz="2200" baseline="-25000" dirty="0">
                <a:solidFill>
                  <a:srgbClr val="303030"/>
                </a:solidFill>
                <a:ea typeface="Calibri"/>
              </a:rPr>
              <a:t>3</a:t>
            </a:r>
            <a:r>
              <a:rPr lang="en-US" sz="2200" dirty="0">
                <a:solidFill>
                  <a:srgbClr val="303030"/>
                </a:solidFill>
                <a:ea typeface="Calibri"/>
              </a:rPr>
              <a:t>, CaO and K</a:t>
            </a:r>
            <a:r>
              <a:rPr lang="en-US" sz="2200" baseline="-25000" dirty="0">
                <a:solidFill>
                  <a:srgbClr val="303030"/>
                </a:solidFill>
                <a:ea typeface="Calibri"/>
              </a:rPr>
              <a:t>2</a:t>
            </a:r>
            <a:r>
              <a:rPr lang="en-US" sz="2200" dirty="0">
                <a:solidFill>
                  <a:srgbClr val="303030"/>
                </a:solidFill>
                <a:ea typeface="Calibri"/>
              </a:rPr>
              <a:t>O+Na</a:t>
            </a:r>
            <a:r>
              <a:rPr lang="en-US" sz="2200" baseline="-25000" dirty="0">
                <a:solidFill>
                  <a:srgbClr val="303030"/>
                </a:solidFill>
                <a:ea typeface="Calibri"/>
              </a:rPr>
              <a:t>2</a:t>
            </a:r>
            <a:r>
              <a:rPr lang="en-US" sz="2200" dirty="0">
                <a:solidFill>
                  <a:srgbClr val="303030"/>
                </a:solidFill>
                <a:ea typeface="Calibri"/>
              </a:rPr>
              <a:t>O are low in these rocks, and therefore these rocks will produce very low amounts basaltic magma if subjected to partial melting. We conclude from this that the upper mantle is composed of </a:t>
            </a:r>
            <a:r>
              <a:rPr lang="en-US" sz="2200" b="1" dirty="0">
                <a:solidFill>
                  <a:srgbClr val="303030"/>
                </a:solidFill>
                <a:ea typeface="Calibri"/>
              </a:rPr>
              <a:t>depleted</a:t>
            </a:r>
            <a:r>
              <a:rPr lang="en-US" sz="2200" dirty="0">
                <a:solidFill>
                  <a:srgbClr val="303030"/>
                </a:solidFill>
                <a:ea typeface="Calibri"/>
              </a:rPr>
              <a:t> rocks</a:t>
            </a:r>
            <a:r>
              <a:rPr lang="en-US" sz="2200" dirty="0" smtClean="0">
                <a:solidFill>
                  <a:srgbClr val="303030"/>
                </a:solidFill>
                <a:ea typeface="Calibri"/>
              </a:rPr>
              <a:t>.</a:t>
            </a:r>
          </a:p>
          <a:p>
            <a:pPr lvl="0" algn="just" rtl="0">
              <a:lnSpc>
                <a:spcPct val="115000"/>
              </a:lnSpc>
              <a:spcAft>
                <a:spcPts val="1000"/>
              </a:spcAft>
              <a:buClr>
                <a:srgbClr val="AD0101"/>
              </a:buClr>
              <a:buFont typeface="Wingdings" pitchFamily="2" charset="2"/>
              <a:buChar char="Ø"/>
            </a:pPr>
            <a:r>
              <a:rPr lang="en-US" sz="2200" dirty="0">
                <a:solidFill>
                  <a:srgbClr val="303030"/>
                </a:solidFill>
                <a:ea typeface="Calibri"/>
                <a:cs typeface="Arial"/>
              </a:rPr>
              <a:t>On the other hand, eclogite xenoliths are composed of two essential minerals: clinopyroxene (omphacite) and garnet. The equilibrium temperature of the eclogite (1185 - 940 °C) and the pressure (40-50 Kbar) indicate that the origin of these rocks the mantle</a:t>
            </a:r>
            <a:r>
              <a:rPr lang="en-US" dirty="0">
                <a:solidFill>
                  <a:srgbClr val="303030"/>
                </a:solidFill>
                <a:ea typeface="Calibri"/>
                <a:cs typeface="Arial"/>
              </a:rPr>
              <a:t>.</a:t>
            </a:r>
          </a:p>
          <a:p>
            <a:pPr marL="0" lvl="0" indent="0" algn="just" rtl="0">
              <a:buClr>
                <a:srgbClr val="AD0101"/>
              </a:buClr>
              <a:buNone/>
            </a:pPr>
            <a:endParaRPr lang="ar-IQ" sz="2000" dirty="0">
              <a:solidFill>
                <a:srgbClr val="303030"/>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39671" y="-36286"/>
            <a:ext cx="609600" cy="609600"/>
          </a:xfrm>
          <a:prstGeom prst="rect">
            <a:avLst/>
          </a:prstGeom>
        </p:spPr>
      </p:pic>
    </p:spTree>
    <p:extLst>
      <p:ext uri="{BB962C8B-B14F-4D97-AF65-F5344CB8AC3E}">
        <p14:creationId xmlns:p14="http://schemas.microsoft.com/office/powerpoint/2010/main" val="214613351"/>
      </p:ext>
    </p:extLst>
  </p:cSld>
  <p:clrMapOvr>
    <a:masterClrMapping/>
  </p:clrMapOvr>
  <mc:AlternateContent xmlns:mc="http://schemas.openxmlformats.org/markup-compatibility/2006" xmlns:p14="http://schemas.microsoft.com/office/powerpoint/2010/main">
    <mc:Choice Requires="p14">
      <p:transition spd="slow" p14:dur="1400" advClick="0" advTm="451000">
        <p14:ripple/>
      </p:transition>
    </mc:Choice>
    <mc:Fallback xmlns="">
      <p:transition spd="slow" advClick="0" advTm="45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97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943600"/>
          </a:xfrm>
        </p:spPr>
        <p:txBody>
          <a:bodyPr>
            <a:normAutofit/>
          </a:bodyPr>
          <a:lstStyle/>
          <a:p>
            <a:pPr algn="just" rtl="0">
              <a:lnSpc>
                <a:spcPct val="115000"/>
              </a:lnSpc>
              <a:spcAft>
                <a:spcPts val="1000"/>
              </a:spcAft>
              <a:buFont typeface="Wingdings" pitchFamily="2" charset="2"/>
              <a:buChar char="§"/>
            </a:pPr>
            <a:r>
              <a:rPr lang="en-US" b="1" dirty="0" smtClean="0">
                <a:solidFill>
                  <a:srgbClr val="FF0000"/>
                </a:solidFill>
                <a:latin typeface="Times New Roman"/>
                <a:ea typeface="Calibri"/>
                <a:cs typeface="Arial"/>
              </a:rPr>
              <a:t>How </a:t>
            </a:r>
            <a:r>
              <a:rPr lang="en-US" b="1" dirty="0">
                <a:solidFill>
                  <a:srgbClr val="FF0000"/>
                </a:solidFill>
                <a:latin typeface="Times New Roman"/>
                <a:ea typeface="Calibri"/>
                <a:cs typeface="Arial"/>
              </a:rPr>
              <a:t>is eclogite formed?</a:t>
            </a:r>
            <a:endParaRPr lang="en-US" sz="2400" dirty="0">
              <a:solidFill>
                <a:srgbClr val="FF0000"/>
              </a:solidFill>
              <a:ea typeface="Calibri"/>
              <a:cs typeface="Arial"/>
            </a:endParaRPr>
          </a:p>
          <a:p>
            <a:pPr marL="0" indent="0" algn="just" rtl="0">
              <a:lnSpc>
                <a:spcPct val="115000"/>
              </a:lnSpc>
              <a:spcAft>
                <a:spcPts val="1000"/>
              </a:spcAft>
              <a:buNone/>
            </a:pPr>
            <a:r>
              <a:rPr lang="en-US" b="1" dirty="0">
                <a:solidFill>
                  <a:srgbClr val="FF0000"/>
                </a:solidFill>
                <a:latin typeface="Times New Roman"/>
                <a:ea typeface="Calibri"/>
                <a:cs typeface="Arial"/>
              </a:rPr>
              <a:t>1)</a:t>
            </a:r>
            <a:r>
              <a:rPr lang="en-US" dirty="0">
                <a:solidFill>
                  <a:srgbClr val="FF0000"/>
                </a:solidFill>
                <a:latin typeface="Times New Roman"/>
                <a:ea typeface="Calibri"/>
                <a:cs typeface="Arial"/>
              </a:rPr>
              <a:t> </a:t>
            </a:r>
            <a:r>
              <a:rPr lang="en-US" dirty="0">
                <a:latin typeface="Times New Roman"/>
                <a:ea typeface="Calibri"/>
                <a:cs typeface="Arial"/>
              </a:rPr>
              <a:t>Eclogite xenoliths be formed of basaltic magma in the depths of the mantle due to the partial melting of the mantle peridotite, and part of the magma does not reach the surface and is trapped in the mantle and crystallizes to eclogite.</a:t>
            </a:r>
            <a:endParaRPr lang="en-US" sz="2400" dirty="0">
              <a:ea typeface="Calibri"/>
              <a:cs typeface="Arial"/>
            </a:endParaRPr>
          </a:p>
          <a:p>
            <a:pPr marL="0" indent="0" algn="just" rtl="0">
              <a:lnSpc>
                <a:spcPct val="115000"/>
              </a:lnSpc>
              <a:spcAft>
                <a:spcPts val="1000"/>
              </a:spcAft>
              <a:buNone/>
            </a:pPr>
            <a:r>
              <a:rPr lang="en-US" b="1" dirty="0">
                <a:solidFill>
                  <a:srgbClr val="FF0000"/>
                </a:solidFill>
                <a:latin typeface="Times New Roman"/>
                <a:ea typeface="Calibri"/>
                <a:cs typeface="Arial"/>
              </a:rPr>
              <a:t>2)</a:t>
            </a:r>
            <a:r>
              <a:rPr lang="en-US" dirty="0">
                <a:solidFill>
                  <a:srgbClr val="FF0000"/>
                </a:solidFill>
                <a:latin typeface="Times New Roman"/>
                <a:ea typeface="Calibri"/>
                <a:cs typeface="Arial"/>
              </a:rPr>
              <a:t> </a:t>
            </a:r>
            <a:r>
              <a:rPr lang="en-US" dirty="0">
                <a:latin typeface="Times New Roman"/>
                <a:ea typeface="Calibri"/>
                <a:cs typeface="Arial"/>
              </a:rPr>
              <a:t>Eclogite xenoliths can be derived from oceanic crust rocks that are subducted to the upper mantle.</a:t>
            </a:r>
            <a:endParaRPr lang="en-US" sz="2400" dirty="0">
              <a:ea typeface="Calibri"/>
              <a:cs typeface="Arial"/>
            </a:endParaRPr>
          </a:p>
          <a:p>
            <a:pPr marL="0" indent="0" algn="l" rtl="0">
              <a:buNone/>
            </a:pPr>
            <a:endParaRPr lang="ar-IQ"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086" y="152400"/>
            <a:ext cx="609600" cy="609600"/>
          </a:xfrm>
          <a:prstGeom prst="rect">
            <a:avLst/>
          </a:prstGeom>
        </p:spPr>
      </p:pic>
    </p:spTree>
    <p:extLst>
      <p:ext uri="{BB962C8B-B14F-4D97-AF65-F5344CB8AC3E}">
        <p14:creationId xmlns:p14="http://schemas.microsoft.com/office/powerpoint/2010/main" val="3849481853"/>
      </p:ext>
    </p:extLst>
  </p:cSld>
  <p:clrMapOvr>
    <a:masterClrMapping/>
  </p:clrMapOvr>
  <mc:AlternateContent xmlns:mc="http://schemas.openxmlformats.org/markup-compatibility/2006" xmlns:p14="http://schemas.microsoft.com/office/powerpoint/2010/main">
    <mc:Choice Requires="p14">
      <p:transition spd="slow" p14:dur="1200" advClick="0" advTm="82000">
        <p14:flip dir="r"/>
      </p:transition>
    </mc:Choice>
    <mc:Fallback xmlns="">
      <p:transition spd="slow" advClick="0" advTm="8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0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943600"/>
          </a:xfrm>
        </p:spPr>
        <p:txBody>
          <a:bodyPr>
            <a:normAutofit fontScale="92500"/>
          </a:bodyPr>
          <a:lstStyle/>
          <a:p>
            <a:pPr marL="0" indent="0" algn="just" rtl="0">
              <a:lnSpc>
                <a:spcPct val="115000"/>
              </a:lnSpc>
              <a:spcAft>
                <a:spcPts val="1000"/>
              </a:spcAft>
              <a:buNone/>
            </a:pPr>
            <a:r>
              <a:rPr lang="en-US" sz="2500" b="1" i="1" dirty="0">
                <a:effectLst>
                  <a:outerShdw blurRad="38100" dist="38100" dir="2700000" algn="tl">
                    <a:srgbClr val="000000">
                      <a:alpha val="43137"/>
                    </a:srgbClr>
                  </a:outerShdw>
                </a:effectLst>
                <a:latin typeface="Times New Roman"/>
                <a:ea typeface="Calibri"/>
                <a:cs typeface="Arial"/>
              </a:rPr>
              <a:t>c) Peridotite Xenoliths in the Alkali Basalt Suite-Mantle Origin</a:t>
            </a:r>
            <a:endParaRPr lang="en-US" sz="2500" i="1" dirty="0">
              <a:effectLst>
                <a:outerShdw blurRad="38100" dist="38100" dir="2700000" algn="tl">
                  <a:srgbClr val="000000">
                    <a:alpha val="43137"/>
                  </a:srgbClr>
                </a:outerShdw>
              </a:effectLst>
              <a:ea typeface="Calibri"/>
              <a:cs typeface="Arial"/>
            </a:endParaRPr>
          </a:p>
          <a:p>
            <a:pPr marL="0" indent="0" algn="just" rtl="0">
              <a:buNone/>
            </a:pPr>
            <a:r>
              <a:rPr lang="en-US" dirty="0" smtClean="0">
                <a:latin typeface="Times New Roman"/>
                <a:ea typeface="Calibri"/>
              </a:rPr>
              <a:t>	There </a:t>
            </a:r>
            <a:r>
              <a:rPr lang="en-US" dirty="0">
                <a:latin typeface="Times New Roman"/>
                <a:ea typeface="Calibri"/>
              </a:rPr>
              <a:t>are more than 200 known sites in the world where they found peridotite xenoliths in alkali basalts. In most places these xenoliths are spinel lherzolite. Spinel lherzolite is composed of olivine (Fo), orthopyroxene, clinopyroxene and spinel (accessary). The mineral composition of spinel lherzolite is very similar to alpine peridotites, and this texture can be formed by complex metamorphic processes involving comprehensive deformation in solid state (tectonic textures</a:t>
            </a:r>
            <a:r>
              <a:rPr lang="en-US" dirty="0" smtClean="0">
                <a:latin typeface="Times New Roman"/>
                <a:ea typeface="Calibri"/>
              </a:rPr>
              <a:t>).</a:t>
            </a:r>
          </a:p>
          <a:p>
            <a:pPr marL="0" indent="0" algn="just" rtl="0">
              <a:buNone/>
            </a:pPr>
            <a:r>
              <a:rPr lang="en-US" dirty="0"/>
              <a:t>When comparing the chemical composition between spinel lherzolite and garnet lherzolite, it was observed that the first rocks contain basalt components (</a:t>
            </a:r>
            <a:r>
              <a:rPr lang="en-US" dirty="0" smtClean="0"/>
              <a:t>Al</a:t>
            </a:r>
            <a:r>
              <a:rPr lang="en-US" baseline="-25000" dirty="0">
                <a:ea typeface="Calibri"/>
                <a:cs typeface="Simplified Arabic"/>
              </a:rPr>
              <a:t>2</a:t>
            </a:r>
            <a:r>
              <a:rPr lang="en-US" dirty="0">
                <a:ea typeface="Calibri"/>
                <a:cs typeface="Simplified Arabic"/>
              </a:rPr>
              <a:t>O</a:t>
            </a:r>
            <a:r>
              <a:rPr lang="en-US" baseline="-25000" dirty="0">
                <a:ea typeface="Calibri"/>
                <a:cs typeface="Simplified Arabic"/>
              </a:rPr>
              <a:t>3</a:t>
            </a:r>
            <a:r>
              <a:rPr lang="en-US" dirty="0" smtClean="0"/>
              <a:t>, </a:t>
            </a:r>
            <a:r>
              <a:rPr lang="en-US" dirty="0"/>
              <a:t>CaO) more concentrated than in the garnet lherzolite, Thus, the spinel lherzolite xenoliths is more primitive than the garnet lherzolite. Their aluminous phases change with pressure, with plagioclase present at low pressures, spinel at intermediate pressure and garnet at high pressure, thus, the spinel lherzolite turns to garnet lherzolite at a depth of </a:t>
            </a:r>
            <a:r>
              <a:rPr lang="en-US" dirty="0" smtClean="0"/>
              <a:t>70-100 </a:t>
            </a:r>
            <a:r>
              <a:rPr lang="en-US" dirty="0"/>
              <a:t>km.</a:t>
            </a:r>
          </a:p>
          <a:p>
            <a:pPr marL="0" indent="0" algn="just" rtl="0">
              <a:buNone/>
            </a:pPr>
            <a:endParaRPr lang="ar-IQ"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5400" y="0"/>
            <a:ext cx="609600" cy="609600"/>
          </a:xfrm>
          <a:prstGeom prst="rect">
            <a:avLst/>
          </a:prstGeom>
        </p:spPr>
      </p:pic>
    </p:spTree>
    <p:extLst>
      <p:ext uri="{BB962C8B-B14F-4D97-AF65-F5344CB8AC3E}">
        <p14:creationId xmlns:p14="http://schemas.microsoft.com/office/powerpoint/2010/main" val="2610736862"/>
      </p:ext>
    </p:extLst>
  </p:cSld>
  <p:clrMapOvr>
    <a:masterClrMapping/>
  </p:clrMapOvr>
  <mc:AlternateContent xmlns:mc="http://schemas.openxmlformats.org/markup-compatibility/2006" xmlns:p14="http://schemas.microsoft.com/office/powerpoint/2010/main">
    <mc:Choice Requires="p14">
      <p:transition spd="slow" p14:dur="1400" advClick="0" advTm="231000">
        <p14:doors dir="vert"/>
      </p:transition>
    </mc:Choice>
    <mc:Fallback xmlns="">
      <p:transition spd="slow" advClick="0" advTm="23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9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943600"/>
          </a:xfrm>
        </p:spPr>
        <p:txBody>
          <a:bodyPr>
            <a:normAutofit/>
          </a:bodyPr>
          <a:lstStyle/>
          <a:p>
            <a:pPr algn="just" rtl="0">
              <a:lnSpc>
                <a:spcPct val="115000"/>
              </a:lnSpc>
              <a:spcAft>
                <a:spcPts val="1000"/>
              </a:spcAft>
              <a:buFont typeface="Wingdings" pitchFamily="2" charset="2"/>
              <a:buChar char="Ø"/>
            </a:pPr>
            <a:r>
              <a:rPr lang="en-US" dirty="0" smtClean="0">
                <a:latin typeface="Times New Roman"/>
                <a:ea typeface="Calibri"/>
                <a:cs typeface="Arial"/>
              </a:rPr>
              <a:t>Spinel </a:t>
            </a:r>
            <a:r>
              <a:rPr lang="en-US" dirty="0">
                <a:latin typeface="Times New Roman"/>
                <a:ea typeface="Calibri"/>
                <a:cs typeface="Arial"/>
              </a:rPr>
              <a:t>lherzolite xenoliths are always present with alkaline basaltic magma and rarely in tholitic basalt.…?</a:t>
            </a:r>
            <a:endParaRPr lang="en-US" sz="2400" dirty="0">
              <a:ea typeface="Calibri"/>
              <a:cs typeface="Arial"/>
            </a:endParaRPr>
          </a:p>
          <a:p>
            <a:pPr marL="457200" indent="-457200" algn="just" rtl="0">
              <a:lnSpc>
                <a:spcPct val="115000"/>
              </a:lnSpc>
              <a:spcAft>
                <a:spcPts val="1000"/>
              </a:spcAft>
              <a:buFont typeface="+mj-lt"/>
              <a:buAutoNum type="arabicParenR"/>
            </a:pPr>
            <a:r>
              <a:rPr lang="en-US" dirty="0" smtClean="0">
                <a:latin typeface="Times New Roman"/>
                <a:ea typeface="Calibri"/>
                <a:cs typeface="Arial"/>
              </a:rPr>
              <a:t>Alkaline </a:t>
            </a:r>
            <a:r>
              <a:rPr lang="en-US" dirty="0">
                <a:latin typeface="Times New Roman"/>
                <a:ea typeface="Calibri"/>
                <a:cs typeface="Arial"/>
              </a:rPr>
              <a:t>basalt is rich in volatile components, which helps to contribute to the rise of the xenoliths from the mantle.</a:t>
            </a:r>
            <a:endParaRPr lang="en-US" sz="2400" dirty="0">
              <a:ea typeface="Calibri"/>
              <a:cs typeface="Arial"/>
            </a:endParaRPr>
          </a:p>
          <a:p>
            <a:pPr marL="457200" indent="-457200" algn="just" rtl="0">
              <a:lnSpc>
                <a:spcPct val="115000"/>
              </a:lnSpc>
              <a:spcAft>
                <a:spcPts val="1000"/>
              </a:spcAft>
              <a:buFont typeface="+mj-lt"/>
              <a:buAutoNum type="arabicParenR"/>
            </a:pPr>
            <a:r>
              <a:rPr lang="en-US" dirty="0" smtClean="0">
                <a:solidFill>
                  <a:srgbClr val="FF0000"/>
                </a:solidFill>
                <a:latin typeface="Times New Roman"/>
                <a:ea typeface="Calibri"/>
                <a:cs typeface="Arial"/>
              </a:rPr>
              <a:t> </a:t>
            </a:r>
            <a:r>
              <a:rPr lang="en-US" dirty="0">
                <a:latin typeface="Times New Roman"/>
                <a:ea typeface="Calibri"/>
                <a:cs typeface="Arial"/>
              </a:rPr>
              <a:t>Studies have shown that mineral assemblages of lherzolite xenoliths are unstable in tholitic basalt.</a:t>
            </a:r>
            <a:endParaRPr lang="en-US" sz="2400" dirty="0">
              <a:ea typeface="Calibri"/>
              <a:cs typeface="Arial"/>
            </a:endParaRPr>
          </a:p>
          <a:p>
            <a:pPr algn="just" rtl="0">
              <a:lnSpc>
                <a:spcPct val="115000"/>
              </a:lnSpc>
              <a:spcAft>
                <a:spcPts val="1000"/>
              </a:spcAft>
              <a:buFont typeface="Wingdings" pitchFamily="2" charset="2"/>
              <a:buChar char="q"/>
            </a:pPr>
            <a:r>
              <a:rPr lang="en-US" dirty="0">
                <a:latin typeface="Times New Roman"/>
                <a:ea typeface="Calibri"/>
                <a:cs typeface="Arial"/>
              </a:rPr>
              <a:t> </a:t>
            </a:r>
            <a:r>
              <a:rPr lang="en-US" dirty="0" smtClean="0">
                <a:latin typeface="Times New Roman"/>
                <a:ea typeface="Calibri"/>
                <a:cs typeface="Arial"/>
              </a:rPr>
              <a:t>From </a:t>
            </a:r>
            <a:r>
              <a:rPr lang="en-US" dirty="0">
                <a:latin typeface="Times New Roman"/>
                <a:ea typeface="Calibri"/>
                <a:cs typeface="Arial"/>
              </a:rPr>
              <a:t>this we conclude that the upper mantle components consist of </a:t>
            </a:r>
            <a:r>
              <a:rPr lang="en-US" b="1" dirty="0">
                <a:latin typeface="Times New Roman"/>
                <a:ea typeface="Calibri"/>
                <a:cs typeface="Arial"/>
              </a:rPr>
              <a:t>peridotite rocks</a:t>
            </a:r>
            <a:r>
              <a:rPr lang="en-US" dirty="0">
                <a:latin typeface="Times New Roman"/>
                <a:ea typeface="Calibri"/>
                <a:cs typeface="Arial"/>
              </a:rPr>
              <a:t> with </a:t>
            </a:r>
            <a:r>
              <a:rPr lang="en-US" b="1" dirty="0">
                <a:latin typeface="Times New Roman"/>
                <a:ea typeface="Calibri"/>
                <a:cs typeface="Arial"/>
              </a:rPr>
              <a:t>little amounts of eclogite</a:t>
            </a:r>
            <a:r>
              <a:rPr lang="en-US" dirty="0">
                <a:latin typeface="Times New Roman"/>
                <a:ea typeface="Calibri"/>
                <a:cs typeface="Arial"/>
              </a:rPr>
              <a:t>.</a:t>
            </a:r>
            <a:endParaRPr lang="en-US" sz="2400" dirty="0">
              <a:ea typeface="Calibri"/>
              <a:cs typeface="Arial"/>
            </a:endParaRPr>
          </a:p>
          <a:p>
            <a:pPr marL="0" indent="0" algn="l" rtl="0">
              <a:buNone/>
            </a:pPr>
            <a:endParaRPr lang="ar-IQ"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28600" y="152400"/>
            <a:ext cx="609600" cy="609600"/>
          </a:xfrm>
          <a:prstGeom prst="rect">
            <a:avLst/>
          </a:prstGeom>
        </p:spPr>
      </p:pic>
    </p:spTree>
    <p:extLst>
      <p:ext uri="{BB962C8B-B14F-4D97-AF65-F5344CB8AC3E}">
        <p14:creationId xmlns:p14="http://schemas.microsoft.com/office/powerpoint/2010/main" val="2128232447"/>
      </p:ext>
    </p:extLst>
  </p:cSld>
  <p:clrMapOvr>
    <a:masterClrMapping/>
  </p:clrMapOvr>
  <mc:AlternateContent xmlns:mc="http://schemas.openxmlformats.org/markup-compatibility/2006" xmlns:p14="http://schemas.microsoft.com/office/powerpoint/2010/main">
    <mc:Choice Requires="p14">
      <p:transition spd="slow" p14:dur="1600" advClick="0" advTm="115000">
        <p14:conveyor dir="l"/>
      </p:transition>
    </mc:Choice>
    <mc:Fallback xmlns="">
      <p:transition spd="slow" advClick="0" advTm="1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8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943600"/>
          </a:xfrm>
        </p:spPr>
        <p:txBody>
          <a:bodyPr>
            <a:normAutofit/>
          </a:bodyPr>
          <a:lstStyle/>
          <a:p>
            <a:pPr marL="0" indent="0" algn="just" rtl="0">
              <a:lnSpc>
                <a:spcPct val="115000"/>
              </a:lnSpc>
              <a:spcAft>
                <a:spcPts val="1000"/>
              </a:spcAft>
              <a:buNone/>
            </a:pPr>
            <a:r>
              <a:rPr lang="en-US" sz="2800" b="1" i="1" dirty="0">
                <a:solidFill>
                  <a:srgbClr val="FF0000"/>
                </a:solidFill>
                <a:effectLst>
                  <a:outerShdw blurRad="38100" dist="38100" dir="2700000" algn="tl">
                    <a:srgbClr val="000000">
                      <a:alpha val="43137"/>
                    </a:srgbClr>
                  </a:outerShdw>
                </a:effectLst>
                <a:ea typeface="Calibri"/>
                <a:cs typeface="Arial"/>
              </a:rPr>
              <a:t>Pyrolite Model</a:t>
            </a:r>
            <a:endParaRPr lang="en-US" sz="2800" i="1" dirty="0">
              <a:solidFill>
                <a:srgbClr val="FF0000"/>
              </a:solidFill>
              <a:effectLst>
                <a:outerShdw blurRad="38100" dist="38100" dir="2700000" algn="tl">
                  <a:srgbClr val="000000">
                    <a:alpha val="43137"/>
                  </a:srgbClr>
                </a:outerShdw>
              </a:effectLst>
              <a:ea typeface="Calibri"/>
              <a:cs typeface="Arial"/>
            </a:endParaRPr>
          </a:p>
          <a:p>
            <a:pPr marL="0" indent="0" algn="just" rtl="0">
              <a:lnSpc>
                <a:spcPct val="115000"/>
              </a:lnSpc>
              <a:spcAft>
                <a:spcPts val="1000"/>
              </a:spcAft>
              <a:buNone/>
            </a:pPr>
            <a:r>
              <a:rPr lang="en-US" dirty="0" smtClean="0">
                <a:latin typeface="Times New Roman"/>
                <a:ea typeface="Calibri"/>
                <a:cs typeface="Arial"/>
              </a:rPr>
              <a:t>	Pyrolite </a:t>
            </a:r>
            <a:r>
              <a:rPr lang="en-US" dirty="0">
                <a:latin typeface="Times New Roman"/>
                <a:ea typeface="Calibri"/>
                <a:cs typeface="Arial"/>
              </a:rPr>
              <a:t>is a theoretical rock considered to be the best approximation of the composition of the primodal mantle (upper mantle) proposed by Ringwood (1962). The composition of primodal mantle (olivine + pyroxene + garnet) can be produced by mixing three parts alpine peridotite and one part of tholitic basalt. Pyrolite is capable of produce basaltic </a:t>
            </a:r>
            <a:r>
              <a:rPr lang="en-US" dirty="0" smtClean="0">
                <a:latin typeface="Times New Roman"/>
                <a:ea typeface="Calibri"/>
                <a:cs typeface="Arial"/>
              </a:rPr>
              <a:t>melts by </a:t>
            </a:r>
            <a:r>
              <a:rPr lang="en-US" dirty="0">
                <a:latin typeface="Times New Roman"/>
                <a:ea typeface="Calibri"/>
                <a:cs typeface="Arial"/>
              </a:rPr>
              <a:t>partial melting leaving a solid residual peridotite (olivine,   pyroxene).</a:t>
            </a:r>
            <a:endParaRPr lang="en-US" sz="2400" dirty="0">
              <a:ea typeface="Calibri"/>
              <a:cs typeface="Arial"/>
            </a:endParaRPr>
          </a:p>
          <a:p>
            <a:pPr marL="0" indent="0" algn="just" rtl="0">
              <a:lnSpc>
                <a:spcPct val="115000"/>
              </a:lnSpc>
              <a:spcAft>
                <a:spcPts val="1000"/>
              </a:spcAft>
              <a:buNone/>
            </a:pPr>
            <a:r>
              <a:rPr lang="en-US" dirty="0" smtClean="0">
                <a:ea typeface="Calibri"/>
                <a:cs typeface="Times New Roman"/>
              </a:rPr>
              <a:t>	</a:t>
            </a:r>
            <a:r>
              <a:rPr lang="ar-IQ" dirty="0" smtClean="0">
                <a:ea typeface="Calibri"/>
                <a:cs typeface="Times New Roman"/>
              </a:rPr>
              <a:t>‏</a:t>
            </a:r>
            <a:r>
              <a:rPr lang="en-US" dirty="0">
                <a:latin typeface="Times New Roman"/>
                <a:ea typeface="Calibri"/>
                <a:cs typeface="Arial"/>
              </a:rPr>
              <a:t>Most ultrabasic rocks (alpine peridotite and peridotite xenolith) are generally solid residues and depleted to varying degrees due to partial melting of the mantle pyrolite. </a:t>
            </a:r>
            <a:endParaRPr lang="en-US" sz="2400" dirty="0">
              <a:ea typeface="Calibri"/>
              <a:cs typeface="Arial"/>
            </a:endParaRPr>
          </a:p>
          <a:p>
            <a:pPr marL="0" indent="0" algn="l" rtl="0">
              <a:buNone/>
            </a:pPr>
            <a:endParaRPr lang="ar-IQ"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2400" y="76200"/>
            <a:ext cx="609600" cy="609600"/>
          </a:xfrm>
          <a:prstGeom prst="rect">
            <a:avLst/>
          </a:prstGeom>
        </p:spPr>
      </p:pic>
    </p:spTree>
    <p:extLst>
      <p:ext uri="{BB962C8B-B14F-4D97-AF65-F5344CB8AC3E}">
        <p14:creationId xmlns:p14="http://schemas.microsoft.com/office/powerpoint/2010/main" val="715235626"/>
      </p:ext>
    </p:extLst>
  </p:cSld>
  <p:clrMapOvr>
    <a:masterClrMapping/>
  </p:clrMapOvr>
  <mc:AlternateContent xmlns:mc="http://schemas.openxmlformats.org/markup-compatibility/2006" xmlns:p14="http://schemas.microsoft.com/office/powerpoint/2010/main">
    <mc:Choice Requires="p14">
      <p:transition spd="slow" p14:dur="2000" advClick="0" advTm="139270">
        <p14:ferris dir="l"/>
      </p:transition>
    </mc:Choice>
    <mc:Fallback xmlns="">
      <p:transition spd="slow" advClick="0" advTm="1392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2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4196670"/>
            <a:ext cx="8534400" cy="1981200"/>
          </a:xfrm>
        </p:spPr>
        <p:txBody>
          <a:bodyPr>
            <a:normAutofit fontScale="85000" lnSpcReduction="10000"/>
          </a:bodyPr>
          <a:lstStyle/>
          <a:p>
            <a:pPr algn="just" rtl="0">
              <a:lnSpc>
                <a:spcPct val="115000"/>
              </a:lnSpc>
              <a:spcAft>
                <a:spcPts val="1000"/>
              </a:spcAft>
              <a:buFont typeface="Wingdings" pitchFamily="2" charset="2"/>
              <a:buChar char="q"/>
            </a:pPr>
            <a:r>
              <a:rPr lang="en-US" dirty="0" smtClean="0">
                <a:latin typeface="Times New Roman"/>
                <a:ea typeface="Calibri"/>
                <a:cs typeface="Arial"/>
              </a:rPr>
              <a:t>The </a:t>
            </a:r>
            <a:r>
              <a:rPr lang="en-US" dirty="0">
                <a:latin typeface="Times New Roman"/>
                <a:ea typeface="Calibri"/>
                <a:cs typeface="Arial"/>
              </a:rPr>
              <a:t>mineral assemblages of pyrolite: </a:t>
            </a:r>
            <a:endParaRPr lang="en-US" sz="2400" dirty="0">
              <a:ea typeface="Calibri"/>
              <a:cs typeface="Arial"/>
            </a:endParaRPr>
          </a:p>
          <a:p>
            <a:pPr marL="457200" indent="-457200" algn="just" rtl="0">
              <a:lnSpc>
                <a:spcPct val="115000"/>
              </a:lnSpc>
              <a:spcAft>
                <a:spcPts val="1000"/>
              </a:spcAft>
              <a:buFont typeface="+mj-lt"/>
              <a:buAutoNum type="arabicParenR"/>
            </a:pPr>
            <a:r>
              <a:rPr lang="en-US" dirty="0" smtClean="0">
                <a:latin typeface="Times New Roman"/>
                <a:ea typeface="Calibri"/>
                <a:cs typeface="Arial"/>
              </a:rPr>
              <a:t>Plagioclase </a:t>
            </a:r>
            <a:r>
              <a:rPr lang="en-US" dirty="0">
                <a:latin typeface="Times New Roman"/>
                <a:ea typeface="Calibri"/>
                <a:cs typeface="Arial"/>
              </a:rPr>
              <a:t>Pyrolite (olivine + orthopyroxene +clinopyroxene + plagioclase).</a:t>
            </a:r>
            <a:endParaRPr lang="en-US" sz="2400" dirty="0">
              <a:ea typeface="Calibri"/>
              <a:cs typeface="Arial"/>
            </a:endParaRPr>
          </a:p>
          <a:p>
            <a:pPr marL="457200" indent="-457200" algn="just" rtl="0">
              <a:lnSpc>
                <a:spcPct val="115000"/>
              </a:lnSpc>
              <a:spcAft>
                <a:spcPts val="1000"/>
              </a:spcAft>
              <a:buFont typeface="+mj-lt"/>
              <a:buAutoNum type="arabicParenR"/>
            </a:pPr>
            <a:r>
              <a:rPr lang="en-US" dirty="0" smtClean="0">
                <a:latin typeface="Times New Roman"/>
                <a:ea typeface="Calibri"/>
                <a:cs typeface="Arial"/>
              </a:rPr>
              <a:t>Pyroxene </a:t>
            </a:r>
            <a:r>
              <a:rPr lang="en-US" dirty="0">
                <a:latin typeface="Times New Roman"/>
                <a:ea typeface="Calibri"/>
                <a:cs typeface="Arial"/>
              </a:rPr>
              <a:t>Pyrolite (olivine + orthopyroxene +clinopyroxene ± spinel).</a:t>
            </a:r>
            <a:endParaRPr lang="en-US" sz="2400" dirty="0">
              <a:ea typeface="Calibri"/>
              <a:cs typeface="Arial"/>
            </a:endParaRPr>
          </a:p>
          <a:p>
            <a:pPr marL="457200" indent="-457200" algn="just" rtl="0">
              <a:buFont typeface="+mj-lt"/>
              <a:buAutoNum type="arabicParenR"/>
            </a:pPr>
            <a:r>
              <a:rPr lang="en-US" dirty="0" smtClean="0">
                <a:latin typeface="Times New Roman"/>
                <a:ea typeface="Calibri"/>
              </a:rPr>
              <a:t>Garnet </a:t>
            </a:r>
            <a:r>
              <a:rPr lang="en-US" dirty="0">
                <a:latin typeface="Times New Roman"/>
                <a:ea typeface="Calibri"/>
              </a:rPr>
              <a:t>Pyrolite (olivine + orthopyroxene +clinopyroxene + garnet).</a:t>
            </a:r>
            <a:endParaRPr lang="ar-IQ" dirty="0"/>
          </a:p>
        </p:txBody>
      </p:sp>
      <p:sp>
        <p:nvSpPr>
          <p:cNvPr id="2" name="Rectangle 1"/>
          <p:cNvSpPr/>
          <p:nvPr/>
        </p:nvSpPr>
        <p:spPr>
          <a:xfrm>
            <a:off x="304800" y="826056"/>
            <a:ext cx="4419600" cy="3139321"/>
          </a:xfrm>
          <a:prstGeom prst="rect">
            <a:avLst/>
          </a:prstGeom>
        </p:spPr>
        <p:txBody>
          <a:bodyPr wrap="square">
            <a:spAutoFit/>
          </a:bodyPr>
          <a:lstStyle/>
          <a:p>
            <a:pPr marL="342900" indent="-342900" algn="just">
              <a:buClr>
                <a:schemeClr val="accent1"/>
              </a:buClr>
              <a:buFont typeface="Wingdings" pitchFamily="2" charset="2"/>
              <a:buChar char="Ø"/>
            </a:pPr>
            <a:r>
              <a:rPr lang="en-US" sz="2200" dirty="0" smtClean="0"/>
              <a:t>So </a:t>
            </a:r>
            <a:r>
              <a:rPr lang="en-US" sz="2200" dirty="0"/>
              <a:t>the upper mantle consists of primitive mantle pyrolite (basaltic magma is not extracted from it) and is located at the bottom of the solid residual peridotite. From this, the researchers concluded a chemically zoned model for the upper mantle as shown in Figure 4.</a:t>
            </a:r>
          </a:p>
        </p:txBody>
      </p:sp>
      <p:pic>
        <p:nvPicPr>
          <p:cNvPr id="4" name="Picture 2" descr="C:\Users\max\Desktop\Untitled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381000"/>
            <a:ext cx="3917372" cy="36415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572000" y="4038600"/>
            <a:ext cx="4572000" cy="729430"/>
          </a:xfrm>
          <a:prstGeom prst="rect">
            <a:avLst/>
          </a:prstGeom>
        </p:spPr>
        <p:txBody>
          <a:bodyPr>
            <a:spAutoFit/>
          </a:bodyPr>
          <a:lstStyle/>
          <a:p>
            <a:pPr lvl="0" algn="ctr">
              <a:lnSpc>
                <a:spcPct val="115000"/>
              </a:lnSpc>
              <a:spcAft>
                <a:spcPts val="1000"/>
              </a:spcAft>
            </a:pPr>
            <a:r>
              <a:rPr lang="en-US" dirty="0">
                <a:solidFill>
                  <a:srgbClr val="FF0000"/>
                </a:solidFill>
                <a:ea typeface="Calibri"/>
                <a:cs typeface="Arial"/>
              </a:rPr>
              <a:t>Fig. 4: A chemical zoned model for the upper mantle.</a:t>
            </a:r>
            <a:endParaRPr lang="en-US" sz="1400" dirty="0">
              <a:solidFill>
                <a:srgbClr val="FF0000"/>
              </a:solidFill>
              <a:ea typeface="Calibri"/>
              <a:cs typeface="Arial"/>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2400" y="216456"/>
            <a:ext cx="609600" cy="609600"/>
          </a:xfrm>
          <a:prstGeom prst="rect">
            <a:avLst/>
          </a:prstGeom>
        </p:spPr>
      </p:pic>
    </p:spTree>
    <p:extLst>
      <p:ext uri="{BB962C8B-B14F-4D97-AF65-F5344CB8AC3E}">
        <p14:creationId xmlns:p14="http://schemas.microsoft.com/office/powerpoint/2010/main" val="298052358"/>
      </p:ext>
    </p:extLst>
  </p:cSld>
  <p:clrMapOvr>
    <a:masterClrMapping/>
  </p:clrMapOvr>
  <mc:AlternateContent xmlns:mc="http://schemas.openxmlformats.org/markup-compatibility/2006" xmlns:p14="http://schemas.microsoft.com/office/powerpoint/2010/main">
    <mc:Choice Requires="p14">
      <p:transition spd="slow" p14:dur="1600" advClick="0" advTm="114000">
        <p14:prism isInverted="1"/>
      </p:transition>
    </mc:Choice>
    <mc:Fallback xmlns="">
      <p:transition spd="slow" advClick="0" advTm="11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14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Newsprint</Template>
  <TotalTime>138</TotalTime>
  <Words>317</Words>
  <Application>Microsoft Office PowerPoint</Application>
  <PresentationFormat>عرض على الشاشة (3:4)‏</PresentationFormat>
  <Paragraphs>42</Paragraphs>
  <Slides>10</Slides>
  <Notes>0</Notes>
  <HiddenSlides>0</HiddenSlides>
  <MMClips>10</MMClips>
  <ScaleCrop>false</ScaleCrop>
  <HeadingPairs>
    <vt:vector size="4" baseType="variant">
      <vt:variant>
        <vt:lpstr>نسق</vt:lpstr>
      </vt:variant>
      <vt:variant>
        <vt:i4>1</vt:i4>
      </vt:variant>
      <vt:variant>
        <vt:lpstr>عناوين الشرائح</vt:lpstr>
      </vt:variant>
      <vt:variant>
        <vt:i4>10</vt:i4>
      </vt:variant>
    </vt:vector>
  </HeadingPairs>
  <TitlesOfParts>
    <vt:vector size="11" baseType="lpstr">
      <vt:lpstr>NewsPrint</vt:lpstr>
      <vt:lpstr>Igneous Petrology</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max</dc:creator>
  <cp:lastModifiedBy>3d</cp:lastModifiedBy>
  <cp:revision>24</cp:revision>
  <dcterms:created xsi:type="dcterms:W3CDTF">2006-08-16T00:00:00Z</dcterms:created>
  <dcterms:modified xsi:type="dcterms:W3CDTF">2020-12-05T17:05:18Z</dcterms:modified>
</cp:coreProperties>
</file>