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4" r:id="rId4"/>
    <p:sldId id="261" r:id="rId5"/>
    <p:sldId id="258" r:id="rId6"/>
    <p:sldId id="260" r:id="rId7"/>
    <p:sldId id="265" r:id="rId8"/>
    <p:sldId id="266"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r" defTabSz="914400" rtl="1"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r" defTabSz="914400" rtl="1"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r" defTabSz="914400" rtl="1"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r" defTabSz="914400" rtl="1"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r" defTabSz="914400" rtl="1"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r" defTabSz="914400" rtl="1"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a:effectLst>
                  <a:outerShdw blurRad="38100" dist="38100" dir="2700000" algn="tl">
                    <a:srgbClr val="000000">
                      <a:alpha val="43137"/>
                    </a:srgbClr>
                  </a:outerShdw>
                </a:effectLst>
              </a:rPr>
              <a:t>Igneous </a:t>
            </a:r>
            <a:r>
              <a:rPr lang="en-US" b="1" i="1" dirty="0" smtClean="0">
                <a:effectLst>
                  <a:outerShdw blurRad="38100" dist="38100" dir="2700000" algn="tl">
                    <a:srgbClr val="000000">
                      <a:alpha val="43137"/>
                    </a:srgbClr>
                  </a:outerShdw>
                </a:effectLst>
              </a:rPr>
              <a:t>Petrology</a:t>
            </a:r>
            <a:endParaRPr lang="ar-IQ" b="1" i="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962400" y="3505200"/>
            <a:ext cx="838200" cy="914400"/>
          </a:xfrm>
        </p:spPr>
        <p:txBody>
          <a:bodyPr>
            <a:noAutofit/>
          </a:bodyPr>
          <a:lstStyle/>
          <a:p>
            <a:r>
              <a:rPr lang="en-US" sz="4800" dirty="0" smtClean="0">
                <a:solidFill>
                  <a:schemeClr val="tx1"/>
                </a:solidFill>
                <a:latin typeface="Bernard MT Condensed" pitchFamily="18" charset="0"/>
              </a:rPr>
              <a:t>(4)</a:t>
            </a:r>
            <a:endParaRPr lang="ar-IQ" sz="4800" dirty="0">
              <a:solidFill>
                <a:schemeClr val="tx1"/>
              </a:solidFill>
              <a:latin typeface="Bernard MT Condensed"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228600"/>
            <a:ext cx="609600" cy="609600"/>
          </a:xfrm>
          <a:prstGeom prst="rect">
            <a:avLst/>
          </a:prstGeom>
        </p:spPr>
      </p:pic>
    </p:spTree>
    <p:extLst>
      <p:ext uri="{BB962C8B-B14F-4D97-AF65-F5344CB8AC3E}">
        <p14:creationId xmlns:p14="http://schemas.microsoft.com/office/powerpoint/2010/main" val="840989879"/>
      </p:ext>
    </p:extLst>
  </p:cSld>
  <p:clrMapOvr>
    <a:masterClrMapping/>
  </p:clrMapOvr>
  <mc:AlternateContent xmlns:mc="http://schemas.openxmlformats.org/markup-compatibility/2006" xmlns:p14="http://schemas.microsoft.com/office/powerpoint/2010/main">
    <mc:Choice Requires="p14">
      <p:transition spd="slow" p14:dur="1500" advClick="0" advTm="32000">
        <p:split orient="vert"/>
      </p:transition>
    </mc:Choice>
    <mc:Fallback xmlns="">
      <p:transition spd="slow" advClick="0" advTm="3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486" y="381000"/>
            <a:ext cx="8955314" cy="6172200"/>
          </a:xfrm>
        </p:spPr>
        <p:txBody>
          <a:bodyPr>
            <a:normAutofit fontScale="70000" lnSpcReduction="20000"/>
          </a:bodyPr>
          <a:lstStyle/>
          <a:p>
            <a:pPr marL="0" indent="0" algn="just" rtl="0">
              <a:lnSpc>
                <a:spcPct val="115000"/>
              </a:lnSpc>
              <a:spcAft>
                <a:spcPts val="1000"/>
              </a:spcAft>
              <a:buNone/>
            </a:pPr>
            <a:r>
              <a:rPr lang="en-US" sz="2900" b="1" i="1" dirty="0">
                <a:effectLst>
                  <a:outerShdw blurRad="38100" dist="38100" dir="2700000" algn="tl">
                    <a:srgbClr val="000000">
                      <a:alpha val="43137"/>
                    </a:srgbClr>
                  </a:outerShdw>
                </a:effectLst>
                <a:latin typeface="Times New Roman"/>
                <a:ea typeface="Calibri"/>
                <a:cs typeface="Arial"/>
              </a:rPr>
              <a:t>b) Transition Zone</a:t>
            </a:r>
            <a:endParaRPr lang="en-US" sz="2900" b="1" i="1" dirty="0">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Transition </a:t>
            </a:r>
            <a:r>
              <a:rPr lang="en-US" dirty="0">
                <a:latin typeface="Times New Roman"/>
                <a:ea typeface="Calibri"/>
                <a:cs typeface="Arial"/>
              </a:rPr>
              <a:t>zone a part of the Earth’s mantle located between the lower mantle and the upper mantle. This zone extends from a depth of 410 - 660 km. The main discontinuity (in the density and seismic velocities) at about 410 km and 660 km, where it was concluded that the discontinuity is due to chemical </a:t>
            </a:r>
            <a:r>
              <a:rPr lang="en-US" dirty="0" smtClean="0">
                <a:latin typeface="Times New Roman"/>
                <a:ea typeface="Calibri"/>
                <a:cs typeface="Arial"/>
              </a:rPr>
              <a:t>and </a:t>
            </a:r>
            <a:r>
              <a:rPr lang="en-US" dirty="0">
                <a:latin typeface="Times New Roman"/>
                <a:ea typeface="Calibri"/>
                <a:cs typeface="Arial"/>
              </a:rPr>
              <a:t>phase changes.</a:t>
            </a:r>
            <a:endParaRPr lang="en-US" sz="2400" dirty="0">
              <a:ea typeface="Calibri"/>
              <a:cs typeface="Arial"/>
            </a:endParaRPr>
          </a:p>
          <a:p>
            <a:pPr marL="0" indent="0" algn="just" rtl="0">
              <a:lnSpc>
                <a:spcPct val="115000"/>
              </a:lnSpc>
              <a:spcAft>
                <a:spcPts val="1000"/>
              </a:spcAft>
              <a:buNone/>
            </a:pPr>
            <a:r>
              <a:rPr lang="en-US" sz="2900" b="1" i="1" dirty="0">
                <a:effectLst>
                  <a:outerShdw blurRad="38100" dist="38100" dir="2700000" algn="tl">
                    <a:srgbClr val="000000">
                      <a:alpha val="43137"/>
                    </a:srgbClr>
                  </a:outerShdw>
                </a:effectLst>
                <a:latin typeface="Times New Roman"/>
                <a:ea typeface="Calibri"/>
                <a:cs typeface="Arial"/>
              </a:rPr>
              <a:t>c) Lower Mantle</a:t>
            </a:r>
            <a:endParaRPr lang="en-US" sz="2900" i="1" dirty="0">
              <a:effectLst>
                <a:outerShdw blurRad="38100" dist="38100" dir="2700000" algn="tl">
                  <a:srgbClr val="000000">
                    <a:alpha val="43137"/>
                  </a:srgbClr>
                </a:outerShdw>
              </a:effectLst>
              <a:ea typeface="Calibri"/>
              <a:cs typeface="Arial"/>
            </a:endParaRPr>
          </a:p>
          <a:p>
            <a:pPr marL="0" indent="0" algn="just" rtl="0">
              <a:buNone/>
            </a:pPr>
            <a:r>
              <a:rPr lang="en-US" dirty="0" smtClean="0">
                <a:latin typeface="Times New Roman"/>
                <a:ea typeface="Calibri"/>
              </a:rPr>
              <a:t>	The </a:t>
            </a:r>
            <a:r>
              <a:rPr lang="en-US" dirty="0">
                <a:latin typeface="Times New Roman"/>
                <a:ea typeface="Calibri"/>
              </a:rPr>
              <a:t>lower mantle represents approximately 56% of the Earth's total volume, and is the region from 660 to 2900 km below the Earth's surface; between the transition zone and the outer core. Studies have shown a lack of discontinuity in the lower mantle, indicating a little change in the phases and chemical composition</a:t>
            </a:r>
            <a:r>
              <a:rPr lang="en-US" dirty="0" smtClean="0">
                <a:latin typeface="Times New Roman"/>
                <a:ea typeface="Calibri"/>
              </a:rPr>
              <a:t>.</a:t>
            </a:r>
          </a:p>
          <a:p>
            <a:pPr marL="0" lvl="0" indent="0" algn="just" rtl="0">
              <a:lnSpc>
                <a:spcPct val="115000"/>
              </a:lnSpc>
              <a:spcAft>
                <a:spcPts val="1000"/>
              </a:spcAft>
              <a:buClr>
                <a:srgbClr val="B13F9A"/>
              </a:buClr>
              <a:buNone/>
            </a:pPr>
            <a:r>
              <a:rPr lang="en-US" sz="2900" b="1" i="1" dirty="0">
                <a:solidFill>
                  <a:srgbClr val="FF0000"/>
                </a:solidFill>
                <a:effectLst>
                  <a:outerShdw blurRad="38100" dist="38100" dir="2700000" algn="tl">
                    <a:srgbClr val="000000">
                      <a:alpha val="43137"/>
                    </a:srgbClr>
                  </a:outerShdw>
                </a:effectLst>
                <a:latin typeface="Times New Roman"/>
                <a:ea typeface="Calibri"/>
                <a:cs typeface="Arial"/>
              </a:rPr>
              <a:t>3) The Core</a:t>
            </a:r>
            <a:endParaRPr lang="en-US" sz="2900" i="1" dirty="0">
              <a:solidFill>
                <a:srgbClr val="FF000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B13F9A"/>
              </a:buClr>
              <a:buNone/>
            </a:pPr>
            <a:r>
              <a:rPr lang="en-US" dirty="0">
                <a:solidFill>
                  <a:prstClr val="black"/>
                </a:solidFill>
                <a:latin typeface="Times New Roman"/>
                <a:ea typeface="Calibri"/>
                <a:cs typeface="Arial"/>
              </a:rPr>
              <a:t>	At a depth of 2900 km there is major discontinuity of seismic velocity, and this depth determines the borders of the earth's core. Under this depth the transverse velocity waves stop moving, confirming the </a:t>
            </a:r>
            <a:r>
              <a:rPr lang="en-US" b="1" dirty="0">
                <a:solidFill>
                  <a:prstClr val="black"/>
                </a:solidFill>
                <a:latin typeface="Times New Roman"/>
                <a:ea typeface="Calibri"/>
                <a:cs typeface="Arial"/>
              </a:rPr>
              <a:t>liquid state</a:t>
            </a:r>
            <a:r>
              <a:rPr lang="en-US" dirty="0">
                <a:solidFill>
                  <a:prstClr val="black"/>
                </a:solidFill>
                <a:latin typeface="Times New Roman"/>
                <a:ea typeface="Calibri"/>
                <a:cs typeface="Arial"/>
              </a:rPr>
              <a:t> of the </a:t>
            </a:r>
            <a:r>
              <a:rPr lang="en-US" b="1" dirty="0">
                <a:solidFill>
                  <a:prstClr val="black"/>
                </a:solidFill>
                <a:latin typeface="Times New Roman"/>
                <a:ea typeface="Calibri"/>
                <a:cs typeface="Arial"/>
              </a:rPr>
              <a:t>outer core</a:t>
            </a:r>
            <a:r>
              <a:rPr lang="en-US" dirty="0">
                <a:solidFill>
                  <a:prstClr val="black"/>
                </a:solidFill>
                <a:latin typeface="Times New Roman"/>
                <a:ea typeface="Calibri"/>
                <a:cs typeface="Arial"/>
              </a:rPr>
              <a:t>. The outer core composed of liquid iron and nickel, while the </a:t>
            </a:r>
            <a:r>
              <a:rPr lang="en-US" b="1" dirty="0">
                <a:solidFill>
                  <a:prstClr val="black"/>
                </a:solidFill>
                <a:latin typeface="Times New Roman"/>
                <a:ea typeface="Calibri"/>
                <a:cs typeface="Arial"/>
              </a:rPr>
              <a:t>inner core</a:t>
            </a:r>
            <a:r>
              <a:rPr lang="en-US" dirty="0">
                <a:solidFill>
                  <a:prstClr val="black"/>
                </a:solidFill>
                <a:latin typeface="Times New Roman"/>
                <a:ea typeface="Calibri"/>
                <a:cs typeface="Arial"/>
              </a:rPr>
              <a:t> is composed of </a:t>
            </a:r>
            <a:r>
              <a:rPr lang="en-US" b="1" dirty="0">
                <a:solidFill>
                  <a:prstClr val="black"/>
                </a:solidFill>
                <a:latin typeface="Times New Roman"/>
                <a:ea typeface="Calibri"/>
                <a:cs typeface="Arial"/>
              </a:rPr>
              <a:t>solid </a:t>
            </a:r>
            <a:r>
              <a:rPr lang="en-US" dirty="0">
                <a:solidFill>
                  <a:prstClr val="black"/>
                </a:solidFill>
                <a:latin typeface="Times New Roman"/>
                <a:ea typeface="Calibri"/>
                <a:cs typeface="Arial"/>
              </a:rPr>
              <a:t>iron and nickel under very high pressure.</a:t>
            </a:r>
            <a:endParaRPr lang="en-US" sz="2400" dirty="0">
              <a:solidFill>
                <a:prstClr val="black"/>
              </a:solidFill>
              <a:ea typeface="Calibri"/>
              <a:cs typeface="Arial"/>
            </a:endParaRPr>
          </a:p>
          <a:p>
            <a:pPr lvl="0" algn="just" rtl="0">
              <a:lnSpc>
                <a:spcPct val="115000"/>
              </a:lnSpc>
              <a:spcAft>
                <a:spcPts val="1000"/>
              </a:spcAft>
              <a:buClr>
                <a:srgbClr val="FF0000"/>
              </a:buClr>
              <a:buFont typeface="Wingdings" pitchFamily="2" charset="2"/>
              <a:buChar char="Ø"/>
            </a:pPr>
            <a:r>
              <a:rPr lang="en-US" dirty="0">
                <a:solidFill>
                  <a:prstClr val="black"/>
                </a:solidFill>
                <a:latin typeface="Times New Roman"/>
                <a:ea typeface="Calibri"/>
                <a:cs typeface="Arial"/>
              </a:rPr>
              <a:t>	</a:t>
            </a:r>
            <a:r>
              <a:rPr lang="en-US" sz="2600" dirty="0">
                <a:solidFill>
                  <a:prstClr val="black"/>
                </a:solidFill>
                <a:latin typeface="Times New Roman"/>
                <a:ea typeface="Calibri"/>
                <a:cs typeface="Arial"/>
              </a:rPr>
              <a:t>The seismic velocity discontinuities include: </a:t>
            </a:r>
            <a:r>
              <a:rPr lang="en-US" sz="2600" b="1" dirty="0">
                <a:solidFill>
                  <a:srgbClr val="FF0000"/>
                </a:solidFill>
                <a:latin typeface="Times New Roman"/>
                <a:ea typeface="Calibri"/>
                <a:cs typeface="Arial"/>
              </a:rPr>
              <a:t>(1)</a:t>
            </a:r>
            <a:r>
              <a:rPr lang="en-US" sz="2600" dirty="0">
                <a:solidFill>
                  <a:prstClr val="black"/>
                </a:solidFill>
                <a:latin typeface="Times New Roman"/>
                <a:ea typeface="Calibri"/>
                <a:cs typeface="Arial"/>
              </a:rPr>
              <a:t> crust/mantle boundary (</a:t>
            </a:r>
            <a:r>
              <a:rPr lang="en-US" sz="2600" i="1" dirty="0">
                <a:solidFill>
                  <a:prstClr val="black"/>
                </a:solidFill>
                <a:latin typeface="Times New Roman"/>
                <a:ea typeface="Calibri"/>
                <a:cs typeface="Arial"/>
              </a:rPr>
              <a:t>Moho</a:t>
            </a:r>
            <a:r>
              <a:rPr lang="en-US" sz="2600" dirty="0">
                <a:solidFill>
                  <a:prstClr val="black"/>
                </a:solidFill>
                <a:latin typeface="Times New Roman"/>
                <a:ea typeface="Calibri"/>
                <a:cs typeface="Arial"/>
              </a:rPr>
              <a:t> </a:t>
            </a:r>
            <a:r>
              <a:rPr lang="en-US" sz="2600" i="1" dirty="0">
                <a:solidFill>
                  <a:prstClr val="black"/>
                </a:solidFill>
                <a:latin typeface="Times New Roman"/>
                <a:ea typeface="Calibri"/>
                <a:cs typeface="Arial"/>
              </a:rPr>
              <a:t>discontinuity</a:t>
            </a:r>
            <a:r>
              <a:rPr lang="en-US" sz="2600" dirty="0">
                <a:solidFill>
                  <a:prstClr val="black"/>
                </a:solidFill>
                <a:latin typeface="Times New Roman"/>
                <a:ea typeface="Calibri"/>
                <a:cs typeface="Arial"/>
              </a:rPr>
              <a:t>), </a:t>
            </a:r>
            <a:r>
              <a:rPr lang="en-US" sz="2600" b="1" dirty="0">
                <a:solidFill>
                  <a:srgbClr val="FF0000"/>
                </a:solidFill>
                <a:latin typeface="Times New Roman"/>
                <a:ea typeface="Calibri"/>
                <a:cs typeface="Arial"/>
              </a:rPr>
              <a:t>(2)</a:t>
            </a:r>
            <a:r>
              <a:rPr lang="en-US" sz="2600" dirty="0">
                <a:solidFill>
                  <a:prstClr val="black"/>
                </a:solidFill>
                <a:latin typeface="Times New Roman"/>
                <a:ea typeface="Calibri"/>
                <a:cs typeface="Arial"/>
              </a:rPr>
              <a:t> low velocity zone (asthenosphere), </a:t>
            </a:r>
            <a:r>
              <a:rPr lang="en-US" sz="2600" b="1" dirty="0">
                <a:solidFill>
                  <a:srgbClr val="FF0000"/>
                </a:solidFill>
                <a:latin typeface="Times New Roman"/>
                <a:ea typeface="Calibri"/>
                <a:cs typeface="Arial"/>
              </a:rPr>
              <a:t>(3)</a:t>
            </a:r>
            <a:r>
              <a:rPr lang="en-US" sz="2600" dirty="0">
                <a:solidFill>
                  <a:prstClr val="black"/>
                </a:solidFill>
                <a:latin typeface="Times New Roman"/>
                <a:ea typeface="Calibri"/>
                <a:cs typeface="Arial"/>
              </a:rPr>
              <a:t> mantle/outer core boundary (</a:t>
            </a:r>
            <a:r>
              <a:rPr lang="en-US" sz="2600" i="1" dirty="0">
                <a:solidFill>
                  <a:prstClr val="black"/>
                </a:solidFill>
                <a:latin typeface="Times New Roman"/>
                <a:ea typeface="Calibri"/>
                <a:cs typeface="Arial"/>
              </a:rPr>
              <a:t>Gotenberge discontinuity</a:t>
            </a:r>
            <a:r>
              <a:rPr lang="en-US" sz="2600" dirty="0">
                <a:solidFill>
                  <a:prstClr val="black"/>
                </a:solidFill>
                <a:latin typeface="Times New Roman"/>
                <a:ea typeface="Calibri"/>
                <a:cs typeface="Arial"/>
              </a:rPr>
              <a:t>), </a:t>
            </a:r>
            <a:r>
              <a:rPr lang="en-US" sz="2600" b="1" dirty="0">
                <a:solidFill>
                  <a:srgbClr val="FF0000"/>
                </a:solidFill>
                <a:latin typeface="Times New Roman"/>
                <a:ea typeface="Calibri"/>
                <a:cs typeface="Arial"/>
              </a:rPr>
              <a:t>(4)</a:t>
            </a:r>
            <a:r>
              <a:rPr lang="en-US" sz="2600" dirty="0">
                <a:solidFill>
                  <a:prstClr val="black"/>
                </a:solidFill>
                <a:latin typeface="Times New Roman"/>
                <a:ea typeface="Calibri"/>
                <a:cs typeface="Arial"/>
              </a:rPr>
              <a:t> outer core/inner core boundary.</a:t>
            </a:r>
            <a:endParaRPr lang="en-US" sz="2600" dirty="0">
              <a:solidFill>
                <a:prstClr val="black"/>
              </a:solidFill>
              <a:ea typeface="Calibri"/>
              <a:cs typeface="Aria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0"/>
            <a:ext cx="609600" cy="609600"/>
          </a:xfrm>
          <a:prstGeom prst="rect">
            <a:avLst/>
          </a:prstGeom>
        </p:spPr>
      </p:pic>
    </p:spTree>
    <p:extLst>
      <p:ext uri="{BB962C8B-B14F-4D97-AF65-F5344CB8AC3E}">
        <p14:creationId xmlns:p14="http://schemas.microsoft.com/office/powerpoint/2010/main" val="2859685127"/>
      </p:ext>
    </p:extLst>
  </p:cSld>
  <p:clrMapOvr>
    <a:masterClrMapping/>
  </p:clrMapOvr>
  <p:transition spd="slow" advClick="0" advTm="292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lstStyle/>
          <a:p>
            <a:pPr marL="0" indent="0" algn="ctr" rtl="0">
              <a:lnSpc>
                <a:spcPct val="115000"/>
              </a:lnSpc>
              <a:spcAft>
                <a:spcPts val="1000"/>
              </a:spcAft>
              <a:buNone/>
            </a:pPr>
            <a:r>
              <a:rPr lang="en-US" sz="3200" b="1" i="1" dirty="0">
                <a:solidFill>
                  <a:srgbClr val="FF0000"/>
                </a:solidFill>
                <a:effectLst>
                  <a:outerShdw blurRad="38100" dist="38100" dir="2700000" algn="tl">
                    <a:srgbClr val="000000">
                      <a:alpha val="43137"/>
                    </a:srgbClr>
                  </a:outerShdw>
                </a:effectLst>
                <a:latin typeface="Times New Roman"/>
                <a:ea typeface="Calibri"/>
                <a:cs typeface="Arial"/>
              </a:rPr>
              <a:t>Forms and Structures of Intrusive Rocks</a:t>
            </a:r>
            <a:endParaRPr lang="en-US" sz="3200" i="1" dirty="0">
              <a:solidFill>
                <a:srgbClr val="FF0000"/>
              </a:solidFill>
              <a:effectLst>
                <a:outerShdw blurRad="38100" dist="38100" dir="2700000" algn="tl">
                  <a:srgbClr val="000000">
                    <a:alpha val="43137"/>
                  </a:srgbClr>
                </a:outerShdw>
              </a:effectLst>
              <a:ea typeface="Calibri"/>
              <a:cs typeface="Arial"/>
            </a:endParaRPr>
          </a:p>
          <a:p>
            <a:pPr algn="just" rtl="0">
              <a:lnSpc>
                <a:spcPct val="115000"/>
              </a:lnSpc>
              <a:spcAft>
                <a:spcPts val="1000"/>
              </a:spcAft>
              <a:buClr>
                <a:srgbClr val="FF0000"/>
              </a:buClr>
              <a:buFont typeface="Wingdings" pitchFamily="2" charset="2"/>
              <a:buChar char="Ø"/>
            </a:pPr>
            <a:r>
              <a:rPr lang="en-US" dirty="0">
                <a:latin typeface="Times New Roman"/>
                <a:ea typeface="Calibri"/>
                <a:cs typeface="Arial"/>
              </a:rPr>
              <a:t> </a:t>
            </a:r>
            <a:r>
              <a:rPr lang="en-US" dirty="0" smtClean="0">
                <a:latin typeface="Times New Roman"/>
                <a:ea typeface="Calibri"/>
                <a:cs typeface="Arial"/>
              </a:rPr>
              <a:t>   Structures </a:t>
            </a:r>
            <a:r>
              <a:rPr lang="en-US" dirty="0">
                <a:latin typeface="Times New Roman"/>
                <a:ea typeface="Calibri"/>
                <a:cs typeface="Arial"/>
              </a:rPr>
              <a:t>of Intrusive Rocks are classified into:</a:t>
            </a:r>
            <a:endParaRPr lang="en-US" sz="2400" dirty="0">
              <a:ea typeface="Calibri"/>
              <a:cs typeface="Arial"/>
            </a:endParaRPr>
          </a:p>
          <a:p>
            <a:pPr marL="457200" indent="-457200" algn="just" rtl="0">
              <a:lnSpc>
                <a:spcPct val="115000"/>
              </a:lnSpc>
              <a:spcAft>
                <a:spcPts val="1000"/>
              </a:spcAft>
              <a:buClr>
                <a:srgbClr val="FF0000"/>
              </a:buClr>
              <a:buFont typeface="+mj-lt"/>
              <a:buAutoNum type="arabicParenR"/>
            </a:pPr>
            <a:r>
              <a:rPr lang="en-US" dirty="0" smtClean="0">
                <a:latin typeface="Times New Roman"/>
                <a:ea typeface="Calibri"/>
                <a:cs typeface="Arial"/>
              </a:rPr>
              <a:t>Basic </a:t>
            </a:r>
            <a:r>
              <a:rPr lang="en-US" dirty="0">
                <a:latin typeface="Times New Roman"/>
                <a:ea typeface="Calibri"/>
                <a:cs typeface="Arial"/>
              </a:rPr>
              <a:t>Intrusion into Continental Crust (Dykes and Sills).</a:t>
            </a:r>
            <a:endParaRPr lang="en-US" sz="2400" dirty="0">
              <a:ea typeface="Calibri"/>
              <a:cs typeface="Arial"/>
            </a:endParaRPr>
          </a:p>
          <a:p>
            <a:pPr marL="457200" indent="-457200" algn="just" rtl="0">
              <a:lnSpc>
                <a:spcPct val="115000"/>
              </a:lnSpc>
              <a:spcAft>
                <a:spcPts val="1000"/>
              </a:spcAft>
              <a:buClr>
                <a:srgbClr val="FF0000"/>
              </a:buClr>
              <a:buFont typeface="+mj-lt"/>
              <a:buAutoNum type="arabicParenR"/>
            </a:pPr>
            <a:r>
              <a:rPr lang="en-US" dirty="0" smtClean="0">
                <a:latin typeface="Times New Roman"/>
                <a:ea typeface="Calibri"/>
                <a:cs typeface="Arial"/>
              </a:rPr>
              <a:t>Ophiolite </a:t>
            </a:r>
            <a:r>
              <a:rPr lang="en-US" dirty="0">
                <a:latin typeface="Times New Roman"/>
                <a:ea typeface="Calibri"/>
                <a:cs typeface="Arial"/>
              </a:rPr>
              <a:t>Complexes.</a:t>
            </a:r>
            <a:endParaRPr lang="en-US" sz="2400" dirty="0">
              <a:ea typeface="Calibri"/>
              <a:cs typeface="Arial"/>
            </a:endParaRPr>
          </a:p>
          <a:p>
            <a:pPr marL="457200" indent="-457200" algn="just" rtl="0">
              <a:lnSpc>
                <a:spcPct val="115000"/>
              </a:lnSpc>
              <a:spcAft>
                <a:spcPts val="1000"/>
              </a:spcAft>
              <a:buClr>
                <a:srgbClr val="FF0000"/>
              </a:buClr>
              <a:buFont typeface="+mj-lt"/>
              <a:buAutoNum type="arabicParenR"/>
            </a:pPr>
            <a:r>
              <a:rPr lang="en-US" dirty="0" smtClean="0">
                <a:latin typeface="Times New Roman"/>
                <a:ea typeface="Calibri"/>
                <a:cs typeface="Arial"/>
              </a:rPr>
              <a:t>Deep </a:t>
            </a:r>
            <a:r>
              <a:rPr lang="en-US" dirty="0">
                <a:latin typeface="Times New Roman"/>
                <a:ea typeface="Calibri"/>
                <a:cs typeface="Arial"/>
              </a:rPr>
              <a:t>Seated Granitic Rocks.</a:t>
            </a:r>
            <a:endParaRPr lang="en-US" sz="2400" dirty="0">
              <a:ea typeface="Calibri"/>
              <a:cs typeface="Arial"/>
            </a:endParaRPr>
          </a:p>
          <a:p>
            <a:pPr marL="0" indent="0" algn="l" rtl="0">
              <a:buNone/>
            </a:pPr>
            <a:endParaRPr lang="ar-IQ" dirty="0"/>
          </a:p>
        </p:txBody>
      </p:sp>
      <p:pic>
        <p:nvPicPr>
          <p:cNvPr id="1026" name="Picture 2" descr="C:\Users\max\Desktop\6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590925"/>
            <a:ext cx="6458731"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0"/>
            <a:ext cx="609600" cy="609600"/>
          </a:xfrm>
          <a:prstGeom prst="rect">
            <a:avLst/>
          </a:prstGeom>
        </p:spPr>
      </p:pic>
    </p:spTree>
    <p:extLst>
      <p:ext uri="{BB962C8B-B14F-4D97-AF65-F5344CB8AC3E}">
        <p14:creationId xmlns:p14="http://schemas.microsoft.com/office/powerpoint/2010/main" val="4033033126"/>
      </p:ext>
    </p:extLst>
  </p:cSld>
  <p:clrMapOvr>
    <a:masterClrMapping/>
  </p:clrMapOvr>
  <mc:AlternateContent xmlns:mc="http://schemas.openxmlformats.org/markup-compatibility/2006" xmlns:p14="http://schemas.microsoft.com/office/powerpoint/2010/main">
    <mc:Choice Requires="p14">
      <p:transition spd="slow" p14:dur="2000" advClick="0" advTm="109000">
        <p14:prism isContent="1"/>
      </p:transition>
    </mc:Choice>
    <mc:Fallback xmlns="">
      <p:transition spd="slow" advClick="0" advTm="10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70000" lnSpcReduction="20000"/>
          </a:bodyPr>
          <a:lstStyle/>
          <a:p>
            <a:pPr marL="0" indent="0" algn="just" rtl="0">
              <a:lnSpc>
                <a:spcPct val="115000"/>
              </a:lnSpc>
              <a:spcAft>
                <a:spcPts val="1000"/>
              </a:spcAft>
              <a:buNone/>
            </a:pPr>
            <a:r>
              <a:rPr lang="en-US" sz="3400" b="1" i="1" dirty="0">
                <a:solidFill>
                  <a:srgbClr val="FF0000"/>
                </a:solidFill>
                <a:effectLst>
                  <a:outerShdw blurRad="38100" dist="38100" dir="2700000" algn="tl">
                    <a:srgbClr val="000000">
                      <a:alpha val="43137"/>
                    </a:srgbClr>
                  </a:outerShdw>
                </a:effectLst>
                <a:latin typeface="Times New Roman"/>
                <a:ea typeface="Calibri"/>
                <a:cs typeface="Arial"/>
              </a:rPr>
              <a:t>Ophiolite Complexes</a:t>
            </a:r>
            <a:endParaRPr lang="en-US" sz="3400" i="1"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An </a:t>
            </a:r>
            <a:r>
              <a:rPr lang="en-US" dirty="0">
                <a:latin typeface="Times New Roman"/>
                <a:ea typeface="Calibri"/>
                <a:cs typeface="Arial"/>
              </a:rPr>
              <a:t>ophiolite is a section of the Earth's oceanic crust and the underlying upper mantle that has been uplifted and exposed above sea level and often emplaced onto continental crustal rocks. Steinmann (1927) described the ophiolite as </a:t>
            </a:r>
            <a:r>
              <a:rPr lang="en-US" b="1" dirty="0">
                <a:latin typeface="Times New Roman"/>
                <a:ea typeface="Calibri"/>
                <a:cs typeface="Arial"/>
              </a:rPr>
              <a:t>rock association</a:t>
            </a:r>
            <a:r>
              <a:rPr lang="en-US" dirty="0">
                <a:latin typeface="Times New Roman"/>
                <a:ea typeface="Calibri"/>
                <a:cs typeface="Arial"/>
              </a:rPr>
              <a:t>, consisting of peridotite (partially alteration to serpentinite), gabbro, diabase and spilite. The ophiolite has been uplifted and emplaced in deep sea sediments (radiolarian chert, pelagic clays, and pelagic limestone)</a:t>
            </a:r>
            <a:r>
              <a:rPr lang="en-US" sz="2400" dirty="0">
                <a:ea typeface="Calibri"/>
                <a:cs typeface="Arial"/>
              </a:rPr>
              <a:t>. </a:t>
            </a:r>
            <a:r>
              <a:rPr lang="en-US" dirty="0">
                <a:latin typeface="Times New Roman"/>
                <a:ea typeface="Calibri"/>
                <a:cs typeface="Arial"/>
              </a:rPr>
              <a:t>Thus </a:t>
            </a:r>
            <a:r>
              <a:rPr lang="en-US" b="1" dirty="0">
                <a:latin typeface="Times New Roman"/>
                <a:ea typeface="Calibri"/>
                <a:cs typeface="Arial"/>
              </a:rPr>
              <a:t>Steinmann's trinity</a:t>
            </a:r>
            <a:r>
              <a:rPr lang="en-US" dirty="0">
                <a:latin typeface="Times New Roman"/>
                <a:ea typeface="Calibri"/>
                <a:cs typeface="Arial"/>
              </a:rPr>
              <a:t> consists of (from bottom to top) peridotite, diabase-spilite and then radiolarian chert (see Fig. 5</a:t>
            </a:r>
            <a:r>
              <a:rPr lang="en-US" dirty="0" smtClean="0">
                <a:latin typeface="Times New Roman"/>
                <a:ea typeface="Calibri"/>
                <a:cs typeface="Arial"/>
              </a:rPr>
              <a:t>).</a:t>
            </a:r>
          </a:p>
          <a:p>
            <a:pPr lvl="0" algn="just" rtl="0">
              <a:lnSpc>
                <a:spcPct val="115000"/>
              </a:lnSpc>
              <a:spcAft>
                <a:spcPts val="1000"/>
              </a:spcAft>
              <a:buClr>
                <a:srgbClr val="FF0000"/>
              </a:buClr>
              <a:buFont typeface="Wingdings" pitchFamily="2" charset="2"/>
              <a:buChar char="Ø"/>
            </a:pPr>
            <a:r>
              <a:rPr lang="en-US" b="1" dirty="0">
                <a:solidFill>
                  <a:srgbClr val="292934"/>
                </a:solidFill>
                <a:latin typeface="Times New Roman"/>
                <a:ea typeface="Calibri"/>
                <a:cs typeface="Arial"/>
              </a:rPr>
              <a:t>The ophiolite sequence (from bottom to top):</a:t>
            </a:r>
            <a:endParaRPr lang="en-US" dirty="0">
              <a:solidFill>
                <a:srgbClr val="292934"/>
              </a:solidFill>
              <a:ea typeface="Calibri"/>
              <a:cs typeface="Arial"/>
            </a:endParaRPr>
          </a:p>
          <a:p>
            <a:pPr marL="457200" lvl="0" indent="-457200" algn="just" rtl="0">
              <a:lnSpc>
                <a:spcPct val="115000"/>
              </a:lnSpc>
              <a:spcAft>
                <a:spcPts val="1000"/>
              </a:spcAft>
              <a:buClr>
                <a:srgbClr val="FF0000"/>
              </a:buClr>
              <a:buFont typeface="+mj-lt"/>
              <a:buAutoNum type="arabicParenR"/>
            </a:pPr>
            <a:r>
              <a:rPr lang="en-US" b="1" dirty="0" smtClean="0">
                <a:solidFill>
                  <a:srgbClr val="292934"/>
                </a:solidFill>
                <a:latin typeface="Times New Roman"/>
                <a:ea typeface="Calibri"/>
                <a:cs typeface="Arial"/>
              </a:rPr>
              <a:t>Ultramafic </a:t>
            </a:r>
            <a:r>
              <a:rPr lang="en-US" b="1" dirty="0">
                <a:solidFill>
                  <a:srgbClr val="292934"/>
                </a:solidFill>
                <a:latin typeface="Times New Roman"/>
                <a:ea typeface="Calibri"/>
                <a:cs typeface="Arial"/>
              </a:rPr>
              <a:t>complex (tectonite):</a:t>
            </a:r>
            <a:r>
              <a:rPr lang="en-US" dirty="0">
                <a:solidFill>
                  <a:srgbClr val="292934"/>
                </a:solidFill>
                <a:latin typeface="Times New Roman"/>
                <a:ea typeface="Calibri"/>
                <a:cs typeface="Arial"/>
              </a:rPr>
              <a:t> It consists of different proportions of lherzolite, harzburgite and dunite (partially alteration to serpentinite), and usually contains tectonic textures.</a:t>
            </a:r>
            <a:endParaRPr lang="en-US" dirty="0">
              <a:solidFill>
                <a:srgbClr val="292934"/>
              </a:solidFill>
              <a:ea typeface="Calibri"/>
              <a:cs typeface="Arial"/>
            </a:endParaRPr>
          </a:p>
          <a:p>
            <a:pPr marL="457200" lvl="0" indent="-457200" algn="just" rtl="0">
              <a:lnSpc>
                <a:spcPct val="115000"/>
              </a:lnSpc>
              <a:spcAft>
                <a:spcPts val="1000"/>
              </a:spcAft>
              <a:buClr>
                <a:srgbClr val="FF0000"/>
              </a:buClr>
              <a:buFont typeface="+mj-lt"/>
              <a:buAutoNum type="arabicParenR"/>
            </a:pPr>
            <a:r>
              <a:rPr lang="en-US" b="1" dirty="0" smtClean="0">
                <a:solidFill>
                  <a:srgbClr val="292934"/>
                </a:solidFill>
                <a:latin typeface="Times New Roman"/>
                <a:ea typeface="Calibri"/>
                <a:cs typeface="Arial"/>
              </a:rPr>
              <a:t>Gabbroic </a:t>
            </a:r>
            <a:r>
              <a:rPr lang="en-US" b="1" dirty="0">
                <a:solidFill>
                  <a:srgbClr val="292934"/>
                </a:solidFill>
                <a:latin typeface="Times New Roman"/>
                <a:ea typeface="Calibri"/>
                <a:cs typeface="Arial"/>
              </a:rPr>
              <a:t>complex:</a:t>
            </a:r>
            <a:r>
              <a:rPr lang="en-US" dirty="0">
                <a:solidFill>
                  <a:srgbClr val="292934"/>
                </a:solidFill>
                <a:latin typeface="Times New Roman"/>
                <a:ea typeface="Calibri"/>
                <a:cs typeface="Arial"/>
              </a:rPr>
              <a:t> Usually consists of cumulate textures.</a:t>
            </a:r>
            <a:endParaRPr lang="en-US" dirty="0">
              <a:solidFill>
                <a:srgbClr val="292934"/>
              </a:solidFill>
              <a:ea typeface="Calibri"/>
              <a:cs typeface="Arial"/>
            </a:endParaRPr>
          </a:p>
          <a:p>
            <a:pPr marL="457200" lvl="0" indent="-457200" algn="just" rtl="0">
              <a:lnSpc>
                <a:spcPct val="115000"/>
              </a:lnSpc>
              <a:spcAft>
                <a:spcPts val="1000"/>
              </a:spcAft>
              <a:buClr>
                <a:srgbClr val="FF0000"/>
              </a:buClr>
              <a:buFont typeface="+mj-lt"/>
              <a:buAutoNum type="arabicParenR"/>
            </a:pPr>
            <a:r>
              <a:rPr lang="en-US" b="1" dirty="0" smtClean="0">
                <a:solidFill>
                  <a:srgbClr val="292934"/>
                </a:solidFill>
                <a:latin typeface="Times New Roman"/>
                <a:ea typeface="Calibri"/>
                <a:cs typeface="Arial"/>
              </a:rPr>
              <a:t>Mafic </a:t>
            </a:r>
            <a:r>
              <a:rPr lang="en-US" b="1" dirty="0">
                <a:solidFill>
                  <a:srgbClr val="292934"/>
                </a:solidFill>
                <a:latin typeface="Times New Roman"/>
                <a:ea typeface="Calibri"/>
                <a:cs typeface="Arial"/>
              </a:rPr>
              <a:t>sheeted dyke. </a:t>
            </a:r>
            <a:endParaRPr lang="en-US" dirty="0">
              <a:solidFill>
                <a:srgbClr val="292934"/>
              </a:solidFill>
              <a:ea typeface="Calibri"/>
              <a:cs typeface="Arial"/>
            </a:endParaRPr>
          </a:p>
          <a:p>
            <a:pPr marL="457200" lvl="0" indent="-457200" algn="just" rtl="0">
              <a:lnSpc>
                <a:spcPct val="115000"/>
              </a:lnSpc>
              <a:spcAft>
                <a:spcPts val="1000"/>
              </a:spcAft>
              <a:buClr>
                <a:srgbClr val="FF0000"/>
              </a:buClr>
              <a:buFont typeface="+mj-lt"/>
              <a:buAutoNum type="arabicParenR"/>
            </a:pPr>
            <a:r>
              <a:rPr lang="en-US" b="1" dirty="0" smtClean="0">
                <a:solidFill>
                  <a:srgbClr val="292934"/>
                </a:solidFill>
                <a:latin typeface="Times New Roman"/>
                <a:ea typeface="Calibri"/>
                <a:cs typeface="Arial"/>
              </a:rPr>
              <a:t>Pillow </a:t>
            </a:r>
            <a:r>
              <a:rPr lang="en-US" b="1" dirty="0">
                <a:solidFill>
                  <a:srgbClr val="292934"/>
                </a:solidFill>
                <a:latin typeface="Times New Roman"/>
                <a:ea typeface="Calibri"/>
                <a:cs typeface="Arial"/>
              </a:rPr>
              <a:t>lava:</a:t>
            </a:r>
            <a:r>
              <a:rPr lang="en-US" dirty="0">
                <a:solidFill>
                  <a:srgbClr val="292934"/>
                </a:solidFill>
                <a:latin typeface="Times New Roman"/>
                <a:ea typeface="Calibri"/>
                <a:cs typeface="Arial"/>
              </a:rPr>
              <a:t> mafic volcanic complex.</a:t>
            </a:r>
            <a:endParaRPr lang="en-US" dirty="0">
              <a:solidFill>
                <a:srgbClr val="292934"/>
              </a:solidFill>
              <a:ea typeface="Calibri"/>
              <a:cs typeface="Arial"/>
            </a:endParaRPr>
          </a:p>
          <a:p>
            <a:pPr marL="457200" lvl="0" indent="-457200" algn="just" rtl="0">
              <a:lnSpc>
                <a:spcPct val="115000"/>
              </a:lnSpc>
              <a:spcAft>
                <a:spcPts val="1000"/>
              </a:spcAft>
              <a:buClr>
                <a:srgbClr val="FF0000"/>
              </a:buClr>
              <a:buFont typeface="+mj-lt"/>
              <a:buAutoNum type="arabicParenR"/>
            </a:pPr>
            <a:r>
              <a:rPr lang="en-US" b="1" dirty="0" smtClean="0">
                <a:solidFill>
                  <a:srgbClr val="292934"/>
                </a:solidFill>
                <a:latin typeface="Times New Roman"/>
                <a:ea typeface="Calibri"/>
                <a:cs typeface="Arial"/>
              </a:rPr>
              <a:t>Sediments </a:t>
            </a:r>
            <a:r>
              <a:rPr lang="en-US" b="1" dirty="0">
                <a:solidFill>
                  <a:srgbClr val="292934"/>
                </a:solidFill>
                <a:latin typeface="Times New Roman"/>
                <a:ea typeface="Calibri"/>
                <a:cs typeface="Arial"/>
              </a:rPr>
              <a:t>of deep sea:</a:t>
            </a:r>
            <a:r>
              <a:rPr lang="en-US" dirty="0">
                <a:solidFill>
                  <a:srgbClr val="292934"/>
                </a:solidFill>
                <a:latin typeface="Times New Roman"/>
                <a:ea typeface="Calibri"/>
                <a:cs typeface="Arial"/>
              </a:rPr>
              <a:t> radiolarian chert, pelagic clays and pelagic limestone.</a:t>
            </a:r>
            <a:endParaRPr lang="en-US" dirty="0">
              <a:solidFill>
                <a:srgbClr val="292934"/>
              </a:solidFill>
              <a:ea typeface="Calibri"/>
              <a:cs typeface="Arial"/>
            </a:endParaRPr>
          </a:p>
          <a:p>
            <a:pPr marL="0" indent="0" algn="just" rtl="0">
              <a:lnSpc>
                <a:spcPct val="115000"/>
              </a:lnSpc>
              <a:spcAft>
                <a:spcPts val="1000"/>
              </a:spcAft>
              <a:buNone/>
            </a:pPr>
            <a:endParaRPr lang="en-US" sz="2400" dirty="0">
              <a:ea typeface="Calibri"/>
              <a:cs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0"/>
            <a:ext cx="609600" cy="609600"/>
          </a:xfrm>
          <a:prstGeom prst="rect">
            <a:avLst/>
          </a:prstGeom>
        </p:spPr>
      </p:pic>
    </p:spTree>
    <p:extLst>
      <p:ext uri="{BB962C8B-B14F-4D97-AF65-F5344CB8AC3E}">
        <p14:creationId xmlns:p14="http://schemas.microsoft.com/office/powerpoint/2010/main" val="629374738"/>
      </p:ext>
    </p:extLst>
  </p:cSld>
  <p:clrMapOvr>
    <a:masterClrMapping/>
  </p:clrMapOvr>
  <mc:AlternateContent xmlns:mc="http://schemas.openxmlformats.org/markup-compatibility/2006" xmlns:p14="http://schemas.microsoft.com/office/powerpoint/2010/main">
    <mc:Choice Requires="p14">
      <p:transition spd="slow" p14:dur="1600" advClick="0" advTm="226000">
        <p14:conveyor dir="l"/>
      </p:transition>
    </mc:Choice>
    <mc:Fallback xmlns="">
      <p:transition spd="slow" advClick="0" advTm="2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3886200" cy="6248400"/>
          </a:xfrm>
        </p:spPr>
        <p:txBody>
          <a:bodyPr>
            <a:normAutofit fontScale="85000" lnSpcReduction="10000"/>
          </a:bodyPr>
          <a:lstStyle/>
          <a:p>
            <a:pPr algn="just" rtl="0">
              <a:lnSpc>
                <a:spcPct val="115000"/>
              </a:lnSpc>
              <a:spcAft>
                <a:spcPts val="1000"/>
              </a:spcAft>
              <a:buClr>
                <a:srgbClr val="FF0000"/>
              </a:buClr>
              <a:buFont typeface="Wingdings" pitchFamily="2" charset="2"/>
              <a:buChar char="q"/>
            </a:pPr>
            <a:r>
              <a:rPr lang="en-US" dirty="0" smtClean="0">
                <a:latin typeface="Times New Roman"/>
                <a:ea typeface="Calibri"/>
                <a:cs typeface="Arial"/>
              </a:rPr>
              <a:t>  The </a:t>
            </a:r>
            <a:r>
              <a:rPr lang="en-US" dirty="0">
                <a:latin typeface="Times New Roman"/>
                <a:ea typeface="Calibri"/>
                <a:cs typeface="Arial"/>
              </a:rPr>
              <a:t>ophiolite complexes are either tectonically called autochthonos (not moved) as the California ophiolite complex in USA, or allochthonous (moved) as Penjween and Mawat ophiolite complexes in Iraq.</a:t>
            </a:r>
            <a:endParaRPr lang="en-US" sz="2400" dirty="0">
              <a:ea typeface="Calibri"/>
              <a:cs typeface="Arial"/>
            </a:endParaRPr>
          </a:p>
          <a:p>
            <a:pPr algn="just" rtl="0">
              <a:lnSpc>
                <a:spcPct val="115000"/>
              </a:lnSpc>
              <a:spcAft>
                <a:spcPts val="1000"/>
              </a:spcAft>
              <a:buClr>
                <a:srgbClr val="FF0000"/>
              </a:buClr>
              <a:buFont typeface="Wingdings" pitchFamily="2" charset="2"/>
              <a:buChar char="q"/>
            </a:pPr>
            <a:r>
              <a:rPr lang="en-US" dirty="0" smtClean="0">
                <a:latin typeface="Times New Roman"/>
                <a:ea typeface="Calibri"/>
                <a:cs typeface="Arial"/>
              </a:rPr>
              <a:t>   The </a:t>
            </a:r>
            <a:r>
              <a:rPr lang="en-US" dirty="0">
                <a:latin typeface="Times New Roman"/>
                <a:ea typeface="Calibri"/>
                <a:cs typeface="Arial"/>
              </a:rPr>
              <a:t>lower part of the complex occur thermal contact metamorphism at the bottom of the tectonite peridotite. The heat source of this metamorphism is mainly the </a:t>
            </a:r>
            <a:r>
              <a:rPr lang="en-US" dirty="0" smtClean="0">
                <a:latin typeface="Times New Roman"/>
                <a:ea typeface="Calibri"/>
                <a:cs typeface="Arial"/>
              </a:rPr>
              <a:t>residual heat </a:t>
            </a:r>
            <a:r>
              <a:rPr lang="en-US" dirty="0">
                <a:latin typeface="Times New Roman"/>
                <a:ea typeface="Calibri"/>
                <a:cs typeface="Arial"/>
              </a:rPr>
              <a:t>of the new oceanic crust formed, and partly as a result of the frictional heat resulting from the emplacement of the ophiolite.</a:t>
            </a:r>
            <a:endParaRPr lang="en-US" sz="2400" dirty="0">
              <a:ea typeface="Calibri"/>
              <a:cs typeface="Arial"/>
            </a:endParaRPr>
          </a:p>
          <a:p>
            <a:pPr marL="0" indent="0" algn="l" rtl="0">
              <a:buNone/>
            </a:pPr>
            <a:endParaRPr lang="ar-IQ" dirty="0"/>
          </a:p>
        </p:txBody>
      </p:sp>
      <p:pic>
        <p:nvPicPr>
          <p:cNvPr id="4" name="Content Placeholder 3" descr="C:\Users\max\Desktop\نارية\General-section-of-an-idealized-ophiolite-sequenc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063430" y="533400"/>
            <a:ext cx="5004370" cy="5638800"/>
          </a:xfrm>
          <a:prstGeom prst="rect">
            <a:avLst/>
          </a:prstGeom>
          <a:noFill/>
          <a:ln>
            <a:noFill/>
          </a:ln>
        </p:spPr>
      </p:pic>
      <p:sp>
        <p:nvSpPr>
          <p:cNvPr id="2" name="Rectangle 1"/>
          <p:cNvSpPr/>
          <p:nvPr/>
        </p:nvSpPr>
        <p:spPr>
          <a:xfrm>
            <a:off x="4178585" y="6110427"/>
            <a:ext cx="4572000" cy="729430"/>
          </a:xfrm>
          <a:prstGeom prst="rect">
            <a:avLst/>
          </a:prstGeom>
        </p:spPr>
        <p:txBody>
          <a:bodyPr>
            <a:spAutoFit/>
          </a:bodyPr>
          <a:lstStyle/>
          <a:p>
            <a:pPr lvl="0" algn="ctr">
              <a:lnSpc>
                <a:spcPct val="115000"/>
              </a:lnSpc>
              <a:spcBef>
                <a:spcPts val="2400"/>
              </a:spcBef>
            </a:pPr>
            <a:r>
              <a:rPr lang="en-US" kern="0" dirty="0">
                <a:solidFill>
                  <a:srgbClr val="FF0000"/>
                </a:solidFill>
                <a:latin typeface="Times New Roman"/>
                <a:ea typeface="Times New Roman"/>
                <a:cs typeface="Times New Roman"/>
              </a:rPr>
              <a:t>Fig. 5: General section of an idealized allochthonous ophiolite sequence.</a:t>
            </a:r>
            <a:endParaRPr lang="en-US" b="1" kern="0" dirty="0">
              <a:solidFill>
                <a:srgbClr val="FF0000"/>
              </a:solidFill>
              <a:latin typeface="Cambria"/>
              <a:ea typeface="Times New Roman"/>
              <a:cs typeface="Times New Roman"/>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76200"/>
            <a:ext cx="609600" cy="609600"/>
          </a:xfrm>
          <a:prstGeom prst="rect">
            <a:avLst/>
          </a:prstGeom>
        </p:spPr>
      </p:pic>
    </p:spTree>
    <p:extLst>
      <p:ext uri="{BB962C8B-B14F-4D97-AF65-F5344CB8AC3E}">
        <p14:creationId xmlns:p14="http://schemas.microsoft.com/office/powerpoint/2010/main" val="1765944635"/>
      </p:ext>
    </p:extLst>
  </p:cSld>
  <p:clrMapOvr>
    <a:masterClrMapping/>
  </p:clrMapOvr>
  <mc:AlternateContent xmlns:mc="http://schemas.openxmlformats.org/markup-compatibility/2006" xmlns:p14="http://schemas.microsoft.com/office/powerpoint/2010/main">
    <mc:Choice Requires="p14">
      <p:transition spd="slow" p14:dur="1100" advClick="0" advTm="201000">
        <p14:switch dir="r"/>
      </p:transition>
    </mc:Choice>
    <mc:Fallback xmlns="">
      <p:transition spd="slow" advClick="0" advTm="2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85000" lnSpcReduction="10000"/>
          </a:bodyPr>
          <a:lstStyle/>
          <a:p>
            <a:pPr marL="0" indent="0" algn="just" rtl="0">
              <a:lnSpc>
                <a:spcPct val="115000"/>
              </a:lnSpc>
              <a:spcAft>
                <a:spcPts val="1000"/>
              </a:spcAft>
              <a:buNone/>
            </a:pPr>
            <a:r>
              <a:rPr lang="en-US" sz="2800" b="1" i="1" dirty="0">
                <a:solidFill>
                  <a:srgbClr val="FF0000"/>
                </a:solidFill>
                <a:effectLst>
                  <a:outerShdw blurRad="38100" dist="38100" dir="2700000" algn="tl">
                    <a:srgbClr val="000000">
                      <a:alpha val="43137"/>
                    </a:srgbClr>
                  </a:outerShdw>
                </a:effectLst>
                <a:latin typeface="Times New Roman"/>
                <a:ea typeface="Calibri"/>
                <a:cs typeface="Arial"/>
              </a:rPr>
              <a:t>Petrogenesis and Tectonic Emplacement</a:t>
            </a:r>
            <a:r>
              <a:rPr lang="en-US" sz="2800" i="1" dirty="0">
                <a:solidFill>
                  <a:srgbClr val="FF0000"/>
                </a:solidFill>
                <a:effectLst>
                  <a:outerShdw blurRad="38100" dist="38100" dir="2700000" algn="tl">
                    <a:srgbClr val="000000">
                      <a:alpha val="43137"/>
                    </a:srgbClr>
                  </a:outerShdw>
                </a:effectLst>
                <a:latin typeface="Times New Roman"/>
                <a:ea typeface="Calibri"/>
                <a:cs typeface="Arial"/>
              </a:rPr>
              <a:t>:</a:t>
            </a:r>
            <a:endParaRPr lang="en-US" sz="2800" i="1" dirty="0">
              <a:solidFill>
                <a:srgbClr val="FF0000"/>
              </a:solidFill>
              <a:effectLst>
                <a:outerShdw blurRad="38100" dist="38100" dir="2700000" algn="tl">
                  <a:srgbClr val="000000">
                    <a:alpha val="43137"/>
                  </a:srgbClr>
                </a:outerShdw>
              </a:effectLst>
              <a:ea typeface="Calibri"/>
              <a:cs typeface="Arial"/>
            </a:endParaRPr>
          </a:p>
          <a:p>
            <a:pPr algn="just" rtl="0">
              <a:lnSpc>
                <a:spcPct val="115000"/>
              </a:lnSpc>
              <a:spcAft>
                <a:spcPts val="1000"/>
              </a:spcAft>
              <a:buClr>
                <a:srgbClr val="FF0000"/>
              </a:buClr>
              <a:buFont typeface="Wingdings" pitchFamily="2" charset="2"/>
              <a:buChar char="v"/>
            </a:pPr>
            <a:r>
              <a:rPr lang="en-US" dirty="0" smtClean="0">
                <a:latin typeface="Times New Roman"/>
                <a:ea typeface="Calibri"/>
                <a:cs typeface="Arial"/>
              </a:rPr>
              <a:t>	There </a:t>
            </a:r>
            <a:r>
              <a:rPr lang="en-US" dirty="0">
                <a:latin typeface="Times New Roman"/>
                <a:ea typeface="Calibri"/>
                <a:cs typeface="Arial"/>
              </a:rPr>
              <a:t>are two different opinions about the petrogenesis relationship between tectonite peridotite rocks and cumulate basic rocks:</a:t>
            </a:r>
            <a:endParaRPr lang="en-US" sz="2400" dirty="0">
              <a:ea typeface="Calibri"/>
              <a:cs typeface="Arial"/>
            </a:endParaRPr>
          </a:p>
          <a:p>
            <a:pPr marL="457200" indent="-457200" algn="just" rtl="0">
              <a:lnSpc>
                <a:spcPct val="115000"/>
              </a:lnSpc>
              <a:spcAft>
                <a:spcPts val="1000"/>
              </a:spcAft>
              <a:buClr>
                <a:srgbClr val="FF0000"/>
              </a:buClr>
              <a:buFont typeface="+mj-lt"/>
              <a:buAutoNum type="arabicParenR"/>
            </a:pPr>
            <a:r>
              <a:rPr lang="en-US" dirty="0" smtClean="0">
                <a:latin typeface="Times New Roman"/>
                <a:ea typeface="Calibri"/>
                <a:cs typeface="Arial"/>
              </a:rPr>
              <a:t>Ringwood </a:t>
            </a:r>
            <a:r>
              <a:rPr lang="en-US" dirty="0">
                <a:latin typeface="Times New Roman"/>
                <a:ea typeface="Calibri"/>
                <a:cs typeface="Arial"/>
              </a:rPr>
              <a:t>(1975) explained this relationship by partial melting of the primary mantle at the top of the upper mantle, generating basaltic magma and solid residues (dunite and Harzburgite). The basalt </a:t>
            </a:r>
            <a:r>
              <a:rPr lang="en-US" dirty="0" smtClean="0">
                <a:latin typeface="Times New Roman"/>
                <a:ea typeface="Calibri"/>
                <a:cs typeface="Arial"/>
              </a:rPr>
              <a:t>melt </a:t>
            </a:r>
            <a:r>
              <a:rPr lang="en-US" dirty="0">
                <a:latin typeface="Times New Roman"/>
                <a:ea typeface="Calibri"/>
                <a:cs typeface="Arial"/>
              </a:rPr>
              <a:t>(complementary to peridotite) is then separated from the tectonite peridotite and crystallized (due to fractional crystallisation) at high crust levels to form layered stratiform complexes.</a:t>
            </a:r>
            <a:endParaRPr lang="en-US" sz="2400" dirty="0">
              <a:ea typeface="Calibri"/>
              <a:cs typeface="Arial"/>
            </a:endParaRPr>
          </a:p>
          <a:p>
            <a:pPr marL="457200" indent="-457200" algn="just" rtl="0">
              <a:lnSpc>
                <a:spcPct val="115000"/>
              </a:lnSpc>
              <a:spcAft>
                <a:spcPts val="1000"/>
              </a:spcAft>
              <a:buClr>
                <a:srgbClr val="FF0000"/>
              </a:buClr>
              <a:buFont typeface="+mj-lt"/>
              <a:buAutoNum type="arabicParenR"/>
            </a:pPr>
            <a:r>
              <a:rPr lang="en-US" dirty="0" smtClean="0">
                <a:latin typeface="Times New Roman"/>
                <a:ea typeface="Calibri"/>
                <a:cs typeface="Arial"/>
              </a:rPr>
              <a:t>Coleman </a:t>
            </a:r>
            <a:r>
              <a:rPr lang="en-US" dirty="0">
                <a:latin typeface="Times New Roman"/>
                <a:ea typeface="Calibri"/>
                <a:cs typeface="Arial"/>
              </a:rPr>
              <a:t>(1977) explained that the rocks of the mantle exposed to partial melting and emplaced in the crust, and later came basic magma from another source and formed the cumulate rocks (magma differentiation).</a:t>
            </a:r>
            <a:endParaRPr lang="en-US" sz="2400" dirty="0">
              <a:ea typeface="Calibri"/>
              <a:cs typeface="Arial"/>
            </a:endParaRPr>
          </a:p>
          <a:p>
            <a:pPr algn="just" rtl="0">
              <a:lnSpc>
                <a:spcPct val="115000"/>
              </a:lnSpc>
              <a:spcAft>
                <a:spcPts val="1000"/>
              </a:spcAft>
              <a:buClr>
                <a:srgbClr val="FF0000"/>
              </a:buClr>
              <a:buFont typeface="Wingdings" pitchFamily="2" charset="2"/>
              <a:buChar char="Ø"/>
            </a:pPr>
            <a:r>
              <a:rPr lang="en-US" dirty="0" smtClean="0">
                <a:latin typeface="Times New Roman"/>
                <a:ea typeface="Calibri"/>
                <a:cs typeface="Arial"/>
              </a:rPr>
              <a:t>	There </a:t>
            </a:r>
            <a:r>
              <a:rPr lang="en-US" dirty="0">
                <a:latin typeface="Times New Roman"/>
                <a:ea typeface="Calibri"/>
                <a:cs typeface="Arial"/>
              </a:rPr>
              <a:t>are several different ways of emplacement the ophiolite, including the </a:t>
            </a:r>
            <a:r>
              <a:rPr lang="en-US" b="1" dirty="0" err="1">
                <a:latin typeface="Times New Roman"/>
                <a:ea typeface="Calibri"/>
                <a:cs typeface="Arial"/>
              </a:rPr>
              <a:t>Diapir</a:t>
            </a:r>
            <a:r>
              <a:rPr lang="en-US" b="1" dirty="0">
                <a:latin typeface="Times New Roman"/>
                <a:ea typeface="Calibri"/>
                <a:cs typeface="Arial"/>
              </a:rPr>
              <a:t> method</a:t>
            </a:r>
            <a:r>
              <a:rPr lang="en-US" dirty="0">
                <a:latin typeface="Times New Roman"/>
                <a:ea typeface="Calibri"/>
                <a:cs typeface="Arial"/>
              </a:rPr>
              <a:t> and second way emplacement the ophiolite is related to </a:t>
            </a:r>
            <a:r>
              <a:rPr lang="en-US" b="1" dirty="0">
                <a:latin typeface="Times New Roman"/>
                <a:ea typeface="Calibri"/>
                <a:cs typeface="Arial"/>
              </a:rPr>
              <a:t>plate tectonics</a:t>
            </a:r>
            <a:r>
              <a:rPr lang="en-US" dirty="0">
                <a:latin typeface="Times New Roman"/>
                <a:ea typeface="Calibri"/>
                <a:cs typeface="Arial"/>
              </a:rPr>
              <a:t> (obduction-subduction).</a:t>
            </a:r>
            <a:endParaRPr lang="en-US" sz="2400" dirty="0">
              <a:ea typeface="Calibri"/>
              <a:cs typeface="Arial"/>
            </a:endParaRPr>
          </a:p>
          <a:p>
            <a:pPr marL="0" indent="0" algn="l"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0"/>
            <a:ext cx="609600" cy="609600"/>
          </a:xfrm>
          <a:prstGeom prst="rect">
            <a:avLst/>
          </a:prstGeom>
        </p:spPr>
      </p:pic>
    </p:spTree>
    <p:extLst>
      <p:ext uri="{BB962C8B-B14F-4D97-AF65-F5344CB8AC3E}">
        <p14:creationId xmlns:p14="http://schemas.microsoft.com/office/powerpoint/2010/main" val="1695040103"/>
      </p:ext>
    </p:extLst>
  </p:cSld>
  <p:clrMapOvr>
    <a:masterClrMapping/>
  </p:clrMapOvr>
  <mc:AlternateContent xmlns:mc="http://schemas.openxmlformats.org/markup-compatibility/2006" xmlns:p14="http://schemas.microsoft.com/office/powerpoint/2010/main">
    <mc:Choice Requires="p14">
      <p:transition spd="slow" p14:dur="1400" advClick="0" advTm="169020">
        <p14:ripple/>
      </p:transition>
    </mc:Choice>
    <mc:Fallback xmlns="">
      <p:transition spd="slow" advClick="0" advTm="169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2514600"/>
          </a:xfrm>
        </p:spPr>
        <p:txBody>
          <a:bodyPr>
            <a:normAutofit fontScale="85000" lnSpcReduction="10000"/>
          </a:bodyPr>
          <a:lstStyle/>
          <a:p>
            <a:pPr marL="0" indent="0" algn="just" rtl="0">
              <a:lnSpc>
                <a:spcPct val="115000"/>
              </a:lnSpc>
              <a:spcAft>
                <a:spcPts val="1000"/>
              </a:spcAft>
              <a:buNone/>
            </a:pPr>
            <a:r>
              <a:rPr lang="en-US" sz="2800" b="1" i="1" dirty="0">
                <a:solidFill>
                  <a:srgbClr val="FF0000"/>
                </a:solidFill>
                <a:effectLst>
                  <a:outerShdw blurRad="38100" dist="38100" dir="2700000" algn="tl">
                    <a:srgbClr val="000000">
                      <a:alpha val="43137"/>
                    </a:srgbClr>
                  </a:outerShdw>
                </a:effectLst>
                <a:latin typeface="Times New Roman"/>
                <a:ea typeface="Calibri"/>
                <a:cs typeface="Arial"/>
              </a:rPr>
              <a:t>Tectonite peridotite rocks</a:t>
            </a:r>
            <a:endParaRPr lang="en-US" sz="2800" i="1"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The </a:t>
            </a:r>
            <a:r>
              <a:rPr lang="en-US" dirty="0">
                <a:latin typeface="Times New Roman"/>
                <a:ea typeface="Calibri"/>
                <a:cs typeface="Arial"/>
              </a:rPr>
              <a:t>tectonite peridotite rocks are characterized by deformed tectonic textures such as Porphyroclastic and </a:t>
            </a:r>
            <a:r>
              <a:rPr lang="en-US" dirty="0">
                <a:latin typeface="Times New Roman"/>
                <a:ea typeface="Calibri"/>
                <a:cs typeface="Simplified Arabic"/>
              </a:rPr>
              <a:t>Mylonitic textures. As a result of the emplacement of these rocks in a subsolidus state, the mineral components are affected by several deformations:</a:t>
            </a:r>
            <a:endParaRPr lang="en-US" sz="2400" dirty="0">
              <a:ea typeface="Calibri"/>
              <a:cs typeface="Arial"/>
            </a:endParaRPr>
          </a:p>
          <a:p>
            <a:pPr marL="0" indent="0" algn="l" rtl="0">
              <a:buNone/>
            </a:pPr>
            <a:r>
              <a:rPr lang="en-US" b="1" i="1" dirty="0" smtClean="0">
                <a:latin typeface="Times New Roman"/>
                <a:ea typeface="Calibri"/>
                <a:cs typeface="Simplified Arabic"/>
              </a:rPr>
              <a:t>	</a:t>
            </a:r>
            <a:r>
              <a:rPr lang="en-US" b="1" i="1" dirty="0" smtClean="0">
                <a:effectLst>
                  <a:outerShdw blurRad="38100" dist="38100" dir="2700000" algn="tl">
                    <a:srgbClr val="000000">
                      <a:alpha val="43137"/>
                    </a:srgbClr>
                  </a:outerShdw>
                </a:effectLst>
                <a:latin typeface="Times New Roman"/>
                <a:ea typeface="Calibri"/>
                <a:cs typeface="Simplified Arabic"/>
              </a:rPr>
              <a:t>Wavy </a:t>
            </a:r>
            <a:r>
              <a:rPr lang="en-US" b="1" i="1" dirty="0">
                <a:effectLst>
                  <a:outerShdw blurRad="38100" dist="38100" dir="2700000" algn="tl">
                    <a:srgbClr val="000000">
                      <a:alpha val="43137"/>
                    </a:srgbClr>
                  </a:outerShdw>
                </a:effectLst>
                <a:latin typeface="Times New Roman"/>
                <a:ea typeface="Calibri"/>
                <a:cs typeface="Simplified Arabic"/>
              </a:rPr>
              <a:t>extinction, Bending, </a:t>
            </a:r>
            <a:r>
              <a:rPr lang="en-US" b="1" i="1" dirty="0">
                <a:effectLst>
                  <a:outerShdw blurRad="38100" dist="38100" dir="2700000" algn="tl">
                    <a:srgbClr val="000000">
                      <a:alpha val="43137"/>
                    </a:srgbClr>
                  </a:outerShdw>
                </a:effectLst>
                <a:latin typeface="Times New Roman"/>
                <a:ea typeface="Calibri"/>
              </a:rPr>
              <a:t>Strain lamellae and Kink banding</a:t>
            </a:r>
            <a:endParaRPr lang="ar-IQ" dirty="0">
              <a:effectLst>
                <a:outerShdw blurRad="38100" dist="38100" dir="2700000" algn="tl">
                  <a:srgbClr val="000000">
                    <a:alpha val="43137"/>
                  </a:srgbClr>
                </a:outerShdw>
              </a:effectLst>
            </a:endParaRPr>
          </a:p>
        </p:txBody>
      </p:sp>
      <p:pic>
        <p:nvPicPr>
          <p:cNvPr id="4" name="Picture 3" descr="C:\Users\max\Desktop\نارية\defomation 2.jpg"/>
          <p:cNvPicPr/>
          <p:nvPr/>
        </p:nvPicPr>
        <p:blipFill>
          <a:blip r:embed="rId4">
            <a:extLst>
              <a:ext uri="{28A0092B-C50C-407E-A947-70E740481C1C}">
                <a14:useLocalDpi xmlns:a14="http://schemas.microsoft.com/office/drawing/2010/main" val="0"/>
              </a:ext>
            </a:extLst>
          </a:blip>
          <a:srcRect/>
          <a:stretch>
            <a:fillRect/>
          </a:stretch>
        </p:blipFill>
        <p:spPr bwMode="auto">
          <a:xfrm>
            <a:off x="1885950" y="2838450"/>
            <a:ext cx="5372100" cy="1276350"/>
          </a:xfrm>
          <a:prstGeom prst="rect">
            <a:avLst/>
          </a:prstGeom>
          <a:noFill/>
          <a:ln>
            <a:noFill/>
          </a:ln>
        </p:spPr>
      </p:pic>
      <p:sp>
        <p:nvSpPr>
          <p:cNvPr id="2" name="Rectangle 1"/>
          <p:cNvSpPr/>
          <p:nvPr/>
        </p:nvSpPr>
        <p:spPr>
          <a:xfrm>
            <a:off x="381000" y="4267200"/>
            <a:ext cx="8382000" cy="2415020"/>
          </a:xfrm>
          <a:prstGeom prst="rect">
            <a:avLst/>
          </a:prstGeom>
        </p:spPr>
        <p:txBody>
          <a:bodyPr wrap="square">
            <a:spAutoFit/>
          </a:bodyPr>
          <a:lstStyle/>
          <a:p>
            <a:pPr algn="just">
              <a:lnSpc>
                <a:spcPct val="115000"/>
              </a:lnSpc>
              <a:spcAft>
                <a:spcPts val="1000"/>
              </a:spcAft>
            </a:pPr>
            <a:r>
              <a:rPr lang="en-US" sz="2400" b="1" i="1" dirty="0">
                <a:solidFill>
                  <a:srgbClr val="FF0000"/>
                </a:solidFill>
                <a:effectLst>
                  <a:outerShdw blurRad="38100" dist="38100" dir="2700000" algn="tl">
                    <a:srgbClr val="000000">
                      <a:alpha val="43137"/>
                    </a:srgbClr>
                  </a:outerShdw>
                </a:effectLst>
                <a:latin typeface="Times New Roman"/>
                <a:ea typeface="Calibri"/>
                <a:cs typeface="Simplified Arabic"/>
              </a:rPr>
              <a:t>Cumulated Rocks</a:t>
            </a:r>
            <a:endParaRPr lang="en-US" sz="2400" i="1" dirty="0">
              <a:solidFill>
                <a:srgbClr val="FF0000"/>
              </a:solidFill>
              <a:effectLst>
                <a:outerShdw blurRad="38100" dist="38100" dir="2700000" algn="tl">
                  <a:srgbClr val="000000">
                    <a:alpha val="43137"/>
                  </a:srgbClr>
                </a:outerShdw>
              </a:effectLst>
              <a:ea typeface="Calibri"/>
              <a:cs typeface="Arial"/>
            </a:endParaRPr>
          </a:p>
          <a:p>
            <a:pPr algn="just">
              <a:lnSpc>
                <a:spcPct val="115000"/>
              </a:lnSpc>
              <a:spcAft>
                <a:spcPts val="1000"/>
              </a:spcAft>
            </a:pPr>
            <a:r>
              <a:rPr lang="en-US" sz="2000" dirty="0" smtClean="0">
                <a:latin typeface="Times New Roman"/>
                <a:ea typeface="Calibri"/>
                <a:cs typeface="Simplified Arabic"/>
              </a:rPr>
              <a:t>	The </a:t>
            </a:r>
            <a:r>
              <a:rPr lang="en-US" sz="2000" dirty="0">
                <a:latin typeface="Times New Roman"/>
                <a:ea typeface="Calibri"/>
                <a:cs typeface="Simplified Arabic"/>
              </a:rPr>
              <a:t>cumulated rocks are characterized by a non-deformed cumulate texture resulting from the process of magma differentiation such as the crystallization of the basic magma resulting from the crystallization of minerals such as olivine and pyroxene and depositing it in the bottom of the magma chamber, forming ultrabasic cumulate rocks. </a:t>
            </a:r>
            <a:endParaRPr lang="en-US" sz="2000" dirty="0">
              <a:ea typeface="Calibri"/>
              <a:cs typeface="Aria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29029"/>
            <a:ext cx="609600" cy="609600"/>
          </a:xfrm>
          <a:prstGeom prst="rect">
            <a:avLst/>
          </a:prstGeom>
        </p:spPr>
      </p:pic>
    </p:spTree>
    <p:extLst>
      <p:ext uri="{BB962C8B-B14F-4D97-AF65-F5344CB8AC3E}">
        <p14:creationId xmlns:p14="http://schemas.microsoft.com/office/powerpoint/2010/main" val="836769879"/>
      </p:ext>
    </p:extLst>
  </p:cSld>
  <p:clrMapOvr>
    <a:masterClrMapping/>
  </p:clrMapOvr>
  <p:transition spd="slow" advClick="0" advTm="14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numCol="2">
            <a:normAutofit/>
          </a:bodyPr>
          <a:lstStyle/>
          <a:p>
            <a:pPr marL="0" lvl="0" indent="0" algn="just" rtl="0">
              <a:lnSpc>
                <a:spcPct val="115000"/>
              </a:lnSpc>
              <a:spcAft>
                <a:spcPts val="1000"/>
              </a:spcAft>
              <a:buClr>
                <a:srgbClr val="93A299"/>
              </a:buClr>
              <a:buNone/>
            </a:pPr>
            <a:r>
              <a:rPr lang="en-US" sz="2000" b="1" dirty="0">
                <a:solidFill>
                  <a:srgbClr val="292934"/>
                </a:solidFill>
                <a:latin typeface="Times New Roman"/>
                <a:ea typeface="Calibri"/>
                <a:cs typeface="Arial"/>
              </a:rPr>
              <a:t>b) Transition Zone</a:t>
            </a:r>
            <a:endParaRPr lang="en-US" sz="2000" b="1" dirty="0">
              <a:solidFill>
                <a:srgbClr val="292934"/>
              </a:solidFill>
              <a:ea typeface="Calibri"/>
              <a:cs typeface="Arial"/>
            </a:endParaRPr>
          </a:p>
          <a:p>
            <a:pPr marL="0" lvl="0" indent="0" algn="just" rtl="0">
              <a:lnSpc>
                <a:spcPct val="115000"/>
              </a:lnSpc>
              <a:spcAft>
                <a:spcPts val="1000"/>
              </a:spcAft>
              <a:buClr>
                <a:srgbClr val="93A299"/>
              </a:buClr>
              <a:buNone/>
            </a:pPr>
            <a:r>
              <a:rPr lang="en-US" sz="2000" b="1" dirty="0">
                <a:solidFill>
                  <a:srgbClr val="292934"/>
                </a:solidFill>
                <a:latin typeface="Times New Roman"/>
                <a:ea typeface="Calibri"/>
                <a:cs typeface="Arial"/>
              </a:rPr>
              <a:t>c) Lower Mantle</a:t>
            </a:r>
            <a:endParaRPr lang="en-US" sz="2000" b="1" dirty="0">
              <a:solidFill>
                <a:srgbClr val="292934"/>
              </a:solidFill>
              <a:ea typeface="Calibri"/>
              <a:cs typeface="Arial"/>
            </a:endParaRPr>
          </a:p>
          <a:p>
            <a:pPr marL="0" lvl="0" indent="0" algn="just" rtl="0">
              <a:lnSpc>
                <a:spcPct val="115000"/>
              </a:lnSpc>
              <a:spcAft>
                <a:spcPts val="1000"/>
              </a:spcAft>
              <a:buClr>
                <a:srgbClr val="B13F9A"/>
              </a:buClr>
              <a:buNone/>
            </a:pPr>
            <a:r>
              <a:rPr lang="en-US" sz="2000" b="1" i="1" dirty="0">
                <a:solidFill>
                  <a:srgbClr val="FF0000"/>
                </a:solidFill>
                <a:effectLst>
                  <a:outerShdw blurRad="38100" dist="38100" dir="2700000" algn="tl">
                    <a:srgbClr val="000000">
                      <a:alpha val="43137"/>
                    </a:srgbClr>
                  </a:outerShdw>
                </a:effectLst>
                <a:latin typeface="Times New Roman"/>
                <a:ea typeface="Calibri"/>
                <a:cs typeface="Arial"/>
              </a:rPr>
              <a:t>3) The </a:t>
            </a:r>
            <a:r>
              <a:rPr lang="en-US" sz="2000" b="1" i="1" dirty="0" smtClean="0">
                <a:solidFill>
                  <a:srgbClr val="FF0000"/>
                </a:solidFill>
                <a:effectLst>
                  <a:outerShdw blurRad="38100" dist="38100" dir="2700000" algn="tl">
                    <a:srgbClr val="000000">
                      <a:alpha val="43137"/>
                    </a:srgbClr>
                  </a:outerShdw>
                </a:effectLst>
                <a:latin typeface="Times New Roman"/>
                <a:ea typeface="Calibri"/>
                <a:cs typeface="Arial"/>
              </a:rPr>
              <a:t>Core</a:t>
            </a:r>
          </a:p>
          <a:p>
            <a:pPr marL="0" lvl="0" indent="0" algn="just" rtl="0">
              <a:lnSpc>
                <a:spcPct val="115000"/>
              </a:lnSpc>
              <a:spcAft>
                <a:spcPts val="1000"/>
              </a:spcAft>
              <a:buClr>
                <a:srgbClr val="B13F9A"/>
              </a:buClr>
              <a:buNone/>
            </a:pPr>
            <a:r>
              <a:rPr lang="en-US" sz="2000" b="1" dirty="0" smtClean="0">
                <a:solidFill>
                  <a:prstClr val="black"/>
                </a:solidFill>
                <a:latin typeface="Times New Roman"/>
                <a:ea typeface="Calibri"/>
                <a:cs typeface="Arial"/>
              </a:rPr>
              <a:t>a)  The </a:t>
            </a:r>
            <a:r>
              <a:rPr lang="en-US" sz="2000" b="1" dirty="0">
                <a:solidFill>
                  <a:prstClr val="black"/>
                </a:solidFill>
                <a:latin typeface="Times New Roman"/>
                <a:ea typeface="Calibri"/>
                <a:cs typeface="Arial"/>
              </a:rPr>
              <a:t>outer </a:t>
            </a:r>
            <a:r>
              <a:rPr lang="en-US" sz="2000" b="1" dirty="0" smtClean="0">
                <a:solidFill>
                  <a:prstClr val="black"/>
                </a:solidFill>
                <a:latin typeface="Times New Roman"/>
                <a:ea typeface="Calibri"/>
                <a:cs typeface="Arial"/>
              </a:rPr>
              <a:t>core</a:t>
            </a:r>
          </a:p>
          <a:p>
            <a:pPr marL="0" lvl="0" indent="0" algn="just" rtl="0">
              <a:lnSpc>
                <a:spcPct val="115000"/>
              </a:lnSpc>
              <a:spcAft>
                <a:spcPts val="1000"/>
              </a:spcAft>
              <a:buClr>
                <a:srgbClr val="B13F9A"/>
              </a:buClr>
              <a:buNone/>
            </a:pPr>
            <a:r>
              <a:rPr lang="en-US" sz="2000" b="1" dirty="0" smtClean="0">
                <a:solidFill>
                  <a:prstClr val="black"/>
                </a:solidFill>
                <a:latin typeface="Times New Roman"/>
                <a:ea typeface="Calibri"/>
                <a:cs typeface="Arial"/>
              </a:rPr>
              <a:t>b)  The </a:t>
            </a:r>
            <a:r>
              <a:rPr lang="en-US" sz="2000" b="1" dirty="0">
                <a:solidFill>
                  <a:prstClr val="black"/>
                </a:solidFill>
                <a:latin typeface="Times New Roman"/>
                <a:ea typeface="Calibri"/>
                <a:cs typeface="Arial"/>
              </a:rPr>
              <a:t>inner core</a:t>
            </a:r>
            <a:endParaRPr lang="en-US" sz="2000" b="1" i="1" dirty="0">
              <a:solidFill>
                <a:srgbClr val="FF000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93A299"/>
              </a:buClr>
              <a:buNone/>
            </a:pPr>
            <a:r>
              <a:rPr lang="en-US" sz="2000" b="1" i="1" dirty="0">
                <a:solidFill>
                  <a:srgbClr val="FF0000"/>
                </a:solidFill>
                <a:effectLst>
                  <a:outerShdw blurRad="38100" dist="38100" dir="2700000" algn="tl">
                    <a:srgbClr val="000000">
                      <a:alpha val="43137"/>
                    </a:srgbClr>
                  </a:outerShdw>
                </a:effectLst>
                <a:latin typeface="Times New Roman"/>
                <a:ea typeface="Calibri"/>
                <a:cs typeface="Arial"/>
              </a:rPr>
              <a:t>Ophiolite Complexes</a:t>
            </a:r>
            <a:endParaRPr lang="en-US" sz="2000" b="1" i="1" dirty="0">
              <a:solidFill>
                <a:srgbClr val="FF000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93A299"/>
              </a:buClr>
              <a:buNone/>
            </a:pPr>
            <a:r>
              <a:rPr lang="en-US" sz="2000" b="1" dirty="0">
                <a:solidFill>
                  <a:srgbClr val="292934"/>
                </a:solidFill>
                <a:latin typeface="Times New Roman"/>
                <a:ea typeface="Calibri"/>
                <a:cs typeface="Arial"/>
              </a:rPr>
              <a:t>The ophiolite sequence </a:t>
            </a:r>
            <a:r>
              <a:rPr lang="en-US" sz="2000" b="1" dirty="0" smtClean="0">
                <a:solidFill>
                  <a:srgbClr val="292934"/>
                </a:solidFill>
                <a:latin typeface="Times New Roman"/>
                <a:ea typeface="Calibri"/>
                <a:cs typeface="Arial"/>
              </a:rPr>
              <a:t>:</a:t>
            </a:r>
            <a:endParaRPr lang="en-US" sz="2000" b="1" dirty="0" smtClean="0">
              <a:solidFill>
                <a:srgbClr val="292934"/>
              </a:solidFill>
              <a:ea typeface="Calibri"/>
              <a:cs typeface="Arial"/>
            </a:endParaRPr>
          </a:p>
          <a:p>
            <a:pPr marL="342900" lvl="0" indent="-342900" algn="just" rtl="0">
              <a:lnSpc>
                <a:spcPct val="115000"/>
              </a:lnSpc>
              <a:spcAft>
                <a:spcPts val="1000"/>
              </a:spcAft>
              <a:buClr>
                <a:srgbClr val="FF0000"/>
              </a:buClr>
              <a:buFont typeface="+mj-lt"/>
              <a:buAutoNum type="arabicPeriod"/>
            </a:pPr>
            <a:r>
              <a:rPr lang="en-US" sz="2000" b="1" dirty="0" smtClean="0">
                <a:solidFill>
                  <a:srgbClr val="292934"/>
                </a:solidFill>
                <a:latin typeface="Times New Roman"/>
                <a:ea typeface="Calibri"/>
                <a:cs typeface="Arial"/>
              </a:rPr>
              <a:t>Ultramafic complex.</a:t>
            </a:r>
          </a:p>
          <a:p>
            <a:pPr marL="342900" lvl="0" indent="-342900" algn="just" rtl="0">
              <a:lnSpc>
                <a:spcPct val="115000"/>
              </a:lnSpc>
              <a:spcAft>
                <a:spcPts val="1000"/>
              </a:spcAft>
              <a:buClr>
                <a:srgbClr val="FF0000"/>
              </a:buClr>
              <a:buFont typeface="+mj-lt"/>
              <a:buAutoNum type="arabicPeriod"/>
            </a:pPr>
            <a:r>
              <a:rPr lang="en-US" sz="2000" b="1" dirty="0" smtClean="0">
                <a:solidFill>
                  <a:srgbClr val="292934"/>
                </a:solidFill>
                <a:latin typeface="Times New Roman"/>
                <a:ea typeface="Calibri"/>
                <a:cs typeface="Arial"/>
              </a:rPr>
              <a:t>Gabbroic complex.</a:t>
            </a:r>
            <a:endParaRPr lang="en-US" sz="2000" b="1" dirty="0">
              <a:solidFill>
                <a:srgbClr val="292934"/>
              </a:solidFill>
              <a:ea typeface="Calibri"/>
              <a:cs typeface="Arial"/>
            </a:endParaRPr>
          </a:p>
          <a:p>
            <a:pPr marL="342900" lvl="0" indent="-342900" algn="just" rtl="0">
              <a:lnSpc>
                <a:spcPct val="115000"/>
              </a:lnSpc>
              <a:spcAft>
                <a:spcPts val="1000"/>
              </a:spcAft>
              <a:buClr>
                <a:srgbClr val="FF0000"/>
              </a:buClr>
              <a:buFont typeface="+mj-lt"/>
              <a:buAutoNum type="arabicPeriod"/>
            </a:pPr>
            <a:r>
              <a:rPr lang="en-US" sz="2000" b="1" dirty="0" smtClean="0">
                <a:solidFill>
                  <a:srgbClr val="292934"/>
                </a:solidFill>
                <a:latin typeface="Times New Roman"/>
                <a:ea typeface="Calibri"/>
                <a:cs typeface="Arial"/>
              </a:rPr>
              <a:t>Mafic </a:t>
            </a:r>
            <a:r>
              <a:rPr lang="en-US" sz="2000" b="1" dirty="0">
                <a:solidFill>
                  <a:srgbClr val="292934"/>
                </a:solidFill>
                <a:latin typeface="Times New Roman"/>
                <a:ea typeface="Calibri"/>
                <a:cs typeface="Arial"/>
              </a:rPr>
              <a:t>sheeted dyke. </a:t>
            </a:r>
            <a:endParaRPr lang="en-US" sz="2000" b="1" dirty="0" smtClean="0">
              <a:solidFill>
                <a:srgbClr val="292934"/>
              </a:solidFill>
              <a:latin typeface="Times New Roman"/>
              <a:ea typeface="Calibri"/>
              <a:cs typeface="Arial"/>
            </a:endParaRPr>
          </a:p>
          <a:p>
            <a:pPr marL="342900" lvl="0" indent="-342900" algn="just" rtl="0">
              <a:lnSpc>
                <a:spcPct val="115000"/>
              </a:lnSpc>
              <a:spcAft>
                <a:spcPts val="1000"/>
              </a:spcAft>
              <a:buClr>
                <a:srgbClr val="FF0000"/>
              </a:buClr>
              <a:buFont typeface="+mj-lt"/>
              <a:buAutoNum type="arabicPeriod"/>
            </a:pPr>
            <a:endParaRPr lang="en-US" sz="2000" b="1" dirty="0">
              <a:solidFill>
                <a:srgbClr val="292934"/>
              </a:solidFill>
              <a:ea typeface="Calibri"/>
              <a:cs typeface="Arial"/>
            </a:endParaRPr>
          </a:p>
          <a:p>
            <a:pPr marL="342900" lvl="0" indent="-342900" algn="just" rtl="0">
              <a:lnSpc>
                <a:spcPct val="115000"/>
              </a:lnSpc>
              <a:spcAft>
                <a:spcPts val="1000"/>
              </a:spcAft>
              <a:buClr>
                <a:srgbClr val="FF0000"/>
              </a:buClr>
              <a:buFont typeface="+mj-lt"/>
              <a:buAutoNum type="arabicPeriod"/>
            </a:pPr>
            <a:r>
              <a:rPr lang="en-US" sz="2000" b="1" dirty="0" smtClean="0">
                <a:solidFill>
                  <a:srgbClr val="292934"/>
                </a:solidFill>
                <a:latin typeface="Times New Roman"/>
                <a:ea typeface="Calibri"/>
                <a:cs typeface="Arial"/>
              </a:rPr>
              <a:t>Pillow lava.</a:t>
            </a:r>
            <a:endParaRPr lang="en-US" sz="2000" b="1" dirty="0">
              <a:solidFill>
                <a:srgbClr val="292934"/>
              </a:solidFill>
              <a:ea typeface="Calibri"/>
              <a:cs typeface="Arial"/>
            </a:endParaRPr>
          </a:p>
          <a:p>
            <a:pPr marL="342900" lvl="0" indent="-342900" algn="just" rtl="0">
              <a:lnSpc>
                <a:spcPct val="115000"/>
              </a:lnSpc>
              <a:spcAft>
                <a:spcPts val="1000"/>
              </a:spcAft>
              <a:buClr>
                <a:srgbClr val="FF0000"/>
              </a:buClr>
              <a:buFont typeface="+mj-lt"/>
              <a:buAutoNum type="arabicPeriod"/>
            </a:pPr>
            <a:r>
              <a:rPr lang="en-US" sz="2000" b="1" dirty="0" smtClean="0">
                <a:solidFill>
                  <a:srgbClr val="292934"/>
                </a:solidFill>
                <a:latin typeface="Times New Roman"/>
                <a:ea typeface="Calibri"/>
                <a:cs typeface="Arial"/>
              </a:rPr>
              <a:t>Sediments </a:t>
            </a:r>
            <a:r>
              <a:rPr lang="en-US" sz="2000" b="1" dirty="0">
                <a:solidFill>
                  <a:srgbClr val="292934"/>
                </a:solidFill>
                <a:latin typeface="Times New Roman"/>
                <a:ea typeface="Calibri"/>
                <a:cs typeface="Arial"/>
              </a:rPr>
              <a:t>of deep </a:t>
            </a:r>
            <a:r>
              <a:rPr lang="en-US" sz="2000" b="1" dirty="0" smtClean="0">
                <a:solidFill>
                  <a:srgbClr val="292934"/>
                </a:solidFill>
                <a:latin typeface="Times New Roman"/>
                <a:ea typeface="Calibri"/>
                <a:cs typeface="Arial"/>
              </a:rPr>
              <a:t>sea.</a:t>
            </a:r>
          </a:p>
          <a:p>
            <a:pPr marL="0" lvl="0" indent="0" algn="just" rtl="0">
              <a:lnSpc>
                <a:spcPct val="115000"/>
              </a:lnSpc>
              <a:spcAft>
                <a:spcPts val="1000"/>
              </a:spcAft>
              <a:buClr>
                <a:srgbClr val="93A299"/>
              </a:buClr>
              <a:buNone/>
            </a:pPr>
            <a:r>
              <a:rPr lang="en-US" sz="2000" b="1" i="1" dirty="0">
                <a:solidFill>
                  <a:srgbClr val="FF0000"/>
                </a:solidFill>
                <a:effectLst>
                  <a:outerShdw blurRad="38100" dist="38100" dir="2700000" algn="tl">
                    <a:srgbClr val="000000">
                      <a:alpha val="43137"/>
                    </a:srgbClr>
                  </a:outerShdw>
                </a:effectLst>
                <a:latin typeface="Times New Roman"/>
                <a:ea typeface="Calibri"/>
                <a:cs typeface="Arial"/>
              </a:rPr>
              <a:t>Tectonite peridotite </a:t>
            </a:r>
            <a:r>
              <a:rPr lang="en-US" sz="2000" b="1" i="1" dirty="0" smtClean="0">
                <a:solidFill>
                  <a:srgbClr val="FF0000"/>
                </a:solidFill>
                <a:effectLst>
                  <a:outerShdw blurRad="38100" dist="38100" dir="2700000" algn="tl">
                    <a:srgbClr val="000000">
                      <a:alpha val="43137"/>
                    </a:srgbClr>
                  </a:outerShdw>
                </a:effectLst>
                <a:latin typeface="Times New Roman"/>
                <a:ea typeface="Calibri"/>
                <a:cs typeface="Arial"/>
              </a:rPr>
              <a:t>rocks</a:t>
            </a:r>
          </a:p>
          <a:p>
            <a:pPr marL="0" lvl="0" indent="0" algn="just" rtl="0">
              <a:lnSpc>
                <a:spcPct val="115000"/>
              </a:lnSpc>
              <a:spcBef>
                <a:spcPts val="0"/>
              </a:spcBef>
              <a:spcAft>
                <a:spcPts val="1000"/>
              </a:spcAft>
              <a:buClrTx/>
              <a:buSzTx/>
              <a:buNone/>
            </a:pPr>
            <a:r>
              <a:rPr lang="en-US" sz="2000" b="1" i="1" dirty="0">
                <a:solidFill>
                  <a:srgbClr val="FF0000"/>
                </a:solidFill>
                <a:effectLst>
                  <a:outerShdw blurRad="38100" dist="38100" dir="2700000" algn="tl">
                    <a:srgbClr val="000000">
                      <a:alpha val="43137"/>
                    </a:srgbClr>
                  </a:outerShdw>
                </a:effectLst>
                <a:latin typeface="Times New Roman"/>
                <a:ea typeface="Calibri"/>
                <a:cs typeface="Simplified Arabic"/>
              </a:rPr>
              <a:t>Cumulated Rocks</a:t>
            </a:r>
            <a:endParaRPr lang="en-US" sz="2000" b="1" i="1" dirty="0">
              <a:solidFill>
                <a:srgbClr val="FF000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93A299"/>
              </a:buClr>
              <a:buNone/>
            </a:pPr>
            <a:endParaRPr lang="en-US" sz="2000" b="1" i="1" dirty="0">
              <a:solidFill>
                <a:srgbClr val="FF0000"/>
              </a:solidFill>
              <a:effectLst>
                <a:outerShdw blurRad="38100" dist="38100" dir="2700000" algn="tl">
                  <a:srgbClr val="000000">
                    <a:alpha val="43137"/>
                  </a:srgbClr>
                </a:outerShdw>
              </a:effectLst>
              <a:ea typeface="Calibri"/>
              <a:cs typeface="Arial"/>
            </a:endParaRPr>
          </a:p>
          <a:p>
            <a:pPr marL="342900" lvl="0" indent="-342900" algn="just" rtl="0">
              <a:lnSpc>
                <a:spcPct val="115000"/>
              </a:lnSpc>
              <a:spcAft>
                <a:spcPts val="1000"/>
              </a:spcAft>
              <a:buClr>
                <a:srgbClr val="93A299"/>
              </a:buClr>
              <a:buFont typeface="+mj-lt"/>
              <a:buAutoNum type="arabicPeriod"/>
            </a:pPr>
            <a:endParaRPr lang="en-US" sz="2000" b="1" dirty="0" smtClean="0">
              <a:solidFill>
                <a:srgbClr val="292934"/>
              </a:solidFill>
              <a:latin typeface="Times New Roman"/>
              <a:ea typeface="Calibri"/>
              <a:cs typeface="Arial"/>
            </a:endParaRPr>
          </a:p>
          <a:p>
            <a:pPr marL="342900" lvl="0" indent="-342900" algn="just" rtl="0">
              <a:lnSpc>
                <a:spcPct val="115000"/>
              </a:lnSpc>
              <a:spcAft>
                <a:spcPts val="1000"/>
              </a:spcAft>
              <a:buClr>
                <a:srgbClr val="93A299"/>
              </a:buClr>
              <a:buFont typeface="+mj-lt"/>
              <a:buAutoNum type="arabicPeriod"/>
            </a:pPr>
            <a:endParaRPr lang="ar-IQ" sz="20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6885" y="152400"/>
            <a:ext cx="609600" cy="609600"/>
          </a:xfrm>
          <a:prstGeom prst="rect">
            <a:avLst/>
          </a:prstGeom>
        </p:spPr>
      </p:pic>
    </p:spTree>
    <p:extLst>
      <p:ext uri="{BB962C8B-B14F-4D97-AF65-F5344CB8AC3E}">
        <p14:creationId xmlns:p14="http://schemas.microsoft.com/office/powerpoint/2010/main" val="2021753341"/>
      </p:ext>
    </p:extLst>
  </p:cSld>
  <p:clrMapOvr>
    <a:masterClrMapping/>
  </p:clrMapOvr>
  <mc:AlternateContent xmlns:mc="http://schemas.openxmlformats.org/markup-compatibility/2006" xmlns:p14="http://schemas.microsoft.com/office/powerpoint/2010/main">
    <mc:Choice Requires="p14">
      <p:transition spd="slow" p14:dur="2000" advClick="0" advTm="127000">
        <p14:ferris dir="l"/>
      </p:transition>
    </mc:Choice>
    <mc:Fallback xmlns="">
      <p:transition spd="slow" advClick="0" advTm="1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185</TotalTime>
  <Words>207</Words>
  <Application>Microsoft Office PowerPoint</Application>
  <PresentationFormat>عرض على الشاشة (3:4)‏</PresentationFormat>
  <Paragraphs>51</Paragraphs>
  <Slides>8</Slides>
  <Notes>0</Notes>
  <HiddenSlides>0</HiddenSlides>
  <MMClips>8</MMClips>
  <ScaleCrop>false</ScaleCrop>
  <HeadingPairs>
    <vt:vector size="4" baseType="variant">
      <vt:variant>
        <vt:lpstr>نسق</vt:lpstr>
      </vt:variant>
      <vt:variant>
        <vt:i4>1</vt:i4>
      </vt:variant>
      <vt:variant>
        <vt:lpstr>عناوين الشرائح</vt:lpstr>
      </vt:variant>
      <vt:variant>
        <vt:i4>8</vt:i4>
      </vt:variant>
    </vt:vector>
  </HeadingPairs>
  <TitlesOfParts>
    <vt:vector size="9" baseType="lpstr">
      <vt:lpstr>Clarity</vt:lpstr>
      <vt:lpstr>Igneous Petrology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dc:creator>
  <cp:lastModifiedBy>3d</cp:lastModifiedBy>
  <cp:revision>21</cp:revision>
  <dcterms:created xsi:type="dcterms:W3CDTF">2006-08-16T00:00:00Z</dcterms:created>
  <dcterms:modified xsi:type="dcterms:W3CDTF">2020-12-05T16:43:22Z</dcterms:modified>
</cp:coreProperties>
</file>