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58" r:id="rId5"/>
    <p:sldId id="259" r:id="rId6"/>
    <p:sldId id="263" r:id="rId7"/>
    <p:sldId id="260" r:id="rId8"/>
    <p:sldId id="264" r:id="rId9"/>
    <p:sldId id="265" r:id="rId10"/>
    <p:sldId id="266"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12/5/2020</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12/5/2020</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pPr/>
              <a:t>12/5/2020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365760" indent="-256032" algn="r" rtl="1"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r" rtl="1"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r" rtl="1"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r" rtl="1"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r" rtl="1"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dirty="0"/>
              <a:t>Igneous </a:t>
            </a:r>
            <a:r>
              <a:rPr lang="en-US" sz="5400" dirty="0" smtClean="0"/>
              <a:t>Petrology</a:t>
            </a:r>
            <a:r>
              <a:rPr lang="en-US" dirty="0" smtClean="0"/>
              <a:t/>
            </a:r>
            <a:br>
              <a:rPr lang="en-US" dirty="0" smtClean="0"/>
            </a:br>
            <a:endParaRPr lang="ar-IQ" dirty="0"/>
          </a:p>
        </p:txBody>
      </p:sp>
      <p:sp>
        <p:nvSpPr>
          <p:cNvPr id="3" name="Subtitle 2"/>
          <p:cNvSpPr>
            <a:spLocks noGrp="1"/>
          </p:cNvSpPr>
          <p:nvPr>
            <p:ph type="subTitle" idx="1"/>
          </p:nvPr>
        </p:nvSpPr>
        <p:spPr/>
        <p:txBody>
          <a:bodyPr>
            <a:normAutofit/>
          </a:bodyPr>
          <a:lstStyle/>
          <a:p>
            <a:r>
              <a:rPr lang="en-US" sz="4800" dirty="0" smtClean="0"/>
              <a:t>(5)</a:t>
            </a:r>
            <a:endParaRPr lang="ar-IQ" sz="4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609600" cy="609600"/>
          </a:xfrm>
          <a:prstGeom prst="rect">
            <a:avLst/>
          </a:prstGeom>
        </p:spPr>
      </p:pic>
    </p:spTree>
    <p:extLst>
      <p:ext uri="{BB962C8B-B14F-4D97-AF65-F5344CB8AC3E}">
        <p14:creationId xmlns:p14="http://schemas.microsoft.com/office/powerpoint/2010/main" val="23757853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57200"/>
            <a:ext cx="8839200" cy="6172200"/>
          </a:xfrm>
        </p:spPr>
        <p:txBody>
          <a:bodyPr>
            <a:normAutofit fontScale="70000" lnSpcReduction="20000"/>
          </a:bodyPr>
          <a:lstStyle/>
          <a:p>
            <a:pPr marL="109728" indent="0" algn="just" rtl="0">
              <a:lnSpc>
                <a:spcPct val="115000"/>
              </a:lnSpc>
              <a:spcAft>
                <a:spcPts val="1000"/>
              </a:spcAft>
              <a:buNone/>
            </a:pPr>
            <a:r>
              <a:rPr lang="en-US" sz="3400" b="1" i="1" dirty="0">
                <a:solidFill>
                  <a:srgbClr val="FF0000"/>
                </a:solidFill>
                <a:effectLst>
                  <a:outerShdw blurRad="38100" dist="38100" dir="2700000" algn="tl">
                    <a:srgbClr val="000000">
                      <a:alpha val="43137"/>
                    </a:srgbClr>
                  </a:outerShdw>
                </a:effectLst>
                <a:latin typeface="Times New Roman"/>
                <a:ea typeface="Calibri"/>
                <a:cs typeface="Simplified Arabic"/>
              </a:rPr>
              <a:t>a) Colour index (M)</a:t>
            </a:r>
            <a:endParaRPr lang="en-US" sz="3400"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a:latin typeface="Times New Roman"/>
                <a:ea typeface="Calibri"/>
                <a:cs typeface="Simplified Arabic"/>
              </a:rPr>
              <a:t>	Feldspars, feldspathoids, quartz and muscovite are typically colourless or light in colour. They are known as light or </a:t>
            </a:r>
            <a:r>
              <a:rPr lang="en-US" b="1" dirty="0">
                <a:latin typeface="Times New Roman"/>
                <a:ea typeface="Calibri"/>
                <a:cs typeface="Simplified Arabic"/>
              </a:rPr>
              <a:t>felsic minerals</a:t>
            </a:r>
            <a:r>
              <a:rPr lang="en-US" dirty="0">
                <a:latin typeface="Times New Roman"/>
                <a:ea typeface="Calibri"/>
                <a:cs typeface="Simplified Arabic"/>
              </a:rPr>
              <a:t>. The colour of igneous pyroxenes, amphiboles, olivine, biotite and opaque minerals is by contrast dark, and these minerals are known as </a:t>
            </a:r>
            <a:r>
              <a:rPr lang="en-US" b="1" dirty="0">
                <a:latin typeface="Times New Roman"/>
                <a:ea typeface="Calibri"/>
                <a:cs typeface="Simplified Arabic"/>
              </a:rPr>
              <a:t>mafic minerals</a:t>
            </a:r>
            <a:r>
              <a:rPr lang="en-US" dirty="0">
                <a:latin typeface="Times New Roman"/>
                <a:ea typeface="Calibri"/>
                <a:cs typeface="Simplified Arabic"/>
              </a:rPr>
              <a:t>. They are also known as ferromagnesian minerals as they all contain essential iron and magnesium oxides.</a:t>
            </a:r>
            <a:endParaRPr lang="en-US" sz="2400" dirty="0">
              <a:ea typeface="Calibri"/>
              <a:cs typeface="Arial"/>
            </a:endParaRPr>
          </a:p>
          <a:p>
            <a:pPr marL="0" indent="0" algn="just" rtl="0">
              <a:buNone/>
            </a:pPr>
            <a:r>
              <a:rPr lang="en-US" dirty="0">
                <a:latin typeface="Times New Roman"/>
                <a:ea typeface="Calibri"/>
                <a:cs typeface="Simplified Arabic"/>
              </a:rPr>
              <a:t>	The colour index is the relative amount of light and dark minerals. To classify igneous rocks based on the colour index, igneous rocks are classified into four groups</a:t>
            </a:r>
            <a:r>
              <a:rPr lang="en-US" dirty="0" smtClean="0">
                <a:latin typeface="Times New Roman"/>
                <a:ea typeface="Calibri"/>
                <a:cs typeface="Simplified Arabic"/>
              </a:rPr>
              <a:t>:</a:t>
            </a:r>
          </a:p>
          <a:p>
            <a:pPr marL="624078" lvl="0" indent="-514350" algn="just" rtl="0">
              <a:lnSpc>
                <a:spcPct val="115000"/>
              </a:lnSpc>
              <a:spcAft>
                <a:spcPts val="1000"/>
              </a:spcAft>
              <a:buClr>
                <a:srgbClr val="FF0000"/>
              </a:buClr>
              <a:buFont typeface="+mj-lt"/>
              <a:buAutoNum type="arabicParenR"/>
            </a:pPr>
            <a:r>
              <a:rPr lang="en-US" b="1" i="1" dirty="0" smtClean="0">
                <a:solidFill>
                  <a:prstClr val="black"/>
                </a:solidFill>
                <a:latin typeface="Times New Roman"/>
                <a:ea typeface="Calibri"/>
                <a:cs typeface="Simplified Arabic"/>
              </a:rPr>
              <a:t>Leucocratic </a:t>
            </a:r>
            <a:r>
              <a:rPr lang="en-US" b="1" i="1" dirty="0">
                <a:solidFill>
                  <a:prstClr val="black"/>
                </a:solidFill>
                <a:latin typeface="Times New Roman"/>
                <a:ea typeface="Calibri"/>
                <a:cs typeface="Simplified Arabic"/>
              </a:rPr>
              <a:t>Rocks</a:t>
            </a:r>
            <a:r>
              <a:rPr lang="en-US" dirty="0">
                <a:solidFill>
                  <a:prstClr val="black"/>
                </a:solidFill>
                <a:latin typeface="Times New Roman"/>
                <a:ea typeface="Calibri"/>
                <a:cs typeface="Simplified Arabic"/>
              </a:rPr>
              <a:t>: rocks where felsic minerals% is very high. e.g. acidic rocks, granite.</a:t>
            </a:r>
            <a:endParaRPr lang="en-US" sz="2400" dirty="0">
              <a:solidFill>
                <a:prstClr val="black"/>
              </a:solidFill>
              <a:ea typeface="Calibri"/>
              <a:cs typeface="Arial"/>
            </a:endParaRPr>
          </a:p>
          <a:p>
            <a:pPr marL="624078" lvl="0" indent="-514350" algn="just" rtl="0">
              <a:lnSpc>
                <a:spcPct val="115000"/>
              </a:lnSpc>
              <a:spcAft>
                <a:spcPts val="1000"/>
              </a:spcAft>
              <a:buClr>
                <a:srgbClr val="FF0000"/>
              </a:buClr>
              <a:buFont typeface="+mj-lt"/>
              <a:buAutoNum type="arabicParenR"/>
            </a:pPr>
            <a:r>
              <a:rPr lang="en-US" b="1" i="1" dirty="0" smtClean="0">
                <a:solidFill>
                  <a:prstClr val="black"/>
                </a:solidFill>
                <a:latin typeface="Times New Roman"/>
                <a:ea typeface="Calibri"/>
                <a:cs typeface="Simplified Arabic"/>
              </a:rPr>
              <a:t>Mesocratic </a:t>
            </a:r>
            <a:r>
              <a:rPr lang="en-US" b="1" i="1" dirty="0">
                <a:solidFill>
                  <a:prstClr val="black"/>
                </a:solidFill>
                <a:latin typeface="Times New Roman"/>
                <a:ea typeface="Calibri"/>
                <a:cs typeface="Simplified Arabic"/>
              </a:rPr>
              <a:t>Rocks</a:t>
            </a:r>
            <a:r>
              <a:rPr lang="en-US" dirty="0">
                <a:solidFill>
                  <a:prstClr val="black"/>
                </a:solidFill>
                <a:latin typeface="Times New Roman"/>
                <a:ea typeface="Calibri"/>
                <a:cs typeface="Simplified Arabic"/>
              </a:rPr>
              <a:t>: rocks where % of felsic minerals is almost equal to that of mafic minerals. e.g. intermediate rocks, diorite.</a:t>
            </a:r>
            <a:endParaRPr lang="en-US" sz="2400" dirty="0">
              <a:solidFill>
                <a:prstClr val="black"/>
              </a:solidFill>
              <a:ea typeface="Calibri"/>
              <a:cs typeface="Arial"/>
            </a:endParaRPr>
          </a:p>
          <a:p>
            <a:pPr marL="624078" lvl="0" indent="-514350" algn="just" rtl="0">
              <a:lnSpc>
                <a:spcPct val="115000"/>
              </a:lnSpc>
              <a:spcAft>
                <a:spcPts val="1000"/>
              </a:spcAft>
              <a:buClr>
                <a:srgbClr val="FF0000"/>
              </a:buClr>
              <a:buFont typeface="+mj-lt"/>
              <a:buAutoNum type="arabicParenR"/>
            </a:pPr>
            <a:r>
              <a:rPr lang="en-US" b="1" i="1" dirty="0" smtClean="0">
                <a:solidFill>
                  <a:prstClr val="black"/>
                </a:solidFill>
                <a:latin typeface="Times New Roman"/>
                <a:ea typeface="Calibri"/>
                <a:cs typeface="Simplified Arabic"/>
              </a:rPr>
              <a:t>Melanocratic </a:t>
            </a:r>
            <a:r>
              <a:rPr lang="en-US" b="1" i="1" dirty="0">
                <a:solidFill>
                  <a:prstClr val="black"/>
                </a:solidFill>
                <a:latin typeface="Times New Roman"/>
                <a:ea typeface="Calibri"/>
                <a:cs typeface="Simplified Arabic"/>
              </a:rPr>
              <a:t>Rocks</a:t>
            </a:r>
            <a:r>
              <a:rPr lang="en-US" dirty="0">
                <a:solidFill>
                  <a:prstClr val="black"/>
                </a:solidFill>
                <a:latin typeface="Times New Roman"/>
                <a:ea typeface="Calibri"/>
                <a:cs typeface="Simplified Arabic"/>
              </a:rPr>
              <a:t>: rocks where % of mafic minerals is higher than of felsic minerals. e.g. basic rocks, gabbro.</a:t>
            </a:r>
            <a:endParaRPr lang="en-US" sz="2400" dirty="0">
              <a:solidFill>
                <a:prstClr val="black"/>
              </a:solidFill>
              <a:ea typeface="Calibri"/>
              <a:cs typeface="Arial"/>
            </a:endParaRPr>
          </a:p>
          <a:p>
            <a:pPr marL="624078" lvl="0" indent="-514350" algn="just" rtl="0">
              <a:lnSpc>
                <a:spcPct val="115000"/>
              </a:lnSpc>
              <a:spcAft>
                <a:spcPts val="1000"/>
              </a:spcAft>
              <a:buClr>
                <a:srgbClr val="FF0000"/>
              </a:buClr>
              <a:buFont typeface="+mj-lt"/>
              <a:buAutoNum type="arabicParenR"/>
            </a:pPr>
            <a:r>
              <a:rPr lang="en-US" b="1" i="1" dirty="0" smtClean="0">
                <a:solidFill>
                  <a:prstClr val="black"/>
                </a:solidFill>
                <a:latin typeface="Times New Roman"/>
                <a:ea typeface="Calibri"/>
                <a:cs typeface="Simplified Arabic"/>
              </a:rPr>
              <a:t>Ultramafic </a:t>
            </a:r>
            <a:r>
              <a:rPr lang="en-US" b="1" i="1" dirty="0">
                <a:solidFill>
                  <a:prstClr val="black"/>
                </a:solidFill>
                <a:latin typeface="Times New Roman"/>
                <a:ea typeface="Calibri"/>
                <a:cs typeface="Simplified Arabic"/>
              </a:rPr>
              <a:t>Rocks</a:t>
            </a:r>
            <a:r>
              <a:rPr lang="en-US" dirty="0">
                <a:solidFill>
                  <a:prstClr val="black"/>
                </a:solidFill>
                <a:latin typeface="Times New Roman"/>
                <a:ea typeface="Calibri"/>
                <a:cs typeface="Simplified Arabic"/>
              </a:rPr>
              <a:t>: rocks where % of mafic minerals is almost 100%. e.g. ultrabasic rocks, dunite.</a:t>
            </a:r>
            <a:endParaRPr lang="en-US" sz="2400" dirty="0">
              <a:solidFill>
                <a:prstClr val="black"/>
              </a:solidFill>
              <a:ea typeface="Calibri"/>
              <a:cs typeface="Arial"/>
            </a:endParaRPr>
          </a:p>
          <a:p>
            <a:pPr marL="0" lvl="0" indent="0" algn="just" rtl="0">
              <a:buClr>
                <a:srgbClr val="A04DA3"/>
              </a:buClr>
              <a:buNone/>
            </a:pPr>
            <a:endParaRPr lang="ar-IQ" dirty="0">
              <a:solidFill>
                <a:prstClr val="black"/>
              </a:solidFill>
            </a:endParaRP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18143"/>
            <a:ext cx="609600" cy="609600"/>
          </a:xfrm>
          <a:prstGeom prst="rect">
            <a:avLst/>
          </a:prstGeom>
        </p:spPr>
      </p:pic>
    </p:spTree>
    <p:extLst>
      <p:ext uri="{BB962C8B-B14F-4D97-AF65-F5344CB8AC3E}">
        <p14:creationId xmlns:p14="http://schemas.microsoft.com/office/powerpoint/2010/main" val="2851842922"/>
      </p:ext>
    </p:extLst>
  </p:cSld>
  <p:clrMapOvr>
    <a:masterClrMapping/>
  </p:clrMapOvr>
  <mc:AlternateContent xmlns:mc="http://schemas.openxmlformats.org/markup-compatibility/2006" xmlns:p14="http://schemas.microsoft.com/office/powerpoint/2010/main">
    <mc:Choice Requires="p14">
      <p:transition spd="slow" p14:dur="1600" advClick="0" advTm="230000">
        <p14:prism isContent="1" isInverted="1"/>
      </p:transition>
    </mc:Choice>
    <mc:Fallback xmlns="">
      <p:transition spd="slow" advClick="0" advTm="2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762000"/>
          </a:xfrm>
        </p:spPr>
        <p:txBody>
          <a:bodyPr>
            <a:normAutofit fontScale="90000"/>
          </a:bodyPr>
          <a:lstStyle/>
          <a:p>
            <a:pPr lvl="0" algn="ctr" rtl="0">
              <a:lnSpc>
                <a:spcPct val="115000"/>
              </a:lnSpc>
              <a:spcBef>
                <a:spcPts val="300"/>
              </a:spcBef>
              <a:spcAft>
                <a:spcPts val="1000"/>
              </a:spcAft>
            </a:pPr>
            <a:r>
              <a:rPr lang="en-US" b="1" dirty="0">
                <a:solidFill>
                  <a:srgbClr val="FF0000"/>
                </a:solidFill>
                <a:effectLst>
                  <a:outerShdw blurRad="38100" dist="38100" dir="2700000" algn="tl">
                    <a:srgbClr val="000000">
                      <a:alpha val="43137"/>
                    </a:srgbClr>
                  </a:outerShdw>
                </a:effectLst>
                <a:latin typeface="Times New Roman"/>
                <a:ea typeface="Calibri"/>
                <a:cs typeface="Simplified Arabic"/>
              </a:rPr>
              <a:t>Classification of Igneous </a:t>
            </a:r>
            <a:r>
              <a:rPr lang="en-US" b="1" dirty="0" smtClean="0">
                <a:solidFill>
                  <a:srgbClr val="FF0000"/>
                </a:solidFill>
                <a:effectLst>
                  <a:outerShdw blurRad="38100" dist="38100" dir="2700000" algn="tl">
                    <a:srgbClr val="000000">
                      <a:alpha val="43137"/>
                    </a:srgbClr>
                  </a:outerShdw>
                </a:effectLst>
                <a:latin typeface="Times New Roman"/>
                <a:ea typeface="Calibri"/>
                <a:cs typeface="Simplified Arabic"/>
              </a:rPr>
              <a:t>Rocks</a:t>
            </a:r>
            <a:endParaRPr lang="ar-IQ" dirty="0"/>
          </a:p>
        </p:txBody>
      </p:sp>
      <p:sp>
        <p:nvSpPr>
          <p:cNvPr id="3" name="Content Placeholder 2"/>
          <p:cNvSpPr>
            <a:spLocks noGrp="1"/>
          </p:cNvSpPr>
          <p:nvPr>
            <p:ph idx="1"/>
          </p:nvPr>
        </p:nvSpPr>
        <p:spPr>
          <a:xfrm>
            <a:off x="457200" y="1524000"/>
            <a:ext cx="8229600" cy="5050536"/>
          </a:xfrm>
        </p:spPr>
        <p:txBody>
          <a:bodyPr>
            <a:normAutofit/>
          </a:bodyPr>
          <a:lstStyle/>
          <a:p>
            <a:pPr lvl="0" indent="0" algn="l" rtl="0">
              <a:lnSpc>
                <a:spcPct val="115000"/>
              </a:lnSpc>
              <a:spcAft>
                <a:spcPts val="1000"/>
              </a:spcAft>
              <a:buClr>
                <a:srgbClr val="A04DA3"/>
              </a:buClr>
              <a:buNone/>
            </a:pPr>
            <a:r>
              <a:rPr lang="en-US" sz="2200"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(1) Chemical composition</a:t>
            </a:r>
          </a:p>
          <a:p>
            <a:pPr lvl="0" indent="0" algn="l" rtl="0">
              <a:lnSpc>
                <a:spcPct val="115000"/>
              </a:lnSpc>
              <a:spcAft>
                <a:spcPts val="1000"/>
              </a:spcAft>
              <a:buClr>
                <a:srgbClr val="A04DA3"/>
              </a:buClr>
              <a:buNone/>
            </a:pPr>
            <a:r>
              <a:rPr lang="en-US" sz="2000" b="1" i="1" dirty="0" smtClean="0">
                <a:solidFill>
                  <a:prstClr val="black"/>
                </a:solidFill>
                <a:effectLst>
                  <a:outerShdw blurRad="38100" dist="38100" dir="2700000" algn="tl">
                    <a:srgbClr val="000000">
                      <a:alpha val="43137"/>
                    </a:srgbClr>
                  </a:outerShdw>
                </a:effectLst>
                <a:latin typeface="Times New Roman"/>
                <a:ea typeface="Calibri"/>
                <a:cs typeface="Simplified Arabic"/>
              </a:rPr>
              <a:t>                 a) Norm calculation</a:t>
            </a:r>
          </a:p>
          <a:p>
            <a:pPr marL="0" lvl="0" indent="0" algn="l" rtl="0">
              <a:lnSpc>
                <a:spcPct val="115000"/>
              </a:lnSpc>
              <a:spcAft>
                <a:spcPts val="1000"/>
              </a:spcAft>
              <a:buClr>
                <a:srgbClr val="A04DA3"/>
              </a:buClr>
              <a:buNone/>
            </a:pPr>
            <a:r>
              <a:rPr lang="en-US" sz="2000" b="1" i="1" dirty="0" smtClean="0">
                <a:solidFill>
                  <a:prstClr val="black"/>
                </a:solidFill>
                <a:effectLst>
                  <a:outerShdw blurRad="38100" dist="38100" dir="2700000" algn="tl">
                    <a:srgbClr val="000000">
                      <a:alpha val="43137"/>
                    </a:srgbClr>
                  </a:outerShdw>
                </a:effectLst>
                <a:latin typeface="Times New Roman"/>
                <a:ea typeface="Calibri"/>
                <a:cs typeface="Simplified Arabic"/>
              </a:rPr>
              <a:t>                      b) </a:t>
            </a:r>
            <a:r>
              <a:rPr lang="en-US" sz="2000" b="1" i="1" dirty="0">
                <a:solidFill>
                  <a:prstClr val="black"/>
                </a:solidFill>
                <a:effectLst>
                  <a:outerShdw blurRad="38100" dist="38100" dir="2700000" algn="tl">
                    <a:srgbClr val="000000">
                      <a:alpha val="43137"/>
                    </a:srgbClr>
                  </a:outerShdw>
                </a:effectLst>
                <a:latin typeface="Times New Roman"/>
                <a:ea typeface="Calibri"/>
                <a:cs typeface="Simplified Arabic"/>
              </a:rPr>
              <a:t>Niggli Norm calculation </a:t>
            </a:r>
            <a:endParaRPr lang="en-US" sz="2000" dirty="0">
              <a:solidFill>
                <a:prstClr val="black"/>
              </a:solidFill>
              <a:latin typeface="Times New Roman"/>
              <a:ea typeface="Calibri"/>
              <a:cs typeface="Simplified Arabic"/>
            </a:endParaRPr>
          </a:p>
          <a:p>
            <a:pPr lvl="0" indent="0" algn="justLow" rtl="0">
              <a:lnSpc>
                <a:spcPct val="115000"/>
              </a:lnSpc>
              <a:spcAft>
                <a:spcPts val="1000"/>
              </a:spcAft>
              <a:buClr>
                <a:srgbClr val="A04DA3"/>
              </a:buClr>
              <a:buNone/>
            </a:pPr>
            <a:r>
              <a:rPr lang="en-US" sz="2200" b="1" i="1" dirty="0">
                <a:solidFill>
                  <a:srgbClr val="FF0000"/>
                </a:solidFill>
                <a:effectLst>
                  <a:outerShdw blurRad="38100" dist="38100" dir="2700000" algn="tl">
                    <a:srgbClr val="000000">
                      <a:alpha val="43137"/>
                    </a:srgbClr>
                  </a:outerShdw>
                </a:effectLst>
                <a:latin typeface="Times New Roman"/>
                <a:ea typeface="Calibri"/>
                <a:cs typeface="Simplified Arabic"/>
              </a:rPr>
              <a:t>(2) Chemical effect on mineralogical </a:t>
            </a:r>
            <a:r>
              <a:rPr lang="en-US" sz="2200"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composition</a:t>
            </a:r>
          </a:p>
          <a:p>
            <a:pPr marL="0" lvl="0" indent="0" algn="just" rtl="0">
              <a:lnSpc>
                <a:spcPct val="115000"/>
              </a:lnSpc>
              <a:spcAft>
                <a:spcPts val="1000"/>
              </a:spcAft>
              <a:buClr>
                <a:srgbClr val="A04DA3"/>
              </a:buClr>
              <a:buNone/>
            </a:pPr>
            <a:r>
              <a:rPr lang="en-US" sz="2000" b="1" i="1" dirty="0" smtClean="0">
                <a:solidFill>
                  <a:prstClr val="black"/>
                </a:solidFill>
                <a:effectLst>
                  <a:outerShdw blurRad="38100" dist="38100" dir="2700000" algn="tl">
                    <a:srgbClr val="000000">
                      <a:alpha val="43137"/>
                    </a:srgbClr>
                  </a:outerShdw>
                </a:effectLst>
                <a:latin typeface="Times New Roman"/>
                <a:ea typeface="Calibri"/>
                <a:cs typeface="Simplified Arabic"/>
              </a:rPr>
              <a:t>                     a</a:t>
            </a:r>
            <a:r>
              <a:rPr lang="en-US" sz="2000" b="1" i="1" dirty="0">
                <a:solidFill>
                  <a:prstClr val="black"/>
                </a:solidFill>
                <a:effectLst>
                  <a:outerShdw blurRad="38100" dist="38100" dir="2700000" algn="tl">
                    <a:srgbClr val="000000">
                      <a:alpha val="43137"/>
                    </a:srgbClr>
                  </a:outerShdw>
                </a:effectLst>
                <a:latin typeface="Times New Roman"/>
                <a:ea typeface="Calibri"/>
                <a:cs typeface="Simplified Arabic"/>
              </a:rPr>
              <a:t>) Silica percentage</a:t>
            </a:r>
            <a:endParaRPr lang="en-US" sz="2000"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A04DA3"/>
              </a:buClr>
              <a:buNone/>
            </a:pPr>
            <a:r>
              <a:rPr lang="en-US" sz="2000" b="1" i="1" dirty="0" smtClean="0">
                <a:solidFill>
                  <a:prstClr val="black"/>
                </a:solidFill>
                <a:effectLst>
                  <a:outerShdw blurRad="38100" dist="38100" dir="2700000" algn="tl">
                    <a:srgbClr val="000000">
                      <a:alpha val="43137"/>
                    </a:srgbClr>
                  </a:outerShdw>
                </a:effectLst>
                <a:latin typeface="Times New Roman"/>
                <a:ea typeface="Calibri"/>
                <a:cs typeface="Simplified Arabic"/>
              </a:rPr>
              <a:t>                    b</a:t>
            </a:r>
            <a:r>
              <a:rPr lang="en-US" sz="2000" b="1" i="1" dirty="0">
                <a:solidFill>
                  <a:prstClr val="black"/>
                </a:solidFill>
                <a:effectLst>
                  <a:outerShdw blurRad="38100" dist="38100" dir="2700000" algn="tl">
                    <a:srgbClr val="000000">
                      <a:alpha val="43137"/>
                    </a:srgbClr>
                  </a:outerShdw>
                </a:effectLst>
                <a:latin typeface="Times New Roman"/>
                <a:ea typeface="Calibri"/>
                <a:cs typeface="Simplified Arabic"/>
              </a:rPr>
              <a:t>) Silica Saturation </a:t>
            </a:r>
            <a:endParaRPr lang="en-US" sz="2000"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A04DA3"/>
              </a:buClr>
              <a:buNone/>
            </a:pPr>
            <a:r>
              <a:rPr lang="en-US" sz="2000" b="1" i="1" dirty="0" smtClean="0">
                <a:solidFill>
                  <a:prstClr val="black"/>
                </a:solidFill>
                <a:effectLst>
                  <a:outerShdw blurRad="38100" dist="38100" dir="2700000" algn="tl">
                    <a:srgbClr val="000000">
                      <a:alpha val="43137"/>
                    </a:srgbClr>
                  </a:outerShdw>
                </a:effectLst>
                <a:latin typeface="Times New Roman"/>
                <a:ea typeface="Calibri"/>
                <a:cs typeface="Simplified Arabic"/>
              </a:rPr>
              <a:t>                    c</a:t>
            </a:r>
            <a:r>
              <a:rPr lang="en-US" sz="2000" b="1" i="1" dirty="0">
                <a:solidFill>
                  <a:prstClr val="black"/>
                </a:solidFill>
                <a:effectLst>
                  <a:outerShdw blurRad="38100" dist="38100" dir="2700000" algn="tl">
                    <a:srgbClr val="000000">
                      <a:alpha val="43137"/>
                    </a:srgbClr>
                  </a:outerShdw>
                </a:effectLst>
                <a:latin typeface="Times New Roman"/>
                <a:ea typeface="Calibri"/>
                <a:cs typeface="Simplified Arabic"/>
              </a:rPr>
              <a:t>) Alumina </a:t>
            </a:r>
            <a:r>
              <a:rPr lang="en-US" sz="2000" b="1" i="1" dirty="0" smtClean="0">
                <a:solidFill>
                  <a:prstClr val="black"/>
                </a:solidFill>
                <a:effectLst>
                  <a:outerShdw blurRad="38100" dist="38100" dir="2700000" algn="tl">
                    <a:srgbClr val="000000">
                      <a:alpha val="43137"/>
                    </a:srgbClr>
                  </a:outerShdw>
                </a:effectLst>
                <a:latin typeface="Times New Roman"/>
                <a:ea typeface="Calibri"/>
                <a:cs typeface="Simplified Arabic"/>
              </a:rPr>
              <a:t>Saturation</a:t>
            </a:r>
            <a:endParaRPr lang="en-US" sz="2000" dirty="0">
              <a:solidFill>
                <a:prstClr val="black"/>
              </a:solidFill>
              <a:latin typeface="Times New Roman"/>
              <a:ea typeface="Calibri"/>
              <a:cs typeface="Simplified Arabic"/>
            </a:endParaRPr>
          </a:p>
          <a:p>
            <a:pPr lvl="0" indent="0" algn="justLow" rtl="0">
              <a:lnSpc>
                <a:spcPct val="115000"/>
              </a:lnSpc>
              <a:spcAft>
                <a:spcPts val="1000"/>
              </a:spcAft>
              <a:buClr>
                <a:srgbClr val="A04DA3"/>
              </a:buClr>
              <a:buNone/>
            </a:pPr>
            <a:r>
              <a:rPr lang="en-US" sz="2200" b="1" i="1" dirty="0">
                <a:solidFill>
                  <a:srgbClr val="FF0000"/>
                </a:solidFill>
                <a:effectLst>
                  <a:outerShdw blurRad="38100" dist="38100" dir="2700000" algn="tl">
                    <a:srgbClr val="000000">
                      <a:alpha val="43137"/>
                    </a:srgbClr>
                  </a:outerShdw>
                </a:effectLst>
                <a:latin typeface="Times New Roman"/>
                <a:ea typeface="Calibri"/>
                <a:cs typeface="Simplified Arabic"/>
              </a:rPr>
              <a:t>(3) Mineralogical </a:t>
            </a:r>
            <a:r>
              <a:rPr lang="en-US" sz="2200"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classification</a:t>
            </a:r>
          </a:p>
          <a:p>
            <a:pPr marL="109728" lvl="0" indent="0" algn="just" rtl="0">
              <a:lnSpc>
                <a:spcPct val="115000"/>
              </a:lnSpc>
              <a:spcAft>
                <a:spcPts val="1000"/>
              </a:spcAft>
              <a:buClr>
                <a:srgbClr val="A04DA3"/>
              </a:buClr>
              <a:buNone/>
            </a:pPr>
            <a:r>
              <a:rPr lang="en-US" sz="2200"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    a</a:t>
            </a:r>
            <a:r>
              <a:rPr lang="en-US" sz="2200" b="1" i="1" dirty="0">
                <a:solidFill>
                  <a:srgbClr val="FF0000"/>
                </a:solidFill>
                <a:effectLst>
                  <a:outerShdw blurRad="38100" dist="38100" dir="2700000" algn="tl">
                    <a:srgbClr val="000000">
                      <a:alpha val="43137"/>
                    </a:srgbClr>
                  </a:outerShdw>
                </a:effectLst>
                <a:latin typeface="Times New Roman"/>
                <a:ea typeface="Calibri"/>
                <a:cs typeface="Simplified Arabic"/>
              </a:rPr>
              <a:t>) Colour index (M)</a:t>
            </a:r>
            <a:endParaRPr lang="en-US" sz="2200" dirty="0">
              <a:solidFill>
                <a:srgbClr val="FF0000"/>
              </a:solidFill>
              <a:effectLst>
                <a:outerShdw blurRad="38100" dist="38100" dir="2700000" algn="tl">
                  <a:srgbClr val="000000">
                    <a:alpha val="43137"/>
                  </a:srgbClr>
                </a:outerShdw>
              </a:effectLst>
              <a:ea typeface="Calibri"/>
              <a:cs typeface="Arial"/>
            </a:endParaRPr>
          </a:p>
          <a:p>
            <a:pPr marL="109728" indent="0" algn="l" rtl="0">
              <a:buNone/>
            </a:pPr>
            <a:endParaRPr lang="ar-IQ"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0"/>
            <a:ext cx="609600" cy="609600"/>
          </a:xfrm>
          <a:prstGeom prst="rect">
            <a:avLst/>
          </a:prstGeom>
        </p:spPr>
      </p:pic>
    </p:spTree>
    <p:extLst>
      <p:ext uri="{BB962C8B-B14F-4D97-AF65-F5344CB8AC3E}">
        <p14:creationId xmlns:p14="http://schemas.microsoft.com/office/powerpoint/2010/main" val="3242621280"/>
      </p:ext>
    </p:extLst>
  </p:cSld>
  <p:clrMapOvr>
    <a:masterClrMapping/>
  </p:clrMapOvr>
  <p:transition spd="slow" advClick="0" advTm="13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lstStyle/>
          <a:p>
            <a:pPr marL="0" indent="0" algn="ctr" rtl="0">
              <a:lnSpc>
                <a:spcPct val="115000"/>
              </a:lnSpc>
              <a:spcAft>
                <a:spcPts val="1000"/>
              </a:spcAft>
              <a:buNone/>
            </a:pPr>
            <a:r>
              <a:rPr lang="en-US" sz="4000" b="1" dirty="0">
                <a:solidFill>
                  <a:srgbClr val="FF0000"/>
                </a:solidFill>
                <a:effectLst>
                  <a:outerShdw blurRad="38100" dist="38100" dir="2700000" algn="tl">
                    <a:srgbClr val="000000">
                      <a:alpha val="43137"/>
                    </a:srgbClr>
                  </a:outerShdw>
                </a:effectLst>
                <a:latin typeface="Times New Roman"/>
                <a:ea typeface="Calibri"/>
                <a:cs typeface="Simplified Arabic"/>
              </a:rPr>
              <a:t>Classification of Igneous Rocks</a:t>
            </a:r>
            <a:endParaRPr lang="en-US" sz="2400" dirty="0">
              <a:solidFill>
                <a:srgbClr val="FF0000"/>
              </a:solidFill>
              <a:effectLst>
                <a:outerShdw blurRad="38100" dist="38100" dir="2700000" algn="tl">
                  <a:srgbClr val="000000">
                    <a:alpha val="43137"/>
                  </a:srgbClr>
                </a:outerShdw>
              </a:effectLst>
              <a:ea typeface="Calibri"/>
              <a:cs typeface="Arial"/>
            </a:endParaRPr>
          </a:p>
          <a:p>
            <a:pPr marL="822960" indent="-457200" algn="justLow" rtl="0">
              <a:lnSpc>
                <a:spcPct val="115000"/>
              </a:lnSpc>
              <a:spcAft>
                <a:spcPts val="1000"/>
              </a:spcAft>
              <a:buClr>
                <a:srgbClr val="FF0000"/>
              </a:buClr>
              <a:buFont typeface="Wingdings" pitchFamily="2" charset="2"/>
              <a:buChar char="Ø"/>
            </a:pPr>
            <a:r>
              <a:rPr lang="en-US" dirty="0" smtClean="0">
                <a:latin typeface="Times New Roman"/>
                <a:ea typeface="Calibri"/>
                <a:cs typeface="Simplified Arabic"/>
              </a:rPr>
              <a:t>Most </a:t>
            </a:r>
            <a:r>
              <a:rPr lang="en-US" dirty="0">
                <a:latin typeface="Times New Roman"/>
                <a:ea typeface="Calibri"/>
                <a:cs typeface="Simplified Arabic"/>
              </a:rPr>
              <a:t>igneous rock classifications are based on one or combination of the following</a:t>
            </a:r>
            <a:r>
              <a:rPr lang="en-US" dirty="0" smtClean="0">
                <a:latin typeface="Times New Roman"/>
                <a:ea typeface="Calibri"/>
                <a:cs typeface="Simplified Arabic"/>
              </a:rPr>
              <a:t>:</a:t>
            </a:r>
          </a:p>
          <a:p>
            <a:pPr indent="0" algn="justLow" rtl="0">
              <a:lnSpc>
                <a:spcPct val="115000"/>
              </a:lnSpc>
              <a:spcAft>
                <a:spcPts val="1000"/>
              </a:spcAft>
              <a:buNone/>
            </a:pPr>
            <a:r>
              <a:rPr lang="en-US" b="1" dirty="0" smtClean="0">
                <a:solidFill>
                  <a:srgbClr val="FF0000"/>
                </a:solidFill>
                <a:latin typeface="Times New Roman"/>
                <a:ea typeface="Calibri"/>
                <a:cs typeface="Simplified Arabic"/>
              </a:rPr>
              <a:t>(1)</a:t>
            </a:r>
            <a:r>
              <a:rPr lang="en-US" dirty="0" smtClean="0">
                <a:solidFill>
                  <a:srgbClr val="FF0000"/>
                </a:solidFill>
                <a:latin typeface="Times New Roman"/>
                <a:ea typeface="Calibri"/>
                <a:cs typeface="Simplified Arabic"/>
              </a:rPr>
              <a:t> </a:t>
            </a:r>
            <a:r>
              <a:rPr lang="en-US" dirty="0" smtClean="0">
                <a:latin typeface="Times New Roman"/>
                <a:ea typeface="Calibri"/>
                <a:cs typeface="Simplified Arabic"/>
              </a:rPr>
              <a:t>Chemical </a:t>
            </a:r>
            <a:r>
              <a:rPr lang="en-US" dirty="0">
                <a:latin typeface="Times New Roman"/>
                <a:ea typeface="Calibri"/>
                <a:cs typeface="Simplified Arabic"/>
              </a:rPr>
              <a:t>composition of whole </a:t>
            </a:r>
            <a:r>
              <a:rPr lang="en-US" dirty="0" smtClean="0">
                <a:latin typeface="Times New Roman"/>
                <a:ea typeface="Calibri"/>
                <a:cs typeface="Simplified Arabic"/>
              </a:rPr>
              <a:t>rock.</a:t>
            </a:r>
          </a:p>
          <a:p>
            <a:pPr indent="0" algn="justLow" rtl="0">
              <a:lnSpc>
                <a:spcPct val="115000"/>
              </a:lnSpc>
              <a:spcAft>
                <a:spcPts val="1000"/>
              </a:spcAft>
              <a:buNone/>
            </a:pPr>
            <a:r>
              <a:rPr lang="en-US" b="1" dirty="0" smtClean="0">
                <a:solidFill>
                  <a:srgbClr val="FF0000"/>
                </a:solidFill>
                <a:latin typeface="Times New Roman"/>
                <a:ea typeface="Calibri"/>
                <a:cs typeface="Simplified Arabic"/>
              </a:rPr>
              <a:t>(</a:t>
            </a:r>
            <a:r>
              <a:rPr lang="en-US" b="1" dirty="0">
                <a:solidFill>
                  <a:srgbClr val="FF0000"/>
                </a:solidFill>
                <a:latin typeface="Times New Roman"/>
                <a:ea typeface="Calibri"/>
                <a:cs typeface="Simplified Arabic"/>
              </a:rPr>
              <a:t>2</a:t>
            </a:r>
            <a:r>
              <a:rPr lang="en-US" b="1" dirty="0" smtClean="0">
                <a:solidFill>
                  <a:srgbClr val="FF0000"/>
                </a:solidFill>
                <a:latin typeface="Times New Roman"/>
                <a:ea typeface="Calibri"/>
                <a:cs typeface="Simplified Arabic"/>
              </a:rPr>
              <a:t>) </a:t>
            </a:r>
            <a:r>
              <a:rPr lang="en-US" dirty="0" smtClean="0">
                <a:latin typeface="Times New Roman"/>
                <a:ea typeface="Calibri"/>
                <a:cs typeface="Simplified Arabic"/>
              </a:rPr>
              <a:t>Chemical effect </a:t>
            </a:r>
            <a:r>
              <a:rPr lang="en-US" dirty="0">
                <a:latin typeface="Times New Roman"/>
                <a:ea typeface="Calibri"/>
                <a:cs typeface="Simplified Arabic"/>
              </a:rPr>
              <a:t>on </a:t>
            </a:r>
            <a:r>
              <a:rPr lang="en-US" dirty="0" smtClean="0">
                <a:latin typeface="Times New Roman"/>
                <a:ea typeface="Calibri"/>
                <a:cs typeface="Simplified Arabic"/>
              </a:rPr>
              <a:t>mineralogical composition</a:t>
            </a:r>
            <a:r>
              <a:rPr lang="en-US" dirty="0">
                <a:latin typeface="Times New Roman"/>
                <a:ea typeface="Calibri"/>
                <a:cs typeface="Simplified Arabic"/>
              </a:rPr>
              <a:t>.</a:t>
            </a:r>
            <a:endParaRPr lang="en-US" dirty="0" smtClean="0">
              <a:latin typeface="Times New Roman"/>
              <a:ea typeface="Calibri"/>
              <a:cs typeface="Simplified Arabic"/>
            </a:endParaRPr>
          </a:p>
          <a:p>
            <a:pPr indent="0" algn="justLow" rtl="0">
              <a:lnSpc>
                <a:spcPct val="115000"/>
              </a:lnSpc>
              <a:spcAft>
                <a:spcPts val="1000"/>
              </a:spcAft>
              <a:buNone/>
            </a:pPr>
            <a:r>
              <a:rPr lang="en-US" b="1" dirty="0" smtClean="0">
                <a:solidFill>
                  <a:srgbClr val="FF0000"/>
                </a:solidFill>
                <a:latin typeface="Times New Roman"/>
                <a:ea typeface="Calibri"/>
                <a:cs typeface="Simplified Arabic"/>
              </a:rPr>
              <a:t>(</a:t>
            </a:r>
            <a:r>
              <a:rPr lang="en-US" b="1" dirty="0">
                <a:solidFill>
                  <a:srgbClr val="FF0000"/>
                </a:solidFill>
                <a:latin typeface="Times New Roman"/>
                <a:ea typeface="Calibri"/>
                <a:cs typeface="Simplified Arabic"/>
              </a:rPr>
              <a:t>3)</a:t>
            </a:r>
            <a:r>
              <a:rPr lang="en-US" dirty="0">
                <a:solidFill>
                  <a:srgbClr val="FF0000"/>
                </a:solidFill>
                <a:latin typeface="Times New Roman"/>
                <a:ea typeface="Calibri"/>
                <a:cs typeface="Simplified Arabic"/>
              </a:rPr>
              <a:t> </a:t>
            </a:r>
            <a:r>
              <a:rPr lang="en-US" dirty="0" smtClean="0">
                <a:latin typeface="Times New Roman"/>
                <a:ea typeface="Calibri"/>
                <a:cs typeface="Simplified Arabic"/>
              </a:rPr>
              <a:t>Mineralogical classification.</a:t>
            </a:r>
          </a:p>
          <a:p>
            <a:pPr indent="0" algn="justLow" rtl="0">
              <a:lnSpc>
                <a:spcPct val="115000"/>
              </a:lnSpc>
              <a:spcAft>
                <a:spcPts val="1000"/>
              </a:spcAft>
              <a:buNone/>
            </a:pPr>
            <a:r>
              <a:rPr lang="en-US" b="1" dirty="0" smtClean="0">
                <a:solidFill>
                  <a:srgbClr val="FF0000"/>
                </a:solidFill>
                <a:latin typeface="Times New Roman"/>
                <a:ea typeface="Calibri"/>
                <a:cs typeface="Simplified Arabic"/>
              </a:rPr>
              <a:t>(</a:t>
            </a:r>
            <a:r>
              <a:rPr lang="en-US" b="1" dirty="0">
                <a:solidFill>
                  <a:srgbClr val="FF0000"/>
                </a:solidFill>
                <a:latin typeface="Times New Roman"/>
                <a:ea typeface="Calibri"/>
                <a:cs typeface="Simplified Arabic"/>
              </a:rPr>
              <a:t>4)</a:t>
            </a:r>
            <a:r>
              <a:rPr lang="en-US" dirty="0">
                <a:solidFill>
                  <a:srgbClr val="FF0000"/>
                </a:solidFill>
                <a:latin typeface="Times New Roman"/>
                <a:ea typeface="Calibri"/>
                <a:cs typeface="Simplified Arabic"/>
              </a:rPr>
              <a:t> </a:t>
            </a:r>
            <a:r>
              <a:rPr lang="en-US" dirty="0" smtClean="0">
                <a:latin typeface="Times New Roman"/>
                <a:ea typeface="Calibri"/>
                <a:cs typeface="Simplified Arabic"/>
              </a:rPr>
              <a:t>Grain </a:t>
            </a:r>
            <a:r>
              <a:rPr lang="en-US" dirty="0">
                <a:latin typeface="Times New Roman"/>
                <a:ea typeface="Calibri"/>
                <a:cs typeface="Simplified Arabic"/>
              </a:rPr>
              <a:t>size and occurrence.</a:t>
            </a:r>
            <a:endParaRPr lang="en-US" sz="2400" dirty="0">
              <a:ea typeface="Calibri"/>
              <a:cs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25400"/>
            <a:ext cx="609600" cy="609600"/>
          </a:xfrm>
          <a:prstGeom prst="rect">
            <a:avLst/>
          </a:prstGeom>
        </p:spPr>
      </p:pic>
    </p:spTree>
    <p:extLst>
      <p:ext uri="{BB962C8B-B14F-4D97-AF65-F5344CB8AC3E}">
        <p14:creationId xmlns:p14="http://schemas.microsoft.com/office/powerpoint/2010/main" val="2901040149"/>
      </p:ext>
    </p:extLst>
  </p:cSld>
  <p:clrMapOvr>
    <a:masterClrMapping/>
  </p:clrMapOvr>
  <mc:AlternateContent xmlns:mc="http://schemas.openxmlformats.org/markup-compatibility/2006" xmlns:p14="http://schemas.microsoft.com/office/powerpoint/2010/main">
    <mc:Choice Requires="p14">
      <p:transition spd="slow" p14:dur="1400" advClick="0" advTm="51000">
        <p14:ripple/>
      </p:transition>
    </mc:Choice>
    <mc:Fallback xmlns="">
      <p:transition spd="slow" advClick="0" advTm="5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248400"/>
          </a:xfrm>
        </p:spPr>
        <p:txBody>
          <a:bodyPr>
            <a:normAutofit fontScale="70000" lnSpcReduction="20000"/>
          </a:bodyPr>
          <a:lstStyle/>
          <a:p>
            <a:pPr marL="0" indent="0" algn="justLow" rtl="0">
              <a:lnSpc>
                <a:spcPct val="115000"/>
              </a:lnSpc>
              <a:spcAft>
                <a:spcPts val="1000"/>
              </a:spcAft>
              <a:buNone/>
            </a:pPr>
            <a:r>
              <a:rPr lang="en-US"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1) Chemical </a:t>
            </a: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Composition of Igneous Rocks or Chemical </a:t>
            </a:r>
            <a:r>
              <a:rPr lang="en-US"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Classification</a:t>
            </a:r>
            <a:endParaRPr lang="en-US" sz="2400" i="1" dirty="0" smtClean="0">
              <a:solidFill>
                <a:srgbClr val="FF0000"/>
              </a:solidFill>
              <a:effectLst>
                <a:outerShdw blurRad="38100" dist="38100" dir="2700000" algn="tl">
                  <a:srgbClr val="000000">
                    <a:alpha val="43137"/>
                  </a:srgbClr>
                </a:outerShdw>
              </a:effectLst>
              <a:ea typeface="Calibri"/>
              <a:cs typeface="Arial"/>
            </a:endParaRPr>
          </a:p>
          <a:p>
            <a:pPr marL="0" indent="0" algn="justLow" rtl="0">
              <a:lnSpc>
                <a:spcPct val="115000"/>
              </a:lnSpc>
              <a:spcAft>
                <a:spcPts val="1000"/>
              </a:spcAft>
              <a:buNone/>
            </a:pPr>
            <a:r>
              <a:rPr lang="en-US" sz="2400" dirty="0">
                <a:latin typeface="Times New Roman"/>
                <a:ea typeface="Calibri"/>
                <a:cs typeface="Arial"/>
              </a:rPr>
              <a:t>	</a:t>
            </a:r>
            <a:r>
              <a:rPr lang="en-US" dirty="0" smtClean="0">
                <a:latin typeface="Times New Roman"/>
                <a:ea typeface="Calibri"/>
                <a:cs typeface="Simplified Arabic"/>
              </a:rPr>
              <a:t>The </a:t>
            </a:r>
            <a:r>
              <a:rPr lang="en-US" dirty="0">
                <a:latin typeface="Times New Roman"/>
                <a:ea typeface="Calibri"/>
                <a:cs typeface="Simplified Arabic"/>
              </a:rPr>
              <a:t>great increased availability of chemical analyses of rocks made possibly by rapid and relatively inexpensive instrumental techniques has caused emphasis the chemical classification of igneous rocks. The advantages of chemical classifications are obvious for very fine-grained rocks, whose mineralogical compositions are </a:t>
            </a:r>
            <a:r>
              <a:rPr lang="en-US" dirty="0" smtClean="0">
                <a:latin typeface="Times New Roman"/>
                <a:ea typeface="Calibri"/>
                <a:cs typeface="Simplified Arabic"/>
              </a:rPr>
              <a:t>obscure.</a:t>
            </a:r>
            <a:endParaRPr lang="en-US" sz="2400" dirty="0" smtClean="0">
              <a:ea typeface="Calibri"/>
              <a:cs typeface="Arial"/>
            </a:endParaRPr>
          </a:p>
          <a:p>
            <a:pPr marL="0" indent="0" algn="justLow" rtl="0">
              <a:lnSpc>
                <a:spcPct val="115000"/>
              </a:lnSpc>
              <a:spcAft>
                <a:spcPts val="1000"/>
              </a:spcAft>
              <a:buNone/>
            </a:pPr>
            <a:r>
              <a:rPr lang="en-US" sz="2400" dirty="0">
                <a:latin typeface="Times New Roman"/>
                <a:ea typeface="Calibri"/>
                <a:cs typeface="Arial"/>
              </a:rPr>
              <a:t>	</a:t>
            </a:r>
            <a:r>
              <a:rPr lang="en-US" dirty="0" smtClean="0">
                <a:latin typeface="Times New Roman"/>
                <a:ea typeface="Calibri"/>
                <a:cs typeface="Simplified Arabic"/>
              </a:rPr>
              <a:t>The </a:t>
            </a:r>
            <a:r>
              <a:rPr lang="en-US" dirty="0">
                <a:latin typeface="Times New Roman"/>
                <a:ea typeface="Calibri"/>
                <a:cs typeface="Simplified Arabic"/>
              </a:rPr>
              <a:t>analyses have been tabulated in order of increasing silica content to see the effect of differentiation in igneous rocks. The analyses include both major oxides (wt%) such as (SiO</a:t>
            </a:r>
            <a:r>
              <a:rPr lang="en-US" baseline="-25000" dirty="0">
                <a:latin typeface="Times New Roman"/>
                <a:ea typeface="Calibri"/>
                <a:cs typeface="Simplified Arabic"/>
              </a:rPr>
              <a:t>2</a:t>
            </a:r>
            <a:r>
              <a:rPr lang="en-US" dirty="0">
                <a:latin typeface="Times New Roman"/>
                <a:ea typeface="Calibri"/>
                <a:cs typeface="Simplified Arabic"/>
              </a:rPr>
              <a:t>, Al</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Fe</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FeO, MgO, CaO, Na</a:t>
            </a:r>
            <a:r>
              <a:rPr lang="en-US" baseline="-25000" dirty="0">
                <a:latin typeface="Times New Roman"/>
                <a:ea typeface="Calibri"/>
                <a:cs typeface="Simplified Arabic"/>
              </a:rPr>
              <a:t>2</a:t>
            </a:r>
            <a:r>
              <a:rPr lang="en-US" dirty="0">
                <a:latin typeface="Times New Roman"/>
                <a:ea typeface="Calibri"/>
                <a:cs typeface="Simplified Arabic"/>
              </a:rPr>
              <a:t>O, K</a:t>
            </a:r>
            <a:r>
              <a:rPr lang="en-US" baseline="-25000" dirty="0">
                <a:latin typeface="Times New Roman"/>
                <a:ea typeface="Calibri"/>
                <a:cs typeface="Simplified Arabic"/>
              </a:rPr>
              <a:t>2</a:t>
            </a:r>
            <a:r>
              <a:rPr lang="en-US" dirty="0">
                <a:latin typeface="Times New Roman"/>
                <a:ea typeface="Calibri"/>
                <a:cs typeface="Simplified Arabic"/>
              </a:rPr>
              <a:t>O and H</a:t>
            </a:r>
            <a:r>
              <a:rPr lang="en-US" baseline="-25000" dirty="0">
                <a:latin typeface="Times New Roman"/>
                <a:ea typeface="Calibri"/>
                <a:cs typeface="Simplified Arabic"/>
              </a:rPr>
              <a:t>2</a:t>
            </a:r>
            <a:r>
              <a:rPr lang="en-US" dirty="0">
                <a:latin typeface="Times New Roman"/>
                <a:ea typeface="Calibri"/>
                <a:cs typeface="Simplified Arabic"/>
              </a:rPr>
              <a:t>O) and less common elements known as trace elements (ppm) such as (Rb, Ba, Cr, Ni, Sr, Zr and Y</a:t>
            </a:r>
            <a:r>
              <a:rPr lang="en-US" dirty="0" smtClean="0">
                <a:latin typeface="Times New Roman"/>
                <a:ea typeface="Calibri"/>
                <a:cs typeface="Simplified Arabic"/>
              </a:rPr>
              <a:t>).</a:t>
            </a:r>
          </a:p>
          <a:p>
            <a:pPr marL="0" lvl="0" indent="0" algn="just" rtl="0">
              <a:lnSpc>
                <a:spcPct val="115000"/>
              </a:lnSpc>
              <a:spcAft>
                <a:spcPts val="1000"/>
              </a:spcAft>
              <a:buClr>
                <a:srgbClr val="A04DA3"/>
              </a:buClr>
              <a:buNone/>
            </a:pPr>
            <a:r>
              <a:rPr lang="en-US" b="1" i="1" dirty="0">
                <a:solidFill>
                  <a:prstClr val="black"/>
                </a:solidFill>
                <a:effectLst>
                  <a:outerShdw blurRad="38100" dist="38100" dir="2700000" algn="tl">
                    <a:srgbClr val="000000">
                      <a:alpha val="43137"/>
                    </a:srgbClr>
                  </a:outerShdw>
                </a:effectLst>
                <a:latin typeface="Times New Roman"/>
                <a:ea typeface="Calibri"/>
                <a:cs typeface="Simplified Arabic"/>
              </a:rPr>
              <a:t>a) Norm calculation (CIPW classification)</a:t>
            </a:r>
            <a:endParaRPr lang="en-US" sz="2400"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0000"/>
              </a:lnSpc>
              <a:buClr>
                <a:srgbClr val="A04DA3"/>
              </a:buClr>
              <a:buNone/>
            </a:pPr>
            <a:r>
              <a:rPr lang="en-US" dirty="0">
                <a:solidFill>
                  <a:prstClr val="black"/>
                </a:solidFill>
                <a:latin typeface="Times New Roman"/>
                <a:ea typeface="Calibri"/>
                <a:cs typeface="Simplified Arabic"/>
              </a:rPr>
              <a:t>	This classification is widely used for volcanic rocks by Cross, Iddings, Pirsson and Washington. The chemical analysis is recalculated to a standard set of normative minerals, whose presence and percentage may be compared from one rock to another. The calculation of such normative minerals is useful in comparing extremely fine-grained volcanic rocks with one another and with coarser-grained rocks in which the actual minerals are identifiable.</a:t>
            </a:r>
            <a:endParaRPr lang="ar-IQ" dirty="0">
              <a:solidFill>
                <a:prstClr val="black"/>
              </a:solidFill>
            </a:endParaRPr>
          </a:p>
          <a:p>
            <a:pPr marL="0" indent="0" algn="justLow" rtl="0">
              <a:lnSpc>
                <a:spcPct val="115000"/>
              </a:lnSpc>
              <a:spcAft>
                <a:spcPts val="1000"/>
              </a:spcAft>
              <a:buNone/>
            </a:pPr>
            <a:endParaRPr lang="en-US" sz="2400" dirty="0">
              <a:ea typeface="Calibri"/>
              <a:cs typeface="Arial"/>
            </a:endParaRPr>
          </a:p>
          <a:p>
            <a:pPr marL="0" indent="0" algn="l" rtl="0">
              <a:buNone/>
            </a:pPr>
            <a:endParaRPr lang="ar-IQ"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25400"/>
            <a:ext cx="609600" cy="609600"/>
          </a:xfrm>
          <a:prstGeom prst="rect">
            <a:avLst/>
          </a:prstGeom>
        </p:spPr>
      </p:pic>
    </p:spTree>
    <p:extLst>
      <p:ext uri="{BB962C8B-B14F-4D97-AF65-F5344CB8AC3E}">
        <p14:creationId xmlns:p14="http://schemas.microsoft.com/office/powerpoint/2010/main" val="3144399892"/>
      </p:ext>
    </p:extLst>
  </p:cSld>
  <p:clrMapOvr>
    <a:masterClrMapping/>
  </p:clrMapOvr>
  <mc:AlternateContent xmlns:mc="http://schemas.openxmlformats.org/markup-compatibility/2006" xmlns:p14="http://schemas.microsoft.com/office/powerpoint/2010/main">
    <mc:Choice Requires="p14">
      <p:transition spd="slow" p14:dur="1500" advClick="0" advTm="233000">
        <p14:window dir="vert"/>
      </p:transition>
    </mc:Choice>
    <mc:Fallback xmlns="">
      <p:transition spd="slow" advClick="0" advTm="2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248400"/>
          </a:xfrm>
        </p:spPr>
        <p:txBody>
          <a:bodyPr>
            <a:normAutofit fontScale="70000" lnSpcReduction="20000"/>
          </a:bodyPr>
          <a:lstStyle/>
          <a:p>
            <a:pPr marL="822960" indent="-457200" algn="just" rtl="0">
              <a:lnSpc>
                <a:spcPct val="115000"/>
              </a:lnSpc>
              <a:spcAft>
                <a:spcPts val="1000"/>
              </a:spcAft>
              <a:buClr>
                <a:srgbClr val="FF0000"/>
              </a:buClr>
              <a:buFont typeface="Wingdings" pitchFamily="2" charset="2"/>
              <a:buChar char="Ø"/>
            </a:pPr>
            <a:r>
              <a:rPr lang="en-US" dirty="0">
                <a:latin typeface="Times New Roman"/>
                <a:ea typeface="Calibri"/>
                <a:cs typeface="Simplified Arabic"/>
              </a:rPr>
              <a:t>The norm will not be precisely the same as the mode (the modal volume percentages) for several reasons:</a:t>
            </a:r>
            <a:endParaRPr lang="en-US" sz="2400" dirty="0">
              <a:ea typeface="Calibri"/>
              <a:cs typeface="Arial"/>
            </a:endParaRPr>
          </a:p>
          <a:p>
            <a:pPr marL="514350" indent="-514350" algn="just" rtl="0">
              <a:lnSpc>
                <a:spcPct val="120000"/>
              </a:lnSpc>
              <a:spcAft>
                <a:spcPts val="1000"/>
              </a:spcAft>
              <a:buClr>
                <a:srgbClr val="FF0000"/>
              </a:buClr>
              <a:buFont typeface="+mj-lt"/>
              <a:buAutoNum type="arabicParenR"/>
            </a:pPr>
            <a:r>
              <a:rPr lang="en-US" dirty="0" smtClean="0">
                <a:latin typeface="Times New Roman"/>
                <a:ea typeface="Calibri"/>
                <a:cs typeface="Simplified Arabic"/>
              </a:rPr>
              <a:t>Norm </a:t>
            </a:r>
            <a:r>
              <a:rPr lang="en-US" dirty="0">
                <a:latin typeface="Times New Roman"/>
                <a:ea typeface="Calibri"/>
                <a:cs typeface="Simplified Arabic"/>
              </a:rPr>
              <a:t>is calculated weight percent (wt%) of minerals of wt% of oxides obtained by analysis, whereas an estimated mode is the volume percent (vol.%) of the actual mineral present (the modal volume percentages represent the actual presence of the minerals that have been seen in the rock under the microscope).</a:t>
            </a:r>
            <a:endParaRPr lang="en-US" sz="2400" dirty="0">
              <a:ea typeface="Calibri"/>
              <a:cs typeface="Arial"/>
            </a:endParaRPr>
          </a:p>
          <a:p>
            <a:pPr marL="514350" indent="-514350" algn="just" rtl="0">
              <a:lnSpc>
                <a:spcPct val="120000"/>
              </a:lnSpc>
              <a:buClr>
                <a:srgbClr val="FF0000"/>
              </a:buClr>
              <a:buFont typeface="+mj-lt"/>
              <a:buAutoNum type="arabicParenR"/>
            </a:pPr>
            <a:r>
              <a:rPr lang="en-US" dirty="0" smtClean="0">
                <a:latin typeface="Times New Roman"/>
                <a:ea typeface="Calibri"/>
                <a:cs typeface="Simplified Arabic"/>
              </a:rPr>
              <a:t>The </a:t>
            </a:r>
            <a:r>
              <a:rPr lang="en-US" dirty="0">
                <a:latin typeface="Times New Roman"/>
                <a:ea typeface="Calibri"/>
                <a:cs typeface="Simplified Arabic"/>
              </a:rPr>
              <a:t>disadvantage of the calculated normative minerals is that the hydrous (i.e. water bearing) minerals (amphibole and mica) are not calculated by this method, so that their values will be added to pyroxene or other non-hydrous silicates, and these causes to consider the normative minerals as non-actual</a:t>
            </a:r>
            <a:r>
              <a:rPr lang="en-US" dirty="0" smtClean="0">
                <a:latin typeface="Times New Roman"/>
                <a:ea typeface="Calibri"/>
                <a:cs typeface="Simplified Arabic"/>
              </a:rPr>
              <a:t>.</a:t>
            </a:r>
          </a:p>
          <a:p>
            <a:pPr marL="514350" indent="-514350" algn="just" rtl="0">
              <a:lnSpc>
                <a:spcPct val="120000"/>
              </a:lnSpc>
              <a:spcAft>
                <a:spcPts val="1000"/>
              </a:spcAft>
              <a:buClr>
                <a:srgbClr val="FF0000"/>
              </a:buClr>
              <a:buFont typeface="+mj-lt"/>
              <a:buAutoNum type="arabicParenR"/>
            </a:pPr>
            <a:r>
              <a:rPr lang="en-US" dirty="0" smtClean="0">
                <a:latin typeface="Times New Roman"/>
                <a:ea typeface="Calibri"/>
                <a:cs typeface="Simplified Arabic"/>
              </a:rPr>
              <a:t>Another </a:t>
            </a:r>
            <a:r>
              <a:rPr lang="en-US" dirty="0">
                <a:latin typeface="Times New Roman"/>
                <a:ea typeface="Calibri"/>
                <a:cs typeface="Simplified Arabic"/>
              </a:rPr>
              <a:t>disadvantage of this norm is that the minerals solid solution are not calculated, only gives the end members like anorthite and albite in plagioclase solid solution.</a:t>
            </a:r>
            <a:endParaRPr lang="en-US" sz="2400" dirty="0">
              <a:ea typeface="Calibri"/>
              <a:cs typeface="Arial"/>
            </a:endParaRPr>
          </a:p>
          <a:p>
            <a:pPr marL="514350" indent="-514350" algn="just" rtl="0">
              <a:lnSpc>
                <a:spcPct val="120000"/>
              </a:lnSpc>
              <a:spcAft>
                <a:spcPts val="1000"/>
              </a:spcAft>
              <a:buClr>
                <a:srgbClr val="FF0000"/>
              </a:buClr>
              <a:buFont typeface="+mj-lt"/>
              <a:buAutoNum type="arabicParenR"/>
            </a:pPr>
            <a:r>
              <a:rPr lang="en-US" dirty="0" smtClean="0">
                <a:latin typeface="Times New Roman"/>
                <a:ea typeface="Calibri"/>
                <a:cs typeface="Simplified Arabic"/>
              </a:rPr>
              <a:t>The </a:t>
            </a:r>
            <a:r>
              <a:rPr lang="en-US" dirty="0">
                <a:latin typeface="Times New Roman"/>
                <a:ea typeface="Calibri"/>
                <a:cs typeface="Simplified Arabic"/>
              </a:rPr>
              <a:t>percentage of the formed minerals by this method are near to their actual presence in the basic igneous rocks more than the acidic rocks, because the latter contain hydrous minerals that could not be calculated.  </a:t>
            </a:r>
            <a:endParaRPr lang="en-US" sz="2400" dirty="0">
              <a:ea typeface="Calibri"/>
              <a:cs typeface="Arial"/>
            </a:endParaRP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0"/>
            <a:ext cx="609600" cy="609600"/>
          </a:xfrm>
          <a:prstGeom prst="rect">
            <a:avLst/>
          </a:prstGeom>
        </p:spPr>
      </p:pic>
    </p:spTree>
    <p:extLst>
      <p:ext uri="{BB962C8B-B14F-4D97-AF65-F5344CB8AC3E}">
        <p14:creationId xmlns:p14="http://schemas.microsoft.com/office/powerpoint/2010/main" val="899105271"/>
      </p:ext>
    </p:extLst>
  </p:cSld>
  <p:clrMapOvr>
    <a:masterClrMapping/>
  </p:clrMapOvr>
  <p:transition spd="slow" advClick="0" advTm="20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a:bodyPr>
          <a:lstStyle/>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Simplified Arabic"/>
              </a:rPr>
              <a:t>b) Niggli Norm calculation </a:t>
            </a:r>
            <a:endParaRPr lang="en-US" sz="2400" i="1" dirty="0" smtClean="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sz="2400" dirty="0">
                <a:latin typeface="Times New Roman"/>
                <a:ea typeface="Calibri"/>
                <a:cs typeface="Arial"/>
              </a:rPr>
              <a:t>	</a:t>
            </a:r>
            <a:r>
              <a:rPr lang="en-US" dirty="0" smtClean="0">
                <a:latin typeface="Times New Roman"/>
                <a:ea typeface="Calibri"/>
                <a:cs typeface="Simplified Arabic"/>
              </a:rPr>
              <a:t>Paul </a:t>
            </a:r>
            <a:r>
              <a:rPr lang="en-US" dirty="0">
                <a:latin typeface="Times New Roman"/>
                <a:ea typeface="Calibri"/>
                <a:cs typeface="Simplified Arabic"/>
              </a:rPr>
              <a:t>Niggli (1920) had given this norm that is used especially in Europe. It is like the method CIPW but it depends essentially on four groups called Niggli's values having the symbols (</a:t>
            </a:r>
            <a:r>
              <a:rPr lang="en-US" b="1" dirty="0">
                <a:latin typeface="Times New Roman"/>
                <a:ea typeface="Calibri"/>
                <a:cs typeface="Simplified Arabic"/>
              </a:rPr>
              <a:t>al, fm, c, alk</a:t>
            </a:r>
            <a:r>
              <a:rPr lang="en-US" dirty="0">
                <a:latin typeface="Times New Roman"/>
                <a:ea typeface="Calibri"/>
                <a:cs typeface="Simplified Arabic"/>
              </a:rPr>
              <a:t>) which represent the summation of definite oxides as follows:</a:t>
            </a:r>
            <a:endParaRPr lang="en-US" sz="2400" dirty="0">
              <a:ea typeface="Calibri"/>
              <a:cs typeface="Arial"/>
            </a:endParaRPr>
          </a:p>
          <a:p>
            <a:pPr marL="0" indent="0" algn="just" rtl="0">
              <a:lnSpc>
                <a:spcPct val="115000"/>
              </a:lnSpc>
              <a:spcAft>
                <a:spcPts val="1000"/>
              </a:spcAft>
              <a:buNone/>
            </a:pPr>
            <a:r>
              <a:rPr lang="en-US" dirty="0">
                <a:solidFill>
                  <a:srgbClr val="FF0000"/>
                </a:solidFill>
                <a:latin typeface="Times New Roman"/>
                <a:ea typeface="Calibri"/>
                <a:cs typeface="Simplified Arabic"/>
              </a:rPr>
              <a:t>al</a:t>
            </a:r>
            <a:r>
              <a:rPr lang="en-US" dirty="0">
                <a:latin typeface="Times New Roman"/>
                <a:ea typeface="Calibri"/>
                <a:cs typeface="Simplified Arabic"/>
              </a:rPr>
              <a:t> = </a:t>
            </a:r>
            <a:r>
              <a:rPr lang="en-US" dirty="0" smtClean="0">
                <a:latin typeface="Times New Roman"/>
                <a:ea typeface="Calibri"/>
                <a:cs typeface="Simplified Arabic"/>
              </a:rPr>
              <a:t>Al</a:t>
            </a:r>
            <a:r>
              <a:rPr lang="en-US" baseline="-25000" dirty="0" smtClean="0">
                <a:latin typeface="Times New Roman"/>
                <a:ea typeface="Calibri"/>
                <a:cs typeface="Simplified Arabic"/>
              </a:rPr>
              <a:t>2</a:t>
            </a:r>
            <a:r>
              <a:rPr lang="en-US" dirty="0" smtClean="0">
                <a:latin typeface="Times New Roman"/>
                <a:ea typeface="Calibri"/>
                <a:cs typeface="Simplified Arabic"/>
              </a:rPr>
              <a:t>O</a:t>
            </a:r>
            <a:r>
              <a:rPr lang="en-US" baseline="-25000" dirty="0">
                <a:solidFill>
                  <a:prstClr val="black"/>
                </a:solidFill>
                <a:latin typeface="Times New Roman"/>
                <a:ea typeface="Calibri"/>
                <a:cs typeface="Simplified Arabic"/>
              </a:rPr>
              <a:t>3</a:t>
            </a:r>
            <a:r>
              <a:rPr lang="en-US" dirty="0" smtClean="0">
                <a:latin typeface="Times New Roman"/>
                <a:ea typeface="Calibri"/>
                <a:cs typeface="Simplified Arabic"/>
              </a:rPr>
              <a:t> </a:t>
            </a:r>
            <a:r>
              <a:rPr lang="en-US" dirty="0">
                <a:latin typeface="Times New Roman"/>
                <a:ea typeface="Calibri"/>
                <a:cs typeface="Simplified Arabic"/>
              </a:rPr>
              <a:t>+ Cr</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 REE oxides  </a:t>
            </a:r>
            <a:endParaRPr lang="en-US" sz="2400" dirty="0">
              <a:ea typeface="Calibri"/>
              <a:cs typeface="Arial"/>
            </a:endParaRPr>
          </a:p>
          <a:p>
            <a:pPr marL="0" indent="0" algn="just" rtl="0">
              <a:lnSpc>
                <a:spcPct val="115000"/>
              </a:lnSpc>
              <a:spcAft>
                <a:spcPts val="1000"/>
              </a:spcAft>
              <a:buNone/>
            </a:pPr>
            <a:r>
              <a:rPr lang="en-US" dirty="0">
                <a:solidFill>
                  <a:srgbClr val="FF0000"/>
                </a:solidFill>
                <a:latin typeface="Times New Roman"/>
                <a:ea typeface="Calibri"/>
                <a:cs typeface="Simplified Arabic"/>
              </a:rPr>
              <a:t>fm</a:t>
            </a:r>
            <a:r>
              <a:rPr lang="en-US" dirty="0">
                <a:latin typeface="Times New Roman"/>
                <a:ea typeface="Calibri"/>
                <a:cs typeface="Simplified Arabic"/>
              </a:rPr>
              <a:t> = FeO + 1/2 Fe</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 MgO +MnO</a:t>
            </a:r>
            <a:endParaRPr lang="en-US" sz="2400" dirty="0">
              <a:ea typeface="Calibri"/>
              <a:cs typeface="Arial"/>
            </a:endParaRPr>
          </a:p>
          <a:p>
            <a:pPr marL="0" indent="0" algn="just" rtl="0">
              <a:lnSpc>
                <a:spcPct val="115000"/>
              </a:lnSpc>
              <a:spcAft>
                <a:spcPts val="1000"/>
              </a:spcAft>
              <a:buNone/>
            </a:pPr>
            <a:r>
              <a:rPr lang="en-US" dirty="0">
                <a:solidFill>
                  <a:srgbClr val="FF0000"/>
                </a:solidFill>
                <a:latin typeface="Times New Roman"/>
                <a:ea typeface="Calibri"/>
                <a:cs typeface="Simplified Arabic"/>
              </a:rPr>
              <a:t>c</a:t>
            </a:r>
            <a:r>
              <a:rPr lang="en-US" dirty="0">
                <a:latin typeface="Times New Roman"/>
                <a:ea typeface="Calibri"/>
                <a:cs typeface="Simplified Arabic"/>
              </a:rPr>
              <a:t> = CaO + SrO + BaO</a:t>
            </a:r>
            <a:endParaRPr lang="en-US" sz="2400" dirty="0">
              <a:ea typeface="Calibri"/>
              <a:cs typeface="Arial"/>
            </a:endParaRPr>
          </a:p>
          <a:p>
            <a:pPr marL="0" indent="0" algn="just" rtl="0">
              <a:buNone/>
            </a:pPr>
            <a:r>
              <a:rPr lang="en-US" dirty="0">
                <a:solidFill>
                  <a:srgbClr val="FF0000"/>
                </a:solidFill>
                <a:latin typeface="Times New Roman"/>
                <a:ea typeface="Calibri"/>
                <a:cs typeface="Simplified Arabic"/>
              </a:rPr>
              <a:t>alk</a:t>
            </a:r>
            <a:r>
              <a:rPr lang="en-US" dirty="0">
                <a:latin typeface="Times New Roman"/>
                <a:ea typeface="Calibri"/>
                <a:cs typeface="Simplified Arabic"/>
              </a:rPr>
              <a:t> = Na</a:t>
            </a:r>
            <a:r>
              <a:rPr lang="en-US" baseline="-25000" dirty="0">
                <a:latin typeface="Times New Roman"/>
                <a:ea typeface="Calibri"/>
                <a:cs typeface="Simplified Arabic"/>
              </a:rPr>
              <a:t>2</a:t>
            </a:r>
            <a:r>
              <a:rPr lang="en-US" dirty="0">
                <a:latin typeface="Times New Roman"/>
                <a:ea typeface="Calibri"/>
                <a:cs typeface="Simplified Arabic"/>
              </a:rPr>
              <a:t>O + K</a:t>
            </a:r>
            <a:r>
              <a:rPr lang="en-US" baseline="-25000" dirty="0">
                <a:latin typeface="Times New Roman"/>
                <a:ea typeface="Calibri"/>
                <a:cs typeface="Simplified Arabic"/>
              </a:rPr>
              <a:t>2</a:t>
            </a:r>
            <a:r>
              <a:rPr lang="en-US" dirty="0">
                <a:latin typeface="Times New Roman"/>
                <a:ea typeface="Calibri"/>
                <a:cs typeface="Simplified Arabic"/>
              </a:rPr>
              <a:t>O = LiO</a:t>
            </a: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3629"/>
            <a:ext cx="609600" cy="609600"/>
          </a:xfrm>
          <a:prstGeom prst="rect">
            <a:avLst/>
          </a:prstGeom>
        </p:spPr>
      </p:pic>
    </p:spTree>
    <p:extLst>
      <p:ext uri="{BB962C8B-B14F-4D97-AF65-F5344CB8AC3E}">
        <p14:creationId xmlns:p14="http://schemas.microsoft.com/office/powerpoint/2010/main" val="880047065"/>
      </p:ext>
    </p:extLst>
  </p:cSld>
  <p:clrMapOvr>
    <a:masterClrMapping/>
  </p:clrMapOvr>
  <mc:AlternateContent xmlns:mc="http://schemas.openxmlformats.org/markup-compatibility/2006" xmlns:p14="http://schemas.microsoft.com/office/powerpoint/2010/main">
    <mc:Choice Requires="p14">
      <p:transition spd="slow" p14:dur="900" advClick="0" advTm="87000">
        <p14:warp dir="in"/>
      </p:transition>
    </mc:Choice>
    <mc:Fallback xmlns="">
      <p:transition spd="slow" advClick="0" advTm="8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3810000"/>
          </a:xfrm>
        </p:spPr>
        <p:txBody>
          <a:bodyPr>
            <a:normAutofit fontScale="70000" lnSpcReduction="20000"/>
          </a:bodyPr>
          <a:lstStyle/>
          <a:p>
            <a:pPr marL="0" indent="0" algn="just" rtl="0">
              <a:lnSpc>
                <a:spcPct val="115000"/>
              </a:lnSpc>
              <a:spcAft>
                <a:spcPts val="1000"/>
              </a:spcAft>
              <a:buNone/>
            </a:pPr>
            <a:r>
              <a:rPr lang="en-US" sz="3400" b="1" i="1" dirty="0">
                <a:solidFill>
                  <a:srgbClr val="FF0000"/>
                </a:solidFill>
                <a:effectLst>
                  <a:outerShdw blurRad="38100" dist="38100" dir="2700000" algn="tl">
                    <a:srgbClr val="000000">
                      <a:alpha val="43137"/>
                    </a:srgbClr>
                  </a:outerShdw>
                </a:effectLst>
                <a:latin typeface="Times New Roman"/>
                <a:ea typeface="Calibri"/>
                <a:cs typeface="Simplified Arabic"/>
              </a:rPr>
              <a:t>2) Chemical Effect on the Mineral Composition: </a:t>
            </a:r>
            <a:endParaRPr lang="en-US" sz="3400" i="1" dirty="0" smtClean="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Simplified Arabic"/>
              </a:rPr>
              <a:t>It </a:t>
            </a:r>
            <a:r>
              <a:rPr lang="en-US" dirty="0">
                <a:latin typeface="Times New Roman"/>
                <a:ea typeface="Calibri"/>
                <a:cs typeface="Simplified Arabic"/>
              </a:rPr>
              <a:t>is represented by three categories: </a:t>
            </a:r>
            <a:r>
              <a:rPr lang="en-US" b="1" dirty="0">
                <a:solidFill>
                  <a:srgbClr val="FF0000"/>
                </a:solidFill>
                <a:latin typeface="Times New Roman"/>
                <a:ea typeface="Calibri"/>
                <a:cs typeface="Simplified Arabic"/>
              </a:rPr>
              <a:t>(a)</a:t>
            </a:r>
            <a:r>
              <a:rPr lang="en-US" dirty="0">
                <a:latin typeface="Times New Roman"/>
                <a:ea typeface="Calibri"/>
                <a:cs typeface="Simplified Arabic"/>
              </a:rPr>
              <a:t> classification according to silica percentages, </a:t>
            </a:r>
            <a:r>
              <a:rPr lang="en-US" b="1" dirty="0">
                <a:solidFill>
                  <a:srgbClr val="FF0000"/>
                </a:solidFill>
                <a:latin typeface="Times New Roman"/>
                <a:ea typeface="Calibri"/>
                <a:cs typeface="Simplified Arabic"/>
              </a:rPr>
              <a:t>(b)</a:t>
            </a:r>
            <a:r>
              <a:rPr lang="en-US" dirty="0">
                <a:latin typeface="Times New Roman"/>
                <a:ea typeface="Calibri"/>
                <a:cs typeface="Simplified Arabic"/>
              </a:rPr>
              <a:t> classification according to silica saturation and </a:t>
            </a:r>
            <a:r>
              <a:rPr lang="en-US" b="1" dirty="0">
                <a:solidFill>
                  <a:srgbClr val="FF0000"/>
                </a:solidFill>
                <a:latin typeface="Times New Roman"/>
                <a:ea typeface="Calibri"/>
                <a:cs typeface="Simplified Arabic"/>
              </a:rPr>
              <a:t>(c)</a:t>
            </a:r>
            <a:r>
              <a:rPr lang="en-US" dirty="0">
                <a:latin typeface="Times New Roman"/>
                <a:ea typeface="Calibri"/>
                <a:cs typeface="Simplified Arabic"/>
              </a:rPr>
              <a:t> classification according to alumina saturation.</a:t>
            </a:r>
            <a:endParaRPr lang="en-US" sz="2400" dirty="0">
              <a:ea typeface="Calibri"/>
              <a:cs typeface="Arial"/>
            </a:endParaRPr>
          </a:p>
          <a:p>
            <a:pPr marL="0" indent="0" algn="just" rtl="0">
              <a:lnSpc>
                <a:spcPct val="115000"/>
              </a:lnSpc>
              <a:spcAft>
                <a:spcPts val="1000"/>
              </a:spcAft>
              <a:buNone/>
            </a:pPr>
            <a:r>
              <a:rPr lang="en-US" sz="3400" b="1" i="1" dirty="0" smtClean="0">
                <a:effectLst>
                  <a:outerShdw blurRad="38100" dist="38100" dir="2700000" algn="tl">
                    <a:srgbClr val="000000">
                      <a:alpha val="43137"/>
                    </a:srgbClr>
                  </a:outerShdw>
                </a:effectLst>
                <a:latin typeface="Times New Roman"/>
                <a:ea typeface="Calibri"/>
                <a:cs typeface="Simplified Arabic"/>
              </a:rPr>
              <a:t>a) Silica percentage</a:t>
            </a:r>
            <a:endParaRPr lang="en-US" sz="3400" dirty="0" smtClean="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Simplified Arabic"/>
              </a:rPr>
              <a:t>	Silica </a:t>
            </a:r>
            <a:r>
              <a:rPr lang="en-US" dirty="0">
                <a:latin typeface="Times New Roman"/>
                <a:ea typeface="Calibri"/>
                <a:cs typeface="Simplified Arabic"/>
              </a:rPr>
              <a:t>is the most abundant oxide and shows the great absolute variation in weight per cent in igneous rocks. Early recognition of this fact let to the broad subdivision of igneous rocks given in </a:t>
            </a:r>
            <a:r>
              <a:rPr lang="en-US" i="1" dirty="0">
                <a:latin typeface="Times New Roman"/>
                <a:ea typeface="Calibri"/>
                <a:cs typeface="Simplified Arabic"/>
              </a:rPr>
              <a:t>Table 1</a:t>
            </a:r>
            <a:r>
              <a:rPr lang="en-US" dirty="0">
                <a:latin typeface="Times New Roman"/>
                <a:ea typeface="Calibri"/>
                <a:cs typeface="Simplified Arabic"/>
              </a:rPr>
              <a:t>, based upon their silica percentage:</a:t>
            </a:r>
            <a:endParaRPr lang="en-US" sz="2400" dirty="0">
              <a:ea typeface="Calibri"/>
              <a:cs typeface="Arial"/>
            </a:endParaRPr>
          </a:p>
          <a:p>
            <a:pPr marL="0" indent="0" algn="just" rtl="0">
              <a:buNone/>
            </a:pPr>
            <a:r>
              <a:rPr lang="en-US" i="1" dirty="0" smtClean="0">
                <a:latin typeface="Times New Roman"/>
                <a:ea typeface="Calibri"/>
                <a:cs typeface="Simplified Arabic"/>
              </a:rPr>
              <a:t>             </a:t>
            </a:r>
            <a:r>
              <a:rPr lang="en-US" i="1" dirty="0" smtClean="0">
                <a:solidFill>
                  <a:srgbClr val="FF0000"/>
                </a:solidFill>
                <a:latin typeface="Times New Roman"/>
                <a:ea typeface="Calibri"/>
                <a:cs typeface="Simplified Arabic"/>
              </a:rPr>
              <a:t>Table </a:t>
            </a:r>
            <a:r>
              <a:rPr lang="en-US" i="1" dirty="0">
                <a:solidFill>
                  <a:srgbClr val="FF0000"/>
                </a:solidFill>
                <a:latin typeface="Times New Roman"/>
                <a:ea typeface="Calibri"/>
                <a:cs typeface="Simplified Arabic"/>
              </a:rPr>
              <a:t>1</a:t>
            </a:r>
            <a:r>
              <a:rPr lang="en-US" dirty="0">
                <a:solidFill>
                  <a:srgbClr val="FF0000"/>
                </a:solidFill>
                <a:latin typeface="Times New Roman"/>
                <a:ea typeface="Calibri"/>
                <a:cs typeface="Simplified Arabic"/>
              </a:rPr>
              <a:t> subdivision of igneous rocks by silica percentage</a:t>
            </a:r>
            <a:endParaRPr lang="ar-IQ"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517265328"/>
              </p:ext>
            </p:extLst>
          </p:nvPr>
        </p:nvGraphicFramePr>
        <p:xfrm>
          <a:off x="838200" y="4419600"/>
          <a:ext cx="7543800" cy="2133600"/>
        </p:xfrm>
        <a:graphic>
          <a:graphicData uri="http://schemas.openxmlformats.org/drawingml/2006/table">
            <a:tbl>
              <a:tblPr rtl="1" firstRow="1" firstCol="1" bandRow="1"/>
              <a:tblGrid>
                <a:gridCol w="1464445"/>
                <a:gridCol w="1544246"/>
                <a:gridCol w="2526485"/>
                <a:gridCol w="2008624"/>
              </a:tblGrid>
              <a:tr h="355600">
                <a:tc gridSpan="2">
                  <a:txBody>
                    <a:bodyPr/>
                    <a:lstStyle/>
                    <a:p>
                      <a:pPr algn="ctr" rtl="0">
                        <a:lnSpc>
                          <a:spcPct val="115000"/>
                        </a:lnSpc>
                        <a:spcAft>
                          <a:spcPts val="0"/>
                        </a:spcAft>
                      </a:pPr>
                      <a:r>
                        <a:rPr lang="en-US" sz="1600" b="1" i="1" dirty="0">
                          <a:effectLst>
                            <a:outerShdw blurRad="38100" dist="38100" dir="2700000" algn="tl">
                              <a:srgbClr val="000000">
                                <a:alpha val="43137"/>
                              </a:srgbClr>
                            </a:outerShdw>
                          </a:effectLst>
                          <a:latin typeface="Times New Roman"/>
                          <a:ea typeface="Calibri"/>
                          <a:cs typeface="Simplified Arabic"/>
                        </a:rPr>
                        <a:t>Example</a:t>
                      </a:r>
                      <a:endParaRPr lang="en-US" sz="1600" b="1" i="1" dirty="0">
                        <a:effectLst>
                          <a:outerShdw blurRad="38100" dist="38100" dir="2700000" algn="tl">
                            <a:srgbClr val="000000">
                              <a:alpha val="43137"/>
                            </a:srgbClr>
                          </a:outerShdw>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rtl="1"/>
                      <a:endParaRPr lang="ar-IQ"/>
                    </a:p>
                  </a:txBody>
                  <a:tcPr/>
                </a:tc>
                <a:tc rowSpan="2">
                  <a:txBody>
                    <a:bodyPr/>
                    <a:lstStyle/>
                    <a:p>
                      <a:pPr algn="ctr" rtl="0">
                        <a:lnSpc>
                          <a:spcPct val="115000"/>
                        </a:lnSpc>
                        <a:spcAft>
                          <a:spcPts val="0"/>
                        </a:spcAft>
                      </a:pPr>
                      <a:r>
                        <a:rPr lang="en-US" sz="1600" b="1" i="1" dirty="0">
                          <a:effectLst>
                            <a:outerShdw blurRad="38100" dist="38100" dir="2700000" algn="tl">
                              <a:srgbClr val="000000">
                                <a:alpha val="43137"/>
                              </a:srgbClr>
                            </a:outerShdw>
                          </a:effectLst>
                          <a:latin typeface="Times New Roman"/>
                          <a:ea typeface="Calibri"/>
                          <a:cs typeface="Simplified Arabic"/>
                        </a:rPr>
                        <a:t>Silica content wt%</a:t>
                      </a:r>
                      <a:endParaRPr lang="en-US" sz="1600" b="1" i="1" dirty="0">
                        <a:effectLst>
                          <a:outerShdw blurRad="38100" dist="38100" dir="2700000" algn="tl">
                            <a:srgbClr val="000000">
                              <a:alpha val="43137"/>
                            </a:srgbClr>
                          </a:outerShdw>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rtl="0">
                        <a:lnSpc>
                          <a:spcPct val="115000"/>
                        </a:lnSpc>
                        <a:spcAft>
                          <a:spcPts val="0"/>
                        </a:spcAft>
                      </a:pPr>
                      <a:r>
                        <a:rPr lang="en-US" sz="1600" b="1" i="1" dirty="0" smtClean="0">
                          <a:effectLst>
                            <a:outerShdw blurRad="38100" dist="38100" dir="2700000" algn="tl">
                              <a:srgbClr val="000000">
                                <a:alpha val="43137"/>
                              </a:srgbClr>
                            </a:outerShdw>
                          </a:effectLst>
                          <a:latin typeface="Times New Roman"/>
                          <a:ea typeface="Calibri"/>
                          <a:cs typeface="Simplified Arabic"/>
                        </a:rPr>
                        <a:t>Rock type</a:t>
                      </a:r>
                      <a:endParaRPr lang="en-US" sz="1600" b="1" i="1" dirty="0">
                        <a:effectLst>
                          <a:outerShdw blurRad="38100" dist="38100" dir="2700000" algn="tl">
                            <a:srgbClr val="000000">
                              <a:alpha val="43137"/>
                            </a:srgbClr>
                          </a:outerShdw>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5600">
                <a:tc>
                  <a:txBody>
                    <a:bodyPr/>
                    <a:lstStyle/>
                    <a:p>
                      <a:pPr algn="ctr" rtl="0">
                        <a:lnSpc>
                          <a:spcPct val="115000"/>
                        </a:lnSpc>
                        <a:spcAft>
                          <a:spcPts val="0"/>
                        </a:spcAft>
                      </a:pPr>
                      <a:r>
                        <a:rPr lang="en-US" sz="1600" b="1" i="1" dirty="0">
                          <a:effectLst>
                            <a:outerShdw blurRad="38100" dist="38100" dir="2700000" algn="tl">
                              <a:srgbClr val="000000">
                                <a:alpha val="43137"/>
                              </a:srgbClr>
                            </a:outerShdw>
                          </a:effectLst>
                          <a:latin typeface="Times New Roman"/>
                          <a:ea typeface="Calibri"/>
                          <a:cs typeface="Simplified Arabic"/>
                        </a:rPr>
                        <a:t>Volcanic</a:t>
                      </a:r>
                      <a:endParaRPr lang="en-US" sz="1600" b="1" i="1" dirty="0">
                        <a:effectLst>
                          <a:outerShdw blurRad="38100" dist="38100" dir="2700000" algn="tl">
                            <a:srgbClr val="000000">
                              <a:alpha val="43137"/>
                            </a:srgbClr>
                          </a:outerShdw>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a:lnSpc>
                          <a:spcPct val="115000"/>
                        </a:lnSpc>
                        <a:spcAft>
                          <a:spcPts val="0"/>
                        </a:spcAft>
                      </a:pPr>
                      <a:r>
                        <a:rPr lang="en-US" sz="1600" b="1" i="1" dirty="0">
                          <a:effectLst>
                            <a:outerShdw blurRad="38100" dist="38100" dir="2700000" algn="tl">
                              <a:srgbClr val="000000">
                                <a:alpha val="43137"/>
                              </a:srgbClr>
                            </a:outerShdw>
                          </a:effectLst>
                          <a:latin typeface="Times New Roman"/>
                          <a:ea typeface="Calibri"/>
                          <a:cs typeface="Simplified Arabic"/>
                        </a:rPr>
                        <a:t>Plutonic</a:t>
                      </a:r>
                      <a:endParaRPr lang="en-US" sz="1600" b="1" i="1" dirty="0">
                        <a:effectLst>
                          <a:outerShdw blurRad="38100" dist="38100" dir="2700000" algn="tl">
                            <a:srgbClr val="000000">
                              <a:alpha val="43137"/>
                            </a:srgbClr>
                          </a:outerShdw>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rtl="1"/>
                      <a:endParaRPr lang="ar-IQ"/>
                    </a:p>
                  </a:txBody>
                  <a:tcPr/>
                </a:tc>
                <a:tc vMerge="1">
                  <a:txBody>
                    <a:bodyPr/>
                    <a:lstStyle/>
                    <a:p>
                      <a:pPr rtl="1"/>
                      <a:endParaRPr lang="ar-IQ"/>
                    </a:p>
                  </a:txBody>
                  <a:tcPr/>
                </a:tc>
              </a:tr>
              <a:tr h="355600">
                <a:tc>
                  <a:txBody>
                    <a:bodyPr/>
                    <a:lstStyle/>
                    <a:p>
                      <a:pPr algn="ctr" rtl="0">
                        <a:lnSpc>
                          <a:spcPct val="115000"/>
                        </a:lnSpc>
                        <a:spcAft>
                          <a:spcPts val="0"/>
                        </a:spcAft>
                      </a:pPr>
                      <a:r>
                        <a:rPr lang="en-US" sz="1600" dirty="0">
                          <a:effectLst/>
                          <a:latin typeface="Times New Roman"/>
                          <a:ea typeface="Calibri"/>
                          <a:cs typeface="Simplified Arabic"/>
                        </a:rPr>
                        <a:t>Rhyolite</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Granite</a:t>
                      </a:r>
                      <a:endParaRPr lang="en-US" sz="16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&gt; 66% </a:t>
                      </a:r>
                      <a:endParaRPr lang="en-US" sz="1600" dirty="0">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0">
                        <a:lnSpc>
                          <a:spcPct val="115000"/>
                        </a:lnSpc>
                        <a:spcAft>
                          <a:spcPts val="0"/>
                        </a:spcAft>
                      </a:pPr>
                      <a:r>
                        <a:rPr lang="en-US" sz="1600" dirty="0">
                          <a:effectLst/>
                          <a:latin typeface="Times New Roman"/>
                          <a:ea typeface="Calibri"/>
                          <a:cs typeface="Simplified Arabic"/>
                        </a:rPr>
                        <a:t>1) Acidic rocks</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00">
                <a:tc>
                  <a:txBody>
                    <a:bodyPr/>
                    <a:lstStyle/>
                    <a:p>
                      <a:pPr algn="ctr" rtl="0">
                        <a:lnSpc>
                          <a:spcPct val="115000"/>
                        </a:lnSpc>
                        <a:spcAft>
                          <a:spcPts val="0"/>
                        </a:spcAft>
                      </a:pPr>
                      <a:r>
                        <a:rPr lang="en-US" sz="1600" dirty="0">
                          <a:effectLst/>
                          <a:latin typeface="Times New Roman"/>
                          <a:ea typeface="Calibri"/>
                          <a:cs typeface="Simplified Arabic"/>
                        </a:rPr>
                        <a:t>Trachyte</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Syenite</a:t>
                      </a:r>
                      <a:endParaRPr lang="en-US" sz="16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52-66 </a:t>
                      </a:r>
                      <a:endParaRPr lang="en-US" sz="1600" dirty="0">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0">
                        <a:lnSpc>
                          <a:spcPct val="115000"/>
                        </a:lnSpc>
                        <a:spcAft>
                          <a:spcPts val="0"/>
                        </a:spcAft>
                      </a:pPr>
                      <a:r>
                        <a:rPr lang="en-US" sz="1600" dirty="0">
                          <a:effectLst/>
                          <a:latin typeface="Times New Roman"/>
                          <a:ea typeface="Calibri"/>
                          <a:cs typeface="Simplified Arabic"/>
                        </a:rPr>
                        <a:t>2) Intermediate rocks</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00">
                <a:tc>
                  <a:txBody>
                    <a:bodyPr/>
                    <a:lstStyle/>
                    <a:p>
                      <a:pPr algn="ctr" rtl="0">
                        <a:lnSpc>
                          <a:spcPct val="115000"/>
                        </a:lnSpc>
                        <a:spcAft>
                          <a:spcPts val="0"/>
                        </a:spcAft>
                      </a:pPr>
                      <a:r>
                        <a:rPr lang="en-US" sz="1600" dirty="0" smtClean="0">
                          <a:effectLst/>
                          <a:latin typeface="Times New Roman"/>
                          <a:ea typeface="Calibri"/>
                          <a:cs typeface="Simplified Arabic"/>
                        </a:rPr>
                        <a:t>Basalt</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Gabbro</a:t>
                      </a:r>
                      <a:endParaRPr lang="en-US" sz="16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45-52</a:t>
                      </a:r>
                      <a:endParaRPr lang="en-US" sz="1600" dirty="0">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0">
                        <a:lnSpc>
                          <a:spcPct val="115000"/>
                        </a:lnSpc>
                        <a:spcAft>
                          <a:spcPts val="0"/>
                        </a:spcAft>
                      </a:pPr>
                      <a:r>
                        <a:rPr lang="en-US" sz="1600" dirty="0">
                          <a:effectLst/>
                          <a:latin typeface="Times New Roman"/>
                          <a:ea typeface="Calibri"/>
                          <a:cs typeface="Simplified Arabic"/>
                        </a:rPr>
                        <a:t>3) Basic rocks</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00">
                <a:tc>
                  <a:txBody>
                    <a:bodyPr/>
                    <a:lstStyle/>
                    <a:p>
                      <a:pPr algn="ctr" rtl="0">
                        <a:lnSpc>
                          <a:spcPct val="115000"/>
                        </a:lnSpc>
                        <a:spcAft>
                          <a:spcPts val="0"/>
                        </a:spcAft>
                      </a:pPr>
                      <a:r>
                        <a:rPr lang="en-US" sz="1600" dirty="0">
                          <a:effectLst/>
                          <a:latin typeface="Times New Roman"/>
                          <a:ea typeface="Calibri"/>
                          <a:cs typeface="Simplified Arabic"/>
                        </a:rPr>
                        <a:t>Kimberlite</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Peridotite</a:t>
                      </a:r>
                      <a:endParaRPr lang="en-US" sz="1600" dirty="0">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a:lnSpc>
                          <a:spcPct val="115000"/>
                        </a:lnSpc>
                        <a:spcAft>
                          <a:spcPts val="0"/>
                        </a:spcAft>
                      </a:pPr>
                      <a:r>
                        <a:rPr lang="en-US" sz="1600" dirty="0">
                          <a:effectLst/>
                          <a:latin typeface="Times New Roman"/>
                          <a:ea typeface="Calibri"/>
                          <a:cs typeface="Simplified Arabic"/>
                        </a:rPr>
                        <a:t>&lt; 45</a:t>
                      </a:r>
                      <a:endParaRPr lang="en-US" sz="1600" dirty="0">
                        <a:effectLst/>
                        <a:latin typeface="Calibri"/>
                        <a:ea typeface="Calibri"/>
                        <a:cs typeface="Arial"/>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Low" rtl="0">
                        <a:lnSpc>
                          <a:spcPct val="115000"/>
                        </a:lnSpc>
                        <a:spcAft>
                          <a:spcPts val="0"/>
                        </a:spcAft>
                      </a:pPr>
                      <a:r>
                        <a:rPr lang="en-US" sz="1600" dirty="0">
                          <a:effectLst/>
                          <a:latin typeface="Times New Roman"/>
                          <a:ea typeface="Calibri"/>
                          <a:cs typeface="Simplified Arabic"/>
                        </a:rPr>
                        <a:t>4) Ultrabasic rocks</a:t>
                      </a:r>
                      <a:endParaRPr lang="en-US" sz="1600" dirty="0">
                        <a:effectLst/>
                        <a:latin typeface="Calibri"/>
                        <a:ea typeface="Calibri"/>
                        <a:cs typeface="Arial"/>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76200"/>
            <a:ext cx="609600" cy="609600"/>
          </a:xfrm>
          <a:prstGeom prst="rect">
            <a:avLst/>
          </a:prstGeom>
        </p:spPr>
      </p:pic>
    </p:spTree>
    <p:extLst>
      <p:ext uri="{BB962C8B-B14F-4D97-AF65-F5344CB8AC3E}">
        <p14:creationId xmlns:p14="http://schemas.microsoft.com/office/powerpoint/2010/main" val="2857965832"/>
      </p:ext>
    </p:extLst>
  </p:cSld>
  <p:clrMapOvr>
    <a:masterClrMapping/>
  </p:clrMapOvr>
  <mc:AlternateContent xmlns:mc="http://schemas.openxmlformats.org/markup-compatibility/2006" xmlns:p14="http://schemas.microsoft.com/office/powerpoint/2010/main">
    <mc:Choice Requires="p14">
      <p:transition spd="slow" p14:dur="1600" advClick="0" advTm="167000">
        <p:blinds dir="vert"/>
      </p:transition>
    </mc:Choice>
    <mc:Fallback xmlns="">
      <p:transition spd="slow" advClick="0" advTm="16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fontScale="70000" lnSpcReduction="20000"/>
          </a:bodyPr>
          <a:lstStyle/>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Simplified Arabic"/>
              </a:rPr>
              <a:t>b) Silica Saturation </a:t>
            </a:r>
            <a:endParaRPr lang="en-US" sz="2400" dirty="0" smtClean="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sz="2400" dirty="0">
                <a:latin typeface="Times New Roman"/>
                <a:ea typeface="Calibri"/>
                <a:cs typeface="Arial"/>
              </a:rPr>
              <a:t>	</a:t>
            </a:r>
            <a:r>
              <a:rPr lang="en-US" dirty="0" smtClean="0">
                <a:latin typeface="Times New Roman"/>
                <a:ea typeface="Calibri"/>
                <a:cs typeface="Simplified Arabic"/>
              </a:rPr>
              <a:t>It </a:t>
            </a:r>
            <a:r>
              <a:rPr lang="en-US" dirty="0">
                <a:latin typeface="Times New Roman"/>
                <a:ea typeface="Calibri"/>
                <a:cs typeface="Simplified Arabic"/>
              </a:rPr>
              <a:t>is observed that forsteritic olivine is not found in equilibrium with free quartz whereas a magnesian orthopyroxene coexist with free quartz. Forsteritic olivine can be termed undersaturated with respect to quartz whereas orthopyroxene would be saturated. Again the feldspathoids minerals such as leucite and nepheline are never found with free quartz, whereas orthoclase and albite often occur with free quartz. The two feldspathoids are thus undersaturated and orthoclase and albite are saturated. So the igneous rocks can simply be grouped on the basis of their mineralogy into:</a:t>
            </a:r>
            <a:endParaRPr lang="en-US" sz="2400" dirty="0">
              <a:ea typeface="Calibri"/>
              <a:cs typeface="Arial"/>
            </a:endParaRPr>
          </a:p>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Oversaturated rocks.</a:t>
            </a:r>
            <a:endParaRPr lang="en-US" sz="2400" dirty="0">
              <a:solidFill>
                <a:srgbClr val="FF0000"/>
              </a:solidFill>
              <a:effectLst>
                <a:outerShdw blurRad="38100" dist="38100" dir="2700000" algn="tl">
                  <a:srgbClr val="000000">
                    <a:alpha val="43137"/>
                  </a:srgbClr>
                </a:outerShdw>
              </a:effectLst>
              <a:ea typeface="Calibri"/>
              <a:cs typeface="Arial"/>
            </a:endParaRPr>
          </a:p>
          <a:p>
            <a:pPr indent="0" algn="just" rtl="0">
              <a:lnSpc>
                <a:spcPct val="115000"/>
              </a:lnSpc>
              <a:spcAft>
                <a:spcPts val="1000"/>
              </a:spcAft>
              <a:buNone/>
            </a:pPr>
            <a:r>
              <a:rPr lang="en-US" dirty="0">
                <a:latin typeface="Times New Roman"/>
                <a:ea typeface="Calibri"/>
                <a:cs typeface="Simplified Arabic"/>
              </a:rPr>
              <a:t>Rocks that contain free quartz; granite is oversaturated rock.</a:t>
            </a:r>
            <a:endParaRPr lang="en-US" sz="2400" dirty="0">
              <a:ea typeface="Calibri"/>
              <a:cs typeface="Arial"/>
            </a:endParaRPr>
          </a:p>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Saturated </a:t>
            </a:r>
            <a:r>
              <a:rPr lang="en-US"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rocks.</a:t>
            </a:r>
            <a:endParaRPr lang="en-US" sz="2400" dirty="0" smtClean="0">
              <a:solidFill>
                <a:srgbClr val="FF0000"/>
              </a:solidFill>
              <a:effectLst>
                <a:outerShdw blurRad="38100" dist="38100" dir="2700000" algn="tl">
                  <a:srgbClr val="000000">
                    <a:alpha val="43137"/>
                  </a:srgbClr>
                </a:outerShdw>
              </a:effectLst>
              <a:ea typeface="Calibri"/>
              <a:cs typeface="Arial"/>
            </a:endParaRPr>
          </a:p>
          <a:p>
            <a:pPr indent="0" algn="just" rtl="0">
              <a:lnSpc>
                <a:spcPct val="115000"/>
              </a:lnSpc>
              <a:spcAft>
                <a:spcPts val="1000"/>
              </a:spcAft>
              <a:buNone/>
            </a:pPr>
            <a:r>
              <a:rPr lang="en-US" dirty="0" smtClean="0">
                <a:latin typeface="Times New Roman"/>
                <a:ea typeface="Calibri"/>
                <a:cs typeface="Simplified Arabic"/>
              </a:rPr>
              <a:t>Rocks that contain neither free quartz or undersaturated minerals: diorite is an example.</a:t>
            </a:r>
            <a:endParaRPr lang="en-US" sz="2400" dirty="0" smtClean="0">
              <a:ea typeface="Calibri"/>
              <a:cs typeface="Arial"/>
            </a:endParaRPr>
          </a:p>
          <a:p>
            <a:pPr marL="0" indent="0" algn="just" rtl="0">
              <a:lnSpc>
                <a:spcPct val="115000"/>
              </a:lnSpc>
              <a:spcAft>
                <a:spcPts val="1000"/>
              </a:spcAft>
              <a:buNone/>
            </a:pPr>
            <a:r>
              <a:rPr lang="en-US" b="1" i="1" dirty="0" smtClean="0">
                <a:solidFill>
                  <a:srgbClr val="FF0000"/>
                </a:solidFill>
                <a:effectLst>
                  <a:outerShdw blurRad="38100" dist="38100" dir="2700000" algn="tl">
                    <a:srgbClr val="000000">
                      <a:alpha val="43137"/>
                    </a:srgbClr>
                  </a:outerShdw>
                </a:effectLst>
                <a:latin typeface="Times New Roman"/>
                <a:ea typeface="Calibri"/>
                <a:cs typeface="Simplified Arabic"/>
              </a:rPr>
              <a:t>Undersaturated </a:t>
            </a: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rocks.</a:t>
            </a:r>
            <a:endParaRPr lang="en-US" sz="2400" dirty="0">
              <a:solidFill>
                <a:srgbClr val="FF0000"/>
              </a:solidFill>
              <a:effectLst>
                <a:outerShdw blurRad="38100" dist="38100" dir="2700000" algn="tl">
                  <a:srgbClr val="000000">
                    <a:alpha val="43137"/>
                  </a:srgbClr>
                </a:outerShdw>
              </a:effectLst>
              <a:ea typeface="Calibri"/>
              <a:cs typeface="Arial"/>
            </a:endParaRPr>
          </a:p>
          <a:p>
            <a:pPr marL="109728" indent="0" algn="just" rtl="0">
              <a:buNone/>
            </a:pPr>
            <a:r>
              <a:rPr lang="en-US" dirty="0" smtClean="0">
                <a:latin typeface="Times New Roman"/>
                <a:ea typeface="Calibri"/>
                <a:cs typeface="Simplified Arabic"/>
              </a:rPr>
              <a:t>  Rocks </a:t>
            </a:r>
            <a:r>
              <a:rPr lang="en-US" dirty="0">
                <a:latin typeface="Times New Roman"/>
                <a:ea typeface="Calibri"/>
                <a:cs typeface="Simplified Arabic"/>
              </a:rPr>
              <a:t>that contain undersaturated minerals: nepheline syenite is an example.</a:t>
            </a: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0886"/>
            <a:ext cx="609600" cy="609600"/>
          </a:xfrm>
          <a:prstGeom prst="rect">
            <a:avLst/>
          </a:prstGeom>
        </p:spPr>
      </p:pic>
    </p:spTree>
    <p:extLst>
      <p:ext uri="{BB962C8B-B14F-4D97-AF65-F5344CB8AC3E}">
        <p14:creationId xmlns:p14="http://schemas.microsoft.com/office/powerpoint/2010/main" val="1335830758"/>
      </p:ext>
    </p:extLst>
  </p:cSld>
  <p:clrMapOvr>
    <a:masterClrMapping/>
  </p:clrMapOvr>
  <mc:AlternateContent xmlns:mc="http://schemas.openxmlformats.org/markup-compatibility/2006" xmlns:p14="http://schemas.microsoft.com/office/powerpoint/2010/main">
    <mc:Choice Requires="p14">
      <p:transition spd="slow" p14:dur="1600" advClick="0" advTm="184000">
        <p14:gallery dir="l"/>
      </p:transition>
    </mc:Choice>
    <mc:Fallback xmlns="">
      <p:transition spd="slow" advClick="0" advTm="18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fontScale="62500" lnSpcReduction="20000"/>
          </a:bodyPr>
          <a:lstStyle/>
          <a:p>
            <a:pPr marL="0" indent="0" algn="just" rtl="0">
              <a:lnSpc>
                <a:spcPct val="115000"/>
              </a:lnSpc>
              <a:spcAft>
                <a:spcPts val="1000"/>
              </a:spcAft>
              <a:buNone/>
            </a:pPr>
            <a:r>
              <a:rPr lang="en-US" b="1" i="1" dirty="0" smtClean="0">
                <a:effectLst>
                  <a:outerShdw blurRad="38100" dist="38100" dir="2700000" algn="tl">
                    <a:srgbClr val="000000">
                      <a:alpha val="43137"/>
                    </a:srgbClr>
                  </a:outerShdw>
                </a:effectLst>
                <a:latin typeface="Times New Roman"/>
                <a:ea typeface="Calibri"/>
                <a:cs typeface="Simplified Arabic"/>
              </a:rPr>
              <a:t>c</a:t>
            </a:r>
            <a:r>
              <a:rPr lang="en-US" b="1" i="1" dirty="0">
                <a:effectLst>
                  <a:outerShdw blurRad="38100" dist="38100" dir="2700000" algn="tl">
                    <a:srgbClr val="000000">
                      <a:alpha val="43137"/>
                    </a:srgbClr>
                  </a:outerShdw>
                </a:effectLst>
                <a:latin typeface="Times New Roman"/>
                <a:ea typeface="Calibri"/>
                <a:cs typeface="Simplified Arabic"/>
              </a:rPr>
              <a:t>) Alumina Saturation</a:t>
            </a:r>
            <a:endParaRPr lang="en-US" sz="2400" dirty="0">
              <a:effectLst>
                <a:outerShdw blurRad="38100" dist="38100" dir="2700000" algn="tl">
                  <a:srgbClr val="000000">
                    <a:alpha val="43137"/>
                  </a:srgbClr>
                </a:outerShdw>
              </a:effectLst>
              <a:ea typeface="Calibri"/>
              <a:cs typeface="Arial"/>
            </a:endParaRPr>
          </a:p>
          <a:p>
            <a:pPr marL="514350" indent="-514350" algn="just" rtl="0">
              <a:lnSpc>
                <a:spcPct val="115000"/>
              </a:lnSpc>
              <a:spcAft>
                <a:spcPts val="1000"/>
              </a:spcAft>
              <a:buClr>
                <a:srgbClr val="FF0000"/>
              </a:buClr>
              <a:buFont typeface="+mj-lt"/>
              <a:buAutoNum type="arabicParenR"/>
            </a:pPr>
            <a:r>
              <a:rPr lang="en-US" b="1" dirty="0" err="1" smtClean="0">
                <a:latin typeface="Times New Roman"/>
                <a:ea typeface="Calibri"/>
                <a:cs typeface="Simplified Arabic"/>
              </a:rPr>
              <a:t>Peraluminous</a:t>
            </a:r>
            <a:r>
              <a:rPr lang="en-US" b="1" dirty="0">
                <a:latin typeface="Times New Roman"/>
                <a:ea typeface="Calibri"/>
                <a:cs typeface="Simplified Arabic"/>
              </a:rPr>
              <a:t>:</a:t>
            </a:r>
            <a:r>
              <a:rPr lang="en-US" dirty="0">
                <a:latin typeface="Times New Roman"/>
                <a:ea typeface="Calibri"/>
                <a:cs typeface="Simplified Arabic"/>
              </a:rPr>
              <a:t> Al</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&gt; (CaO+K</a:t>
            </a:r>
            <a:r>
              <a:rPr lang="en-US" baseline="-25000" dirty="0">
                <a:latin typeface="Times New Roman"/>
                <a:ea typeface="Calibri"/>
                <a:cs typeface="Simplified Arabic"/>
              </a:rPr>
              <a:t>2</a:t>
            </a:r>
            <a:r>
              <a:rPr lang="en-US" dirty="0">
                <a:latin typeface="Times New Roman"/>
                <a:ea typeface="Calibri"/>
                <a:cs typeface="Simplified Arabic"/>
              </a:rPr>
              <a:t>O+Na</a:t>
            </a:r>
            <a:r>
              <a:rPr lang="en-US" baseline="-25000" dirty="0">
                <a:latin typeface="Times New Roman"/>
                <a:ea typeface="Calibri"/>
                <a:cs typeface="Simplified Arabic"/>
              </a:rPr>
              <a:t>2</a:t>
            </a:r>
            <a:r>
              <a:rPr lang="en-US" dirty="0">
                <a:latin typeface="Times New Roman"/>
                <a:ea typeface="Calibri"/>
                <a:cs typeface="Simplified Arabic"/>
              </a:rPr>
              <a:t>O).</a:t>
            </a:r>
            <a:endParaRPr lang="en-US" sz="2400" dirty="0">
              <a:ea typeface="Calibri"/>
              <a:cs typeface="Arial"/>
            </a:endParaRPr>
          </a:p>
          <a:p>
            <a:pPr marL="514350" indent="-514350" algn="just" rtl="0">
              <a:lnSpc>
                <a:spcPct val="115000"/>
              </a:lnSpc>
              <a:spcAft>
                <a:spcPts val="1000"/>
              </a:spcAft>
              <a:buClr>
                <a:srgbClr val="FF0000"/>
              </a:buClr>
              <a:buFont typeface="+mj-lt"/>
              <a:buAutoNum type="arabicParenR"/>
            </a:pPr>
            <a:r>
              <a:rPr lang="en-US" b="1" dirty="0" err="1" smtClean="0">
                <a:latin typeface="Times New Roman"/>
                <a:ea typeface="Calibri"/>
                <a:cs typeface="Simplified Arabic"/>
              </a:rPr>
              <a:t>Metaaluminous</a:t>
            </a:r>
            <a:r>
              <a:rPr lang="en-US" b="1" dirty="0">
                <a:latin typeface="Times New Roman"/>
                <a:ea typeface="Calibri"/>
                <a:cs typeface="Simplified Arabic"/>
              </a:rPr>
              <a:t>:</a:t>
            </a:r>
            <a:r>
              <a:rPr lang="en-US" dirty="0">
                <a:latin typeface="Times New Roman"/>
                <a:ea typeface="Calibri"/>
                <a:cs typeface="Simplified Arabic"/>
              </a:rPr>
              <a:t> (CaO+K</a:t>
            </a:r>
            <a:r>
              <a:rPr lang="en-US" baseline="-25000" dirty="0">
                <a:latin typeface="Times New Roman"/>
                <a:ea typeface="Calibri"/>
                <a:cs typeface="Simplified Arabic"/>
              </a:rPr>
              <a:t>2</a:t>
            </a:r>
            <a:r>
              <a:rPr lang="en-US" dirty="0">
                <a:latin typeface="Times New Roman"/>
                <a:ea typeface="Calibri"/>
                <a:cs typeface="Simplified Arabic"/>
              </a:rPr>
              <a:t>O+Na</a:t>
            </a:r>
            <a:r>
              <a:rPr lang="en-US" baseline="-25000" dirty="0">
                <a:latin typeface="Times New Roman"/>
                <a:ea typeface="Calibri"/>
                <a:cs typeface="Simplified Arabic"/>
              </a:rPr>
              <a:t>2</a:t>
            </a:r>
            <a:r>
              <a:rPr lang="en-US" dirty="0">
                <a:latin typeface="Times New Roman"/>
                <a:ea typeface="Calibri"/>
                <a:cs typeface="Simplified Arabic"/>
              </a:rPr>
              <a:t>O) &gt; Al</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&gt; (K</a:t>
            </a:r>
            <a:r>
              <a:rPr lang="en-US" baseline="-25000" dirty="0">
                <a:latin typeface="Times New Roman"/>
                <a:ea typeface="Calibri"/>
                <a:cs typeface="Simplified Arabic"/>
              </a:rPr>
              <a:t>2</a:t>
            </a:r>
            <a:r>
              <a:rPr lang="en-US" dirty="0">
                <a:latin typeface="Times New Roman"/>
                <a:ea typeface="Calibri"/>
                <a:cs typeface="Simplified Arabic"/>
              </a:rPr>
              <a:t>O+Na</a:t>
            </a:r>
            <a:r>
              <a:rPr lang="en-US" baseline="-25000" dirty="0">
                <a:latin typeface="Times New Roman"/>
                <a:ea typeface="Calibri"/>
                <a:cs typeface="Simplified Arabic"/>
              </a:rPr>
              <a:t>2</a:t>
            </a:r>
            <a:r>
              <a:rPr lang="en-US" dirty="0">
                <a:latin typeface="Times New Roman"/>
                <a:ea typeface="Calibri"/>
                <a:cs typeface="Simplified Arabic"/>
              </a:rPr>
              <a:t>O).</a:t>
            </a:r>
            <a:endParaRPr lang="en-US" sz="2400" dirty="0">
              <a:ea typeface="Calibri"/>
              <a:cs typeface="Arial"/>
            </a:endParaRPr>
          </a:p>
          <a:p>
            <a:pPr marL="514350" indent="-514350" algn="just" rtl="0">
              <a:lnSpc>
                <a:spcPct val="115000"/>
              </a:lnSpc>
              <a:spcAft>
                <a:spcPts val="1000"/>
              </a:spcAft>
              <a:buClr>
                <a:srgbClr val="FF0000"/>
              </a:buClr>
              <a:buFont typeface="+mj-lt"/>
              <a:buAutoNum type="arabicParenR"/>
            </a:pPr>
            <a:r>
              <a:rPr lang="en-US" b="1" dirty="0" err="1" smtClean="0">
                <a:latin typeface="Times New Roman"/>
                <a:ea typeface="Calibri"/>
                <a:cs typeface="Simplified Arabic"/>
              </a:rPr>
              <a:t>Subaluminous</a:t>
            </a:r>
            <a:r>
              <a:rPr lang="en-US" b="1" dirty="0">
                <a:latin typeface="Times New Roman"/>
                <a:ea typeface="Calibri"/>
                <a:cs typeface="Simplified Arabic"/>
              </a:rPr>
              <a:t>:</a:t>
            </a:r>
            <a:r>
              <a:rPr lang="en-US" dirty="0">
                <a:latin typeface="Times New Roman"/>
                <a:ea typeface="Calibri"/>
                <a:cs typeface="Simplified Arabic"/>
              </a:rPr>
              <a:t> Al</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solidFill>
                  <a:srgbClr val="545454"/>
                </a:solidFill>
                <a:latin typeface="Arial"/>
                <a:ea typeface="Calibri"/>
                <a:cs typeface="Arial"/>
              </a:rPr>
              <a:t> ≈</a:t>
            </a:r>
            <a:r>
              <a:rPr lang="en-US" dirty="0">
                <a:latin typeface="Times New Roman"/>
                <a:ea typeface="Calibri"/>
                <a:cs typeface="Simplified Arabic"/>
              </a:rPr>
              <a:t> (K</a:t>
            </a:r>
            <a:r>
              <a:rPr lang="en-US" baseline="-25000" dirty="0">
                <a:latin typeface="Times New Roman"/>
                <a:ea typeface="Calibri"/>
                <a:cs typeface="Simplified Arabic"/>
              </a:rPr>
              <a:t>2</a:t>
            </a:r>
            <a:r>
              <a:rPr lang="en-US" dirty="0">
                <a:latin typeface="Times New Roman"/>
                <a:ea typeface="Calibri"/>
                <a:cs typeface="Simplified Arabic"/>
              </a:rPr>
              <a:t>O+Na</a:t>
            </a:r>
            <a:r>
              <a:rPr lang="en-US" baseline="-25000" dirty="0">
                <a:latin typeface="Times New Roman"/>
                <a:ea typeface="Calibri"/>
                <a:cs typeface="Simplified Arabic"/>
              </a:rPr>
              <a:t>2</a:t>
            </a:r>
            <a:r>
              <a:rPr lang="en-US" dirty="0">
                <a:latin typeface="Times New Roman"/>
                <a:ea typeface="Calibri"/>
                <a:cs typeface="Simplified Arabic"/>
              </a:rPr>
              <a:t>O).</a:t>
            </a:r>
            <a:endParaRPr lang="en-US" sz="2400" dirty="0">
              <a:ea typeface="Calibri"/>
              <a:cs typeface="Arial"/>
            </a:endParaRPr>
          </a:p>
          <a:p>
            <a:pPr marL="514350" indent="-514350" algn="just" rtl="0">
              <a:lnSpc>
                <a:spcPct val="115000"/>
              </a:lnSpc>
              <a:spcAft>
                <a:spcPts val="1000"/>
              </a:spcAft>
              <a:buClr>
                <a:srgbClr val="FF0000"/>
              </a:buClr>
              <a:buFont typeface="+mj-lt"/>
              <a:buAutoNum type="arabicParenR"/>
            </a:pPr>
            <a:r>
              <a:rPr lang="en-US" b="1" dirty="0" err="1" smtClean="0">
                <a:latin typeface="Times New Roman"/>
                <a:ea typeface="Calibri"/>
                <a:cs typeface="Simplified Arabic"/>
              </a:rPr>
              <a:t>Peralkaline</a:t>
            </a:r>
            <a:r>
              <a:rPr lang="en-US" b="1" dirty="0">
                <a:latin typeface="Times New Roman"/>
                <a:ea typeface="Calibri"/>
                <a:cs typeface="Simplified Arabic"/>
              </a:rPr>
              <a:t>:</a:t>
            </a:r>
            <a:r>
              <a:rPr lang="en-US" dirty="0">
                <a:latin typeface="Times New Roman"/>
                <a:ea typeface="Calibri"/>
                <a:cs typeface="Simplified Arabic"/>
              </a:rPr>
              <a:t> Al</a:t>
            </a:r>
            <a:r>
              <a:rPr lang="en-US" baseline="-25000" dirty="0">
                <a:latin typeface="Times New Roman"/>
                <a:ea typeface="Calibri"/>
                <a:cs typeface="Simplified Arabic"/>
              </a:rPr>
              <a:t>2</a:t>
            </a:r>
            <a:r>
              <a:rPr lang="en-US" dirty="0">
                <a:latin typeface="Times New Roman"/>
                <a:ea typeface="Calibri"/>
                <a:cs typeface="Simplified Arabic"/>
              </a:rPr>
              <a:t>O</a:t>
            </a:r>
            <a:r>
              <a:rPr lang="en-US" baseline="-25000" dirty="0">
                <a:latin typeface="Times New Roman"/>
                <a:ea typeface="Calibri"/>
                <a:cs typeface="Simplified Arabic"/>
              </a:rPr>
              <a:t>3</a:t>
            </a:r>
            <a:r>
              <a:rPr lang="en-US" dirty="0">
                <a:latin typeface="Times New Roman"/>
                <a:ea typeface="Calibri"/>
                <a:cs typeface="Simplified Arabic"/>
              </a:rPr>
              <a:t> &lt; (K</a:t>
            </a:r>
            <a:r>
              <a:rPr lang="en-US" baseline="-25000" dirty="0">
                <a:latin typeface="Times New Roman"/>
                <a:ea typeface="Calibri"/>
                <a:cs typeface="Simplified Arabic"/>
              </a:rPr>
              <a:t>2</a:t>
            </a:r>
            <a:r>
              <a:rPr lang="en-US" dirty="0">
                <a:latin typeface="Times New Roman"/>
                <a:ea typeface="Calibri"/>
                <a:cs typeface="Simplified Arabic"/>
              </a:rPr>
              <a:t>O+Na</a:t>
            </a:r>
            <a:r>
              <a:rPr lang="en-US" baseline="-25000" dirty="0">
                <a:latin typeface="Times New Roman"/>
                <a:ea typeface="Calibri"/>
                <a:cs typeface="Simplified Arabic"/>
              </a:rPr>
              <a:t>2</a:t>
            </a:r>
            <a:r>
              <a:rPr lang="en-US" dirty="0">
                <a:latin typeface="Times New Roman"/>
                <a:ea typeface="Calibri"/>
                <a:cs typeface="Simplified Arabic"/>
              </a:rPr>
              <a:t>O).</a:t>
            </a:r>
            <a:endParaRPr lang="en-US" sz="2400" dirty="0">
              <a:ea typeface="Calibri"/>
              <a:cs typeface="Arial"/>
            </a:endParaRPr>
          </a:p>
          <a:p>
            <a:pPr marL="0" indent="0" algn="just" rtl="0">
              <a:lnSpc>
                <a:spcPct val="115000"/>
              </a:lnSpc>
              <a:spcAft>
                <a:spcPts val="1000"/>
              </a:spcAft>
              <a:buNone/>
            </a:pPr>
            <a:r>
              <a:rPr lang="en-US" dirty="0">
                <a:latin typeface="Times New Roman"/>
                <a:ea typeface="Calibri"/>
                <a:cs typeface="Simplified Arabic"/>
              </a:rPr>
              <a:t> </a:t>
            </a:r>
            <a:endParaRPr lang="en-US" sz="2400" dirty="0">
              <a:ea typeface="Calibri"/>
              <a:cs typeface="Arial"/>
            </a:endParaRPr>
          </a:p>
          <a:p>
            <a:pPr marL="0" indent="0" algn="just" rtl="0">
              <a:lnSpc>
                <a:spcPct val="115000"/>
              </a:lnSpc>
              <a:spcAft>
                <a:spcPts val="1000"/>
              </a:spcAft>
              <a:buNone/>
            </a:pPr>
            <a:r>
              <a:rPr lang="en-US" sz="3600" b="1" i="1" dirty="0">
                <a:solidFill>
                  <a:srgbClr val="FF0000"/>
                </a:solidFill>
                <a:effectLst>
                  <a:outerShdw blurRad="38100" dist="38100" dir="2700000" algn="tl">
                    <a:srgbClr val="000000">
                      <a:alpha val="43137"/>
                    </a:srgbClr>
                  </a:outerShdw>
                </a:effectLst>
                <a:latin typeface="Times New Roman"/>
                <a:ea typeface="Calibri"/>
                <a:cs typeface="Simplified Arabic"/>
              </a:rPr>
              <a:t>3) Mineralogical classifications</a:t>
            </a:r>
            <a:endParaRPr lang="en-US" sz="2400"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Simplified Arabic"/>
              </a:rPr>
              <a:t>	Mineralogical </a:t>
            </a:r>
            <a:r>
              <a:rPr lang="en-US" dirty="0">
                <a:latin typeface="Times New Roman"/>
                <a:ea typeface="Calibri"/>
                <a:cs typeface="Simplified Arabic"/>
              </a:rPr>
              <a:t>classifications are normally based on one or more important variables:</a:t>
            </a:r>
            <a:endParaRPr lang="en-US" sz="2400" dirty="0">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Simplified Arabic"/>
              </a:rPr>
              <a:t>a)</a:t>
            </a:r>
            <a:r>
              <a:rPr lang="en-US" dirty="0">
                <a:solidFill>
                  <a:srgbClr val="FF0000"/>
                </a:solidFill>
                <a:latin typeface="Times New Roman"/>
                <a:ea typeface="Calibri"/>
                <a:cs typeface="Simplified Arabic"/>
              </a:rPr>
              <a:t> </a:t>
            </a:r>
            <a:r>
              <a:rPr lang="en-US" dirty="0">
                <a:latin typeface="Times New Roman"/>
                <a:ea typeface="Calibri"/>
                <a:cs typeface="Simplified Arabic"/>
              </a:rPr>
              <a:t>Presence or absence of quartz, feldspathoids, or olivine.</a:t>
            </a:r>
            <a:endParaRPr lang="en-US" sz="2400" dirty="0">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Simplified Arabic"/>
              </a:rPr>
              <a:t>b)</a:t>
            </a:r>
            <a:r>
              <a:rPr lang="en-US" dirty="0">
                <a:solidFill>
                  <a:srgbClr val="FF0000"/>
                </a:solidFill>
                <a:latin typeface="Times New Roman"/>
                <a:ea typeface="Calibri"/>
                <a:cs typeface="Simplified Arabic"/>
              </a:rPr>
              <a:t> </a:t>
            </a:r>
            <a:r>
              <a:rPr lang="en-US" dirty="0">
                <a:latin typeface="Times New Roman"/>
                <a:ea typeface="Calibri"/>
                <a:cs typeface="Simplified Arabic"/>
              </a:rPr>
              <a:t>Percent and types of feldspars.</a:t>
            </a:r>
            <a:endParaRPr lang="en-US" sz="2400" dirty="0">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Simplified Arabic"/>
              </a:rPr>
              <a:t>c)</a:t>
            </a:r>
            <a:r>
              <a:rPr lang="en-US" dirty="0">
                <a:solidFill>
                  <a:srgbClr val="FF0000"/>
                </a:solidFill>
                <a:latin typeface="Times New Roman"/>
                <a:ea typeface="Calibri"/>
                <a:cs typeface="Simplified Arabic"/>
              </a:rPr>
              <a:t> </a:t>
            </a:r>
            <a:r>
              <a:rPr lang="en-US" dirty="0">
                <a:latin typeface="Times New Roman"/>
                <a:ea typeface="Calibri"/>
                <a:cs typeface="Simplified Arabic"/>
              </a:rPr>
              <a:t>Percent and types of dark minerals (ferromagnesian minerals).</a:t>
            </a:r>
            <a:endParaRPr lang="en-US" sz="2400" dirty="0">
              <a:ea typeface="Calibri"/>
              <a:cs typeface="Arial"/>
            </a:endParaRPr>
          </a:p>
          <a:p>
            <a:pPr marL="457200" indent="-457200" algn="just" rtl="0">
              <a:buClr>
                <a:srgbClr val="FF0000"/>
              </a:buClr>
              <a:buFont typeface="Wingdings" pitchFamily="2" charset="2"/>
              <a:buChar char="Ø"/>
            </a:pPr>
            <a:r>
              <a:rPr lang="en-US" dirty="0" smtClean="0">
                <a:latin typeface="Times New Roman"/>
                <a:ea typeface="Calibri"/>
                <a:cs typeface="Simplified Arabic"/>
              </a:rPr>
              <a:t>Some </a:t>
            </a:r>
            <a:r>
              <a:rPr lang="en-US" dirty="0">
                <a:latin typeface="Times New Roman"/>
                <a:ea typeface="Calibri"/>
                <a:cs typeface="Simplified Arabic"/>
              </a:rPr>
              <a:t>of these variables are dependent of one or another. For example, an increase in anorthite content of plagioclase generally correlates with an increase in ferromagnesian minerals.</a:t>
            </a: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0"/>
            <a:ext cx="609600" cy="609600"/>
          </a:xfrm>
          <a:prstGeom prst="rect">
            <a:avLst/>
          </a:prstGeom>
        </p:spPr>
      </p:pic>
    </p:spTree>
    <p:extLst>
      <p:ext uri="{BB962C8B-B14F-4D97-AF65-F5344CB8AC3E}">
        <p14:creationId xmlns:p14="http://schemas.microsoft.com/office/powerpoint/2010/main" val="2160224258"/>
      </p:ext>
    </p:extLst>
  </p:cSld>
  <p:clrMapOvr>
    <a:masterClrMapping/>
  </p:clrMapOvr>
  <mc:AlternateContent xmlns:mc="http://schemas.openxmlformats.org/markup-compatibility/2006" xmlns:p14="http://schemas.microsoft.com/office/powerpoint/2010/main">
    <mc:Choice Requires="p14">
      <p:transition spd="slow" p14:dur="2000" advClick="0" advTm="156000">
        <p14:ferris dir="l"/>
      </p:transition>
    </mc:Choice>
    <mc:Fallback xmlns="">
      <p:transition spd="slow" advClick="0" advTm="15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533400"/>
            <a:ext cx="8229600" cy="5867400"/>
          </a:xfrm>
        </p:spPr>
        <p:txBody>
          <a:bodyPr>
            <a:normAutofit fontScale="85000" lnSpcReduction="20000"/>
          </a:bodyPr>
          <a:lstStyle/>
          <a:p>
            <a:pPr marL="457200" indent="-457200" algn="just" rtl="0">
              <a:lnSpc>
                <a:spcPct val="115000"/>
              </a:lnSpc>
              <a:spcAft>
                <a:spcPts val="1000"/>
              </a:spcAft>
              <a:buClr>
                <a:srgbClr val="FF0000"/>
              </a:buClr>
              <a:buFont typeface="Wingdings" pitchFamily="2" charset="2"/>
              <a:buChar char="Ø"/>
            </a:pPr>
            <a:r>
              <a:rPr lang="en-US" dirty="0" smtClean="0">
                <a:latin typeface="Times New Roman"/>
                <a:ea typeface="Calibri"/>
                <a:cs typeface="Simplified Arabic"/>
              </a:rPr>
              <a:t>Minerals </a:t>
            </a:r>
            <a:r>
              <a:rPr lang="en-US" dirty="0">
                <a:latin typeface="Times New Roman"/>
                <a:ea typeface="Calibri"/>
                <a:cs typeface="Simplified Arabic"/>
              </a:rPr>
              <a:t>found in igneous rocks are three types:</a:t>
            </a:r>
            <a:endParaRPr lang="en-US" sz="2400" dirty="0">
              <a:ea typeface="Calibri"/>
              <a:cs typeface="Arial"/>
            </a:endParaRPr>
          </a:p>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(1) Essential minerals</a:t>
            </a:r>
            <a:r>
              <a:rPr lang="en-US" dirty="0">
                <a:solidFill>
                  <a:srgbClr val="FF0000"/>
                </a:solidFill>
                <a:effectLst>
                  <a:outerShdw blurRad="38100" dist="38100" dir="2700000" algn="tl">
                    <a:srgbClr val="000000">
                      <a:alpha val="43137"/>
                    </a:srgbClr>
                  </a:outerShdw>
                </a:effectLst>
                <a:latin typeface="Times New Roman"/>
                <a:ea typeface="Calibri"/>
                <a:cs typeface="Simplified Arabic"/>
              </a:rPr>
              <a:t> </a:t>
            </a:r>
            <a:r>
              <a:rPr lang="en-US" dirty="0">
                <a:latin typeface="Times New Roman"/>
                <a:ea typeface="Calibri"/>
                <a:cs typeface="Simplified Arabic"/>
              </a:rPr>
              <a:t>fall into two classes: </a:t>
            </a:r>
            <a:endParaRPr lang="en-US" sz="2400" dirty="0">
              <a:ea typeface="Calibri"/>
              <a:cs typeface="Arial"/>
            </a:endParaRPr>
          </a:p>
          <a:p>
            <a:pPr marL="0" indent="0" algn="just" rtl="0">
              <a:lnSpc>
                <a:spcPct val="115000"/>
              </a:lnSpc>
              <a:spcAft>
                <a:spcPts val="1000"/>
              </a:spcAft>
              <a:buNone/>
            </a:pPr>
            <a:r>
              <a:rPr lang="en-US" b="1" i="1" dirty="0">
                <a:latin typeface="Times New Roman"/>
                <a:ea typeface="Calibri"/>
                <a:cs typeface="Simplified Arabic"/>
              </a:rPr>
              <a:t>a)</a:t>
            </a:r>
            <a:r>
              <a:rPr lang="en-US" i="1" dirty="0">
                <a:latin typeface="Times New Roman"/>
                <a:ea typeface="Calibri"/>
                <a:cs typeface="Simplified Arabic"/>
              </a:rPr>
              <a:t> </a:t>
            </a:r>
            <a:r>
              <a:rPr lang="en-US" i="1" u="sng" dirty="0">
                <a:latin typeface="Times New Roman"/>
                <a:ea typeface="Calibri"/>
                <a:cs typeface="Simplified Arabic"/>
              </a:rPr>
              <a:t>Specific minerals</a:t>
            </a:r>
            <a:r>
              <a:rPr lang="en-US" dirty="0">
                <a:latin typeface="Times New Roman"/>
                <a:ea typeface="Calibri"/>
                <a:cs typeface="Simplified Arabic"/>
              </a:rPr>
              <a:t> that are determining the name of the rock, such as quartz, orthoclase and plagioclase in granite.</a:t>
            </a:r>
            <a:endParaRPr lang="en-US" sz="2400" dirty="0">
              <a:ea typeface="Calibri"/>
              <a:cs typeface="Arial"/>
            </a:endParaRPr>
          </a:p>
          <a:p>
            <a:pPr marL="0" indent="0" algn="just" rtl="0">
              <a:lnSpc>
                <a:spcPct val="115000"/>
              </a:lnSpc>
              <a:spcAft>
                <a:spcPts val="1000"/>
              </a:spcAft>
              <a:buNone/>
            </a:pPr>
            <a:r>
              <a:rPr lang="en-US" b="1" i="1" dirty="0">
                <a:latin typeface="Times New Roman"/>
                <a:ea typeface="Calibri"/>
                <a:cs typeface="Simplified Arabic"/>
              </a:rPr>
              <a:t>b)</a:t>
            </a:r>
            <a:r>
              <a:rPr lang="en-US" i="1" dirty="0">
                <a:latin typeface="Times New Roman"/>
                <a:ea typeface="Calibri"/>
                <a:cs typeface="Simplified Arabic"/>
              </a:rPr>
              <a:t> </a:t>
            </a:r>
            <a:r>
              <a:rPr lang="en-US" i="1" u="sng" dirty="0">
                <a:latin typeface="Times New Roman"/>
                <a:ea typeface="Calibri"/>
                <a:cs typeface="Simplified Arabic"/>
              </a:rPr>
              <a:t>Characteristic minerals</a:t>
            </a:r>
            <a:r>
              <a:rPr lang="en-US" dirty="0">
                <a:latin typeface="Times New Roman"/>
                <a:ea typeface="Calibri"/>
                <a:cs typeface="Simplified Arabic"/>
              </a:rPr>
              <a:t> those that are important enough to indicate the variety of that rock, such as biotite in biotite-granite.</a:t>
            </a:r>
            <a:endParaRPr lang="en-US" sz="2400" dirty="0">
              <a:ea typeface="Calibri"/>
              <a:cs typeface="Arial"/>
            </a:endParaRPr>
          </a:p>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(2) Accessory minerals</a:t>
            </a:r>
            <a:r>
              <a:rPr lang="en-US" dirty="0">
                <a:solidFill>
                  <a:srgbClr val="FF0000"/>
                </a:solidFill>
                <a:effectLst>
                  <a:outerShdw blurRad="38100" dist="38100" dir="2700000" algn="tl">
                    <a:srgbClr val="000000">
                      <a:alpha val="43137"/>
                    </a:srgbClr>
                  </a:outerShdw>
                </a:effectLst>
                <a:latin typeface="Times New Roman"/>
                <a:ea typeface="Calibri"/>
                <a:cs typeface="Simplified Arabic"/>
              </a:rPr>
              <a:t> </a:t>
            </a:r>
            <a:r>
              <a:rPr lang="en-US" dirty="0">
                <a:latin typeface="Times New Roman"/>
                <a:ea typeface="Calibri"/>
                <a:cs typeface="Simplified Arabic"/>
              </a:rPr>
              <a:t>are less abundant minerals such as sphene and magnetite. </a:t>
            </a:r>
            <a:endParaRPr lang="en-US" sz="2400" dirty="0">
              <a:ea typeface="Calibri"/>
              <a:cs typeface="Arial"/>
            </a:endParaRPr>
          </a:p>
          <a:p>
            <a:pPr marL="457200" indent="-457200" algn="just" rtl="0">
              <a:lnSpc>
                <a:spcPct val="115000"/>
              </a:lnSpc>
              <a:spcAft>
                <a:spcPts val="1000"/>
              </a:spcAft>
              <a:buClr>
                <a:srgbClr val="FF0000"/>
              </a:buClr>
              <a:buFont typeface="Wingdings" pitchFamily="2" charset="2"/>
              <a:buChar char="Ø"/>
            </a:pPr>
            <a:r>
              <a:rPr lang="en-US" dirty="0" smtClean="0">
                <a:latin typeface="Times New Roman"/>
                <a:ea typeface="Calibri"/>
                <a:cs typeface="Simplified Arabic"/>
              </a:rPr>
              <a:t>The </a:t>
            </a:r>
            <a:r>
              <a:rPr lang="en-US" dirty="0">
                <a:latin typeface="Times New Roman"/>
                <a:ea typeface="Calibri"/>
                <a:cs typeface="Simplified Arabic"/>
              </a:rPr>
              <a:t>above (1) and (2) are primary minerals formed by primary crystallisation. </a:t>
            </a:r>
            <a:endParaRPr lang="en-US" sz="2400" dirty="0">
              <a:ea typeface="Calibri"/>
              <a:cs typeface="Arial"/>
            </a:endParaRPr>
          </a:p>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Simplified Arabic"/>
              </a:rPr>
              <a:t>(3) Secondary minerals</a:t>
            </a:r>
            <a:r>
              <a:rPr lang="en-US" dirty="0">
                <a:solidFill>
                  <a:srgbClr val="FF0000"/>
                </a:solidFill>
                <a:effectLst>
                  <a:outerShdw blurRad="38100" dist="38100" dir="2700000" algn="tl">
                    <a:srgbClr val="000000">
                      <a:alpha val="43137"/>
                    </a:srgbClr>
                  </a:outerShdw>
                </a:effectLst>
                <a:latin typeface="Times New Roman"/>
                <a:ea typeface="Calibri"/>
                <a:cs typeface="Simplified Arabic"/>
              </a:rPr>
              <a:t> </a:t>
            </a:r>
            <a:r>
              <a:rPr lang="en-US" dirty="0">
                <a:latin typeface="Times New Roman"/>
                <a:ea typeface="Calibri"/>
                <a:cs typeface="Simplified Arabic"/>
              </a:rPr>
              <a:t>are formed from the alteration of primary minerals after crystallisation such as chlorite from biotite.</a:t>
            </a:r>
            <a:endParaRPr lang="en-US" sz="2400" dirty="0">
              <a:ea typeface="Calibri"/>
              <a:cs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0"/>
            <a:ext cx="609600" cy="609600"/>
          </a:xfrm>
          <a:prstGeom prst="rect">
            <a:avLst/>
          </a:prstGeom>
        </p:spPr>
      </p:pic>
    </p:spTree>
    <p:extLst>
      <p:ext uri="{BB962C8B-B14F-4D97-AF65-F5344CB8AC3E}">
        <p14:creationId xmlns:p14="http://schemas.microsoft.com/office/powerpoint/2010/main" val="1282975173"/>
      </p:ext>
    </p:extLst>
  </p:cSld>
  <p:clrMapOvr>
    <a:masterClrMapping/>
  </p:clrMapOvr>
  <mc:AlternateContent xmlns:mc="http://schemas.openxmlformats.org/markup-compatibility/2006" xmlns:p14="http://schemas.microsoft.com/office/powerpoint/2010/main">
    <mc:Choice Requires="p14">
      <p:transition spd="slow" p14:dur="1100" advClick="0" advTm="129000">
        <p14:switch dir="r"/>
      </p:transition>
    </mc:Choice>
    <mc:Fallback xmlns="">
      <p:transition spd="slow" advClick="0" advTm="12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162</TotalTime>
  <Words>579</Words>
  <Application>Microsoft Office PowerPoint</Application>
  <PresentationFormat>عرض على الشاشة (3:4)‏</PresentationFormat>
  <Paragraphs>94</Paragraphs>
  <Slides>11</Slides>
  <Notes>0</Notes>
  <HiddenSlides>0</HiddenSlides>
  <MMClips>11</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Urban</vt:lpstr>
      <vt:lpstr>Igneous Petrology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Classification of Igneous Rocks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dc:creator>
  <cp:lastModifiedBy>3d</cp:lastModifiedBy>
  <cp:revision>27</cp:revision>
  <dcterms:created xsi:type="dcterms:W3CDTF">2006-08-16T00:00:00Z</dcterms:created>
  <dcterms:modified xsi:type="dcterms:W3CDTF">2020-12-05T16:44:17Z</dcterms:modified>
</cp:coreProperties>
</file>