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 id="260" r:id="rId4"/>
    <p:sldId id="261" r:id="rId5"/>
    <p:sldId id="265" r:id="rId6"/>
    <p:sldId id="266" r:id="rId7"/>
    <p:sldId id="267" r:id="rId8"/>
    <p:sldId id="268" r:id="rId9"/>
    <p:sldId id="26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12/5/2020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12/5/2020</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12/5/2020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12/5/2020</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12/5/2020</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12/5/2020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Igneous Petrology</a:t>
            </a:r>
            <a:r>
              <a:rPr lang="en-US" dirty="0"/>
              <a:t/>
            </a:r>
            <a:br>
              <a:rPr lang="en-US" dirty="0"/>
            </a:br>
            <a:endParaRPr lang="ar-IQ" dirty="0"/>
          </a:p>
        </p:txBody>
      </p:sp>
      <p:sp>
        <p:nvSpPr>
          <p:cNvPr id="3" name="Subtitle 2"/>
          <p:cNvSpPr>
            <a:spLocks noGrp="1"/>
          </p:cNvSpPr>
          <p:nvPr>
            <p:ph type="subTitle" idx="1"/>
          </p:nvPr>
        </p:nvSpPr>
        <p:spPr/>
        <p:txBody>
          <a:bodyPr>
            <a:normAutofit/>
          </a:bodyPr>
          <a:lstStyle/>
          <a:p>
            <a:r>
              <a:rPr lang="en-US" sz="3600" dirty="0" smtClean="0"/>
              <a:t>(6)</a:t>
            </a:r>
            <a:endParaRPr lang="ar-IQ" sz="36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152400"/>
            <a:ext cx="609600" cy="609600"/>
          </a:xfrm>
          <a:prstGeom prst="rect">
            <a:avLst/>
          </a:prstGeom>
        </p:spPr>
      </p:pic>
    </p:spTree>
    <p:extLst>
      <p:ext uri="{BB962C8B-B14F-4D97-AF65-F5344CB8AC3E}">
        <p14:creationId xmlns:p14="http://schemas.microsoft.com/office/powerpoint/2010/main" val="658935536"/>
      </p:ext>
    </p:extLst>
  </p:cSld>
  <p:clrMapOvr>
    <a:masterClrMapping/>
  </p:clrMapOvr>
  <mc:AlternateContent xmlns:mc="http://schemas.openxmlformats.org/markup-compatibility/2006" xmlns:p14="http://schemas.microsoft.com/office/powerpoint/2010/main">
    <mc:Choice Requires="p14">
      <p:transition spd="slow" p14:dur="1500" advClick="0" advTm="28000">
        <p:split orient="vert"/>
      </p:transition>
    </mc:Choice>
    <mc:Fallback xmlns="">
      <p:transition spd="slow" advClick="0" advTm="28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9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763000" cy="3200400"/>
          </a:xfrm>
        </p:spPr>
        <p:txBody>
          <a:bodyPr>
            <a:normAutofit fontScale="77500" lnSpcReduction="20000"/>
          </a:bodyPr>
          <a:lstStyle/>
          <a:p>
            <a:pPr marL="0" indent="0" algn="just" rtl="0">
              <a:lnSpc>
                <a:spcPct val="115000"/>
              </a:lnSpc>
              <a:spcAft>
                <a:spcPts val="1000"/>
              </a:spcAft>
              <a:buNone/>
            </a:pPr>
            <a:r>
              <a:rPr lang="en-US" sz="3300" b="1" i="1" dirty="0">
                <a:solidFill>
                  <a:srgbClr val="FF0000"/>
                </a:solidFill>
                <a:effectLst>
                  <a:outerShdw blurRad="38100" dist="38100" dir="2700000" algn="tl">
                    <a:srgbClr val="000000">
                      <a:alpha val="43137"/>
                    </a:srgbClr>
                  </a:outerShdw>
                </a:effectLst>
                <a:latin typeface="Times New Roman"/>
                <a:ea typeface="Calibri"/>
                <a:cs typeface="Simplified Arabic"/>
              </a:rPr>
              <a:t>b) Feldspar proportion</a:t>
            </a:r>
            <a:endParaRPr lang="en-US" sz="3300" dirty="0">
              <a:solidFill>
                <a:srgbClr val="FF0000"/>
              </a:solidFill>
              <a:effectLst>
                <a:outerShdw blurRad="38100" dist="38100" dir="2700000" algn="tl">
                  <a:srgbClr val="000000">
                    <a:alpha val="43137"/>
                  </a:srgbClr>
                </a:outerShdw>
              </a:effectLst>
              <a:ea typeface="Calibri"/>
              <a:cs typeface="Arial"/>
            </a:endParaRPr>
          </a:p>
          <a:p>
            <a:pPr marL="0" indent="0" algn="just" rtl="0">
              <a:buNone/>
            </a:pPr>
            <a:r>
              <a:rPr lang="en-US" dirty="0">
                <a:latin typeface="Times New Roman"/>
                <a:ea typeface="Calibri"/>
                <a:cs typeface="Simplified Arabic"/>
              </a:rPr>
              <a:t>	Feldspars are the commonest minerals in igneous rocks, in which they constitute, on the average, over 50 vol.%. The feldspars of igneous rocks fall into two distinct mineralogical grouping, plagioclase and alkali feldspar. Pyrogenetic plagioclase is generally optically homogeneous. Alkali feldspar is much more variable in appearance and comprises optically homogeneous sanidine and anorthoclase in young volcanic rocks, cryptoperthices in older volcanic rocks, and orthoclase and microcline that are frequently perthitic in plutonic rocks.</a:t>
            </a:r>
            <a:endParaRPr lang="ar-IQ" dirty="0"/>
          </a:p>
        </p:txBody>
      </p:sp>
      <p:graphicFrame>
        <p:nvGraphicFramePr>
          <p:cNvPr id="2" name="Table 1"/>
          <p:cNvGraphicFramePr>
            <a:graphicFrameLocks noGrp="1"/>
          </p:cNvGraphicFramePr>
          <p:nvPr>
            <p:extLst>
              <p:ext uri="{D42A27DB-BD31-4B8C-83A1-F6EECF244321}">
                <p14:modId xmlns:p14="http://schemas.microsoft.com/office/powerpoint/2010/main" val="1064508212"/>
              </p:ext>
            </p:extLst>
          </p:nvPr>
        </p:nvGraphicFramePr>
        <p:xfrm>
          <a:off x="990600" y="3962400"/>
          <a:ext cx="6832282" cy="1534065"/>
        </p:xfrm>
        <a:graphic>
          <a:graphicData uri="http://schemas.openxmlformats.org/drawingml/2006/table">
            <a:tbl>
              <a:tblPr firstRow="1" firstCol="1" bandRow="1"/>
              <a:tblGrid>
                <a:gridCol w="1505687"/>
                <a:gridCol w="1505687"/>
                <a:gridCol w="1505687"/>
                <a:gridCol w="2315221"/>
              </a:tblGrid>
              <a:tr h="511355">
                <a:tc>
                  <a:txBody>
                    <a:bodyPr/>
                    <a:lstStyle/>
                    <a:p>
                      <a:pPr algn="ctr">
                        <a:lnSpc>
                          <a:spcPct val="115000"/>
                        </a:lnSpc>
                        <a:spcAft>
                          <a:spcPts val="0"/>
                        </a:spcAft>
                      </a:pPr>
                      <a:r>
                        <a:rPr lang="en-US" sz="1800" dirty="0">
                          <a:effectLst/>
                          <a:latin typeface="Times New Roman"/>
                          <a:ea typeface="Calibri"/>
                          <a:cs typeface="Simplified Arabic"/>
                        </a:rPr>
                        <a:t>Granite</a:t>
                      </a:r>
                      <a:endParaRPr lang="en-US" sz="18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effectLst/>
                          <a:latin typeface="Times New Roman"/>
                          <a:ea typeface="Calibri"/>
                          <a:cs typeface="Simplified Arabic"/>
                        </a:rPr>
                        <a:t>Granodiorite</a:t>
                      </a:r>
                      <a:endParaRPr lang="en-US" sz="18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effectLst/>
                          <a:latin typeface="Times New Roman"/>
                          <a:ea typeface="Calibri"/>
                          <a:cs typeface="Simplified Arabic"/>
                        </a:rPr>
                        <a:t>Diorite</a:t>
                      </a:r>
                      <a:endParaRPr lang="en-US" sz="18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effectLst/>
                          <a:latin typeface="Times New Roman"/>
                          <a:ea typeface="Calibri"/>
                          <a:cs typeface="Simplified Arabic"/>
                        </a:rPr>
                        <a:t>Gabbro</a:t>
                      </a:r>
                      <a:endParaRPr lang="en-US" sz="18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355">
                <a:tc>
                  <a:txBody>
                    <a:bodyPr/>
                    <a:lstStyle/>
                    <a:p>
                      <a:pPr algn="ctr">
                        <a:lnSpc>
                          <a:spcPct val="115000"/>
                        </a:lnSpc>
                        <a:spcAft>
                          <a:spcPts val="0"/>
                        </a:spcAft>
                      </a:pPr>
                      <a:r>
                        <a:rPr lang="en-US" sz="1800">
                          <a:effectLst/>
                          <a:latin typeface="Times New Roman"/>
                          <a:ea typeface="Calibri"/>
                          <a:cs typeface="Simplified Arabic"/>
                        </a:rPr>
                        <a:t>A.K&gt;Plag.</a:t>
                      </a:r>
                      <a:endParaRPr lang="en-US" sz="18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effectLst/>
                          <a:latin typeface="Times New Roman"/>
                          <a:ea typeface="Calibri"/>
                          <a:cs typeface="Simplified Arabic"/>
                        </a:rPr>
                        <a:t>A.K </a:t>
                      </a:r>
                      <a:r>
                        <a:rPr lang="en-US" sz="1800">
                          <a:effectLst/>
                          <a:latin typeface="Times New Roman"/>
                          <a:ea typeface="Calibri"/>
                          <a:cs typeface="Arial"/>
                        </a:rPr>
                        <a:t>≤</a:t>
                      </a:r>
                      <a:r>
                        <a:rPr lang="en-US" sz="1800">
                          <a:effectLst/>
                          <a:latin typeface="Times New Roman"/>
                          <a:ea typeface="Calibri"/>
                          <a:cs typeface="Simplified Arabic"/>
                        </a:rPr>
                        <a:t> Plag.</a:t>
                      </a:r>
                      <a:endParaRPr lang="en-US" sz="18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effectLst/>
                          <a:latin typeface="Times New Roman"/>
                          <a:ea typeface="Calibri"/>
                          <a:cs typeface="Simplified Arabic"/>
                        </a:rPr>
                        <a:t>A.k &lt; Plag.</a:t>
                      </a:r>
                      <a:endParaRPr lang="en-US" sz="18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effectLst/>
                          <a:latin typeface="Times New Roman"/>
                          <a:ea typeface="Calibri"/>
                          <a:cs typeface="Simplified Arabic"/>
                        </a:rPr>
                        <a:t>A.k &lt; Plag.</a:t>
                      </a:r>
                      <a:endParaRPr lang="en-US" sz="18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355">
                <a:tc>
                  <a:txBody>
                    <a:bodyPr/>
                    <a:lstStyle/>
                    <a:p>
                      <a:pPr algn="ctr">
                        <a:lnSpc>
                          <a:spcPct val="115000"/>
                        </a:lnSpc>
                        <a:spcAft>
                          <a:spcPts val="0"/>
                        </a:spcAft>
                      </a:pPr>
                      <a:r>
                        <a:rPr lang="en-US" sz="1800">
                          <a:effectLst/>
                          <a:latin typeface="Times New Roman"/>
                          <a:ea typeface="Calibri"/>
                          <a:cs typeface="Simplified Arabic"/>
                        </a:rPr>
                        <a:t>Albite</a:t>
                      </a:r>
                      <a:endParaRPr lang="en-US" sz="18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effectLst/>
                          <a:latin typeface="Times New Roman"/>
                          <a:ea typeface="Calibri"/>
                          <a:cs typeface="Simplified Arabic"/>
                        </a:rPr>
                        <a:t>Oligoclase</a:t>
                      </a:r>
                      <a:endParaRPr lang="en-US" sz="18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effectLst/>
                          <a:latin typeface="Times New Roman"/>
                          <a:ea typeface="Calibri"/>
                          <a:cs typeface="Simplified Arabic"/>
                        </a:rPr>
                        <a:t>Andesine</a:t>
                      </a:r>
                      <a:endParaRPr lang="en-US" sz="18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effectLst/>
                          <a:latin typeface="Times New Roman"/>
                          <a:ea typeface="Calibri"/>
                          <a:cs typeface="Simplified Arabic"/>
                        </a:rPr>
                        <a:t>Labradorite-Bytownite</a:t>
                      </a:r>
                      <a:endParaRPr lang="en-US" sz="18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10886"/>
            <a:ext cx="609600" cy="609600"/>
          </a:xfrm>
          <a:prstGeom prst="rect">
            <a:avLst/>
          </a:prstGeom>
        </p:spPr>
      </p:pic>
    </p:spTree>
    <p:extLst>
      <p:ext uri="{BB962C8B-B14F-4D97-AF65-F5344CB8AC3E}">
        <p14:creationId xmlns:p14="http://schemas.microsoft.com/office/powerpoint/2010/main" val="581786713"/>
      </p:ext>
    </p:extLst>
  </p:cSld>
  <p:clrMapOvr>
    <a:masterClrMapping/>
  </p:clrMapOvr>
  <mc:AlternateContent xmlns:mc="http://schemas.openxmlformats.org/markup-compatibility/2006" xmlns:p14="http://schemas.microsoft.com/office/powerpoint/2010/main">
    <mc:Choice Requires="p14">
      <p:transition spd="slow" p14:dur="1200" advClick="0" advTm="154000">
        <p14:prism/>
      </p:transition>
    </mc:Choice>
    <mc:Fallback xmlns="">
      <p:transition spd="slow" advClick="0" advTm="15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48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81000"/>
            <a:ext cx="4038600" cy="6400800"/>
          </a:xfrm>
        </p:spPr>
        <p:txBody>
          <a:bodyPr>
            <a:normAutofit fontScale="62500" lnSpcReduction="20000"/>
          </a:bodyPr>
          <a:lstStyle/>
          <a:p>
            <a:pPr marL="0" indent="0" algn="just" rtl="0">
              <a:lnSpc>
                <a:spcPct val="115000"/>
              </a:lnSpc>
              <a:spcAft>
                <a:spcPts val="1000"/>
              </a:spcAft>
              <a:buNone/>
            </a:pPr>
            <a:r>
              <a:rPr lang="en-US" dirty="0" smtClean="0">
                <a:latin typeface="Times New Roman"/>
                <a:ea typeface="Calibri"/>
                <a:cs typeface="Simplified Arabic"/>
              </a:rPr>
              <a:t>	However </a:t>
            </a:r>
            <a:r>
              <a:rPr lang="en-US" dirty="0">
                <a:latin typeface="Times New Roman"/>
                <a:ea typeface="Calibri"/>
                <a:cs typeface="Simplified Arabic"/>
              </a:rPr>
              <a:t>the Internation Union of Geological Sciences (IUGS) petrology has published igneous rocks classification (Streckeisen, 1976). This classification is based on the actual mineral content (modal minerals) of the rock </a:t>
            </a:r>
            <a:r>
              <a:rPr lang="en-US" dirty="0" smtClean="0">
                <a:latin typeface="Times New Roman"/>
                <a:ea typeface="Calibri"/>
                <a:cs typeface="Simplified Arabic"/>
              </a:rPr>
              <a:t>(in </a:t>
            </a:r>
            <a:r>
              <a:rPr lang="en-US" dirty="0">
                <a:latin typeface="Times New Roman"/>
                <a:ea typeface="Calibri"/>
                <a:cs typeface="Simplified Arabic"/>
              </a:rPr>
              <a:t>volume </a:t>
            </a:r>
            <a:r>
              <a:rPr lang="en-US" dirty="0" smtClean="0">
                <a:latin typeface="Times New Roman"/>
                <a:ea typeface="Calibri"/>
                <a:cs typeface="Simplified Arabic"/>
              </a:rPr>
              <a:t>percent). </a:t>
            </a:r>
            <a:r>
              <a:rPr lang="en-US" dirty="0">
                <a:latin typeface="Times New Roman"/>
                <a:ea typeface="Calibri"/>
                <a:cs typeface="Simplified Arabic"/>
              </a:rPr>
              <a:t>The corners of the classification are quartz, alkali feldspar, plagioclase, or feldspathoids, alkali feldspar, plagioclase Q-A-P-F (see Fig. 1). Rocks in which M= 60 to 90 are designated mafic rocks such as gabbro (see Fig. 2). Rocks in which M&gt;90 are classified according to the predominant mafic minerals such as peridotite and pyroxenite (see Fig 3</a:t>
            </a:r>
            <a:r>
              <a:rPr lang="en-US" dirty="0" smtClean="0">
                <a:latin typeface="Times New Roman"/>
                <a:ea typeface="Calibri"/>
                <a:cs typeface="Simplified Arabic"/>
              </a:rPr>
              <a:t>).</a:t>
            </a:r>
            <a:endParaRPr lang="en-US" sz="2400" dirty="0">
              <a:ea typeface="Calibri"/>
              <a:cs typeface="Arial"/>
            </a:endParaRPr>
          </a:p>
          <a:p>
            <a:pPr algn="just" rtl="0">
              <a:lnSpc>
                <a:spcPct val="115000"/>
              </a:lnSpc>
              <a:spcAft>
                <a:spcPts val="1000"/>
              </a:spcAft>
              <a:buClr>
                <a:srgbClr val="FF0000"/>
              </a:buClr>
            </a:pPr>
            <a:r>
              <a:rPr lang="en-US" b="1" dirty="0">
                <a:latin typeface="Times New Roman"/>
                <a:ea typeface="Calibri"/>
                <a:cs typeface="Simplified Arabic"/>
              </a:rPr>
              <a:t>Acidic rocks: </a:t>
            </a:r>
            <a:r>
              <a:rPr lang="en-US" dirty="0">
                <a:latin typeface="Times New Roman"/>
                <a:ea typeface="Calibri"/>
                <a:cs typeface="Simplified Arabic"/>
              </a:rPr>
              <a:t>M </a:t>
            </a:r>
            <a:r>
              <a:rPr lang="en-US" dirty="0">
                <a:latin typeface="Times New Roman"/>
                <a:ea typeface="Calibri"/>
                <a:cs typeface="Arial"/>
              </a:rPr>
              <a:t>˂</a:t>
            </a:r>
            <a:r>
              <a:rPr lang="en-US" dirty="0">
                <a:latin typeface="Times New Roman"/>
                <a:ea typeface="Calibri"/>
                <a:cs typeface="Simplified Arabic"/>
              </a:rPr>
              <a:t> 30.</a:t>
            </a:r>
            <a:endParaRPr lang="en-US" sz="2400" dirty="0">
              <a:ea typeface="Calibri"/>
              <a:cs typeface="Arial"/>
            </a:endParaRPr>
          </a:p>
          <a:p>
            <a:pPr algn="just" rtl="0">
              <a:lnSpc>
                <a:spcPct val="115000"/>
              </a:lnSpc>
              <a:spcAft>
                <a:spcPts val="1000"/>
              </a:spcAft>
              <a:buClr>
                <a:srgbClr val="FF0000"/>
              </a:buClr>
            </a:pPr>
            <a:r>
              <a:rPr lang="en-US" b="1" dirty="0">
                <a:latin typeface="Times New Roman"/>
                <a:ea typeface="Calibri"/>
                <a:cs typeface="Simplified Arabic"/>
              </a:rPr>
              <a:t>Intermediate rocks:</a:t>
            </a:r>
            <a:r>
              <a:rPr lang="en-US" dirty="0">
                <a:latin typeface="Times New Roman"/>
                <a:ea typeface="Calibri"/>
                <a:cs typeface="Simplified Arabic"/>
              </a:rPr>
              <a:t> M 30-60.</a:t>
            </a:r>
            <a:endParaRPr lang="en-US" sz="2400" dirty="0">
              <a:ea typeface="Calibri"/>
              <a:cs typeface="Arial"/>
            </a:endParaRPr>
          </a:p>
          <a:p>
            <a:pPr algn="just" rtl="0">
              <a:lnSpc>
                <a:spcPct val="115000"/>
              </a:lnSpc>
              <a:spcAft>
                <a:spcPts val="1000"/>
              </a:spcAft>
              <a:buClr>
                <a:srgbClr val="FF0000"/>
              </a:buClr>
            </a:pPr>
            <a:r>
              <a:rPr lang="en-US" b="1" dirty="0">
                <a:latin typeface="Times New Roman"/>
                <a:ea typeface="Calibri"/>
                <a:cs typeface="Simplified Arabic"/>
              </a:rPr>
              <a:t>Basic rocks:</a:t>
            </a:r>
            <a:r>
              <a:rPr lang="en-US" dirty="0">
                <a:latin typeface="Times New Roman"/>
                <a:ea typeface="Calibri"/>
                <a:cs typeface="Simplified Arabic"/>
              </a:rPr>
              <a:t> M 60-90.</a:t>
            </a:r>
            <a:endParaRPr lang="en-US" sz="2400" dirty="0">
              <a:ea typeface="Calibri"/>
              <a:cs typeface="Arial"/>
            </a:endParaRPr>
          </a:p>
          <a:p>
            <a:pPr algn="just" rtl="0">
              <a:lnSpc>
                <a:spcPct val="115000"/>
              </a:lnSpc>
              <a:spcAft>
                <a:spcPts val="1000"/>
              </a:spcAft>
              <a:buClr>
                <a:srgbClr val="FF0000"/>
              </a:buClr>
            </a:pPr>
            <a:r>
              <a:rPr lang="en-US" b="1" dirty="0">
                <a:latin typeface="Times New Roman"/>
                <a:ea typeface="Calibri"/>
                <a:cs typeface="Simplified Arabic"/>
              </a:rPr>
              <a:t>Ultrabasic rocks:</a:t>
            </a:r>
            <a:r>
              <a:rPr lang="en-US" dirty="0">
                <a:latin typeface="Times New Roman"/>
                <a:ea typeface="Calibri"/>
                <a:cs typeface="Simplified Arabic"/>
              </a:rPr>
              <a:t> M &gt; 90.</a:t>
            </a:r>
            <a:endParaRPr lang="en-US" sz="2400" dirty="0">
              <a:ea typeface="Calibri"/>
              <a:cs typeface="Arial"/>
            </a:endParaRPr>
          </a:p>
          <a:p>
            <a:pPr marL="0" indent="0" algn="just" rtl="0">
              <a:buNone/>
            </a:pPr>
            <a:endParaRPr lang="ar-IQ" dirty="0"/>
          </a:p>
        </p:txBody>
      </p:sp>
      <p:pic>
        <p:nvPicPr>
          <p:cNvPr id="4" name="Content Placeholder 3" descr="F:\عملي نارية ومتحولة\Igenous نارية\صور\222222222.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57200"/>
            <a:ext cx="5029200" cy="5410200"/>
          </a:xfrm>
          <a:prstGeom prst="rect">
            <a:avLst/>
          </a:prstGeom>
          <a:noFill/>
          <a:ln>
            <a:noFill/>
          </a:ln>
        </p:spPr>
      </p:pic>
      <p:sp>
        <p:nvSpPr>
          <p:cNvPr id="5" name="Rectangle 4"/>
          <p:cNvSpPr/>
          <p:nvPr/>
        </p:nvSpPr>
        <p:spPr>
          <a:xfrm>
            <a:off x="4114800" y="5943600"/>
            <a:ext cx="4876800" cy="941796"/>
          </a:xfrm>
          <a:prstGeom prst="rect">
            <a:avLst/>
          </a:prstGeom>
        </p:spPr>
        <p:txBody>
          <a:bodyPr wrap="square">
            <a:spAutoFit/>
          </a:bodyPr>
          <a:lstStyle/>
          <a:p>
            <a:pPr algn="justLow">
              <a:lnSpc>
                <a:spcPct val="115000"/>
              </a:lnSpc>
              <a:spcAft>
                <a:spcPts val="1000"/>
              </a:spcAft>
            </a:pPr>
            <a:r>
              <a:rPr lang="en-US" sz="1600" dirty="0">
                <a:solidFill>
                  <a:srgbClr val="FF0000"/>
                </a:solidFill>
                <a:latin typeface="Times New Roman"/>
                <a:ea typeface="Calibri"/>
                <a:cs typeface="Simplified Arabic"/>
              </a:rPr>
              <a:t>Fig 1: IUGS classification of plutonic and volcanic rocks in the double triangle Q-A-P-F, according to their actual mineral content, (</a:t>
            </a:r>
            <a:r>
              <a:rPr lang="en-US" sz="1600" i="1" dirty="0">
                <a:solidFill>
                  <a:srgbClr val="FF0000"/>
                </a:solidFill>
                <a:latin typeface="Times New Roman"/>
                <a:ea typeface="Calibri"/>
                <a:cs typeface="Simplified Arabic"/>
              </a:rPr>
              <a:t>After</a:t>
            </a:r>
            <a:r>
              <a:rPr lang="en-US" sz="1600" dirty="0">
                <a:solidFill>
                  <a:srgbClr val="FF0000"/>
                </a:solidFill>
                <a:latin typeface="Times New Roman"/>
                <a:ea typeface="Calibri"/>
                <a:cs typeface="Simplified Arabic"/>
              </a:rPr>
              <a:t> Streckeisen, 1973, 1976, 1979).</a:t>
            </a:r>
            <a:endParaRPr lang="en-US" sz="1600" dirty="0">
              <a:solidFill>
                <a:srgbClr val="FF0000"/>
              </a:solidFill>
              <a:ea typeface="Calibri"/>
              <a:cs typeface="Arial"/>
            </a:endParaRP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0"/>
            <a:ext cx="609600" cy="609600"/>
          </a:xfrm>
          <a:prstGeom prst="rect">
            <a:avLst/>
          </a:prstGeom>
        </p:spPr>
      </p:pic>
    </p:spTree>
    <p:extLst>
      <p:ext uri="{BB962C8B-B14F-4D97-AF65-F5344CB8AC3E}">
        <p14:creationId xmlns:p14="http://schemas.microsoft.com/office/powerpoint/2010/main" val="3538977667"/>
      </p:ext>
    </p:extLst>
  </p:cSld>
  <p:clrMapOvr>
    <a:masterClrMapping/>
  </p:clrMapOvr>
  <mc:AlternateContent xmlns:mc="http://schemas.openxmlformats.org/markup-compatibility/2006" xmlns:p14="http://schemas.microsoft.com/office/powerpoint/2010/main">
    <mc:Choice Requires="p14">
      <p:transition spd="slow" p14:dur="1100" advClick="0" advTm="206000">
        <p14:switch dir="r"/>
      </p:transition>
    </mc:Choice>
    <mc:Fallback xmlns="">
      <p:transition spd="slow" advClick="0" advTm="20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12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5638800"/>
            <a:ext cx="8991600" cy="923330"/>
          </a:xfrm>
          <a:prstGeom prst="rect">
            <a:avLst/>
          </a:prstGeom>
        </p:spPr>
        <p:txBody>
          <a:bodyPr wrap="square">
            <a:spAutoFit/>
          </a:bodyPr>
          <a:lstStyle/>
          <a:p>
            <a:pPr algn="just"/>
            <a:r>
              <a:rPr lang="en-US" dirty="0">
                <a:solidFill>
                  <a:srgbClr val="FF0000"/>
                </a:solidFill>
                <a:latin typeface="Times New Roman"/>
                <a:ea typeface="Calibri"/>
                <a:cs typeface="Simplified Arabic"/>
              </a:rPr>
              <a:t>Fig 2: Classification and nomenclature of gabbroic rocks, (a) Gabbroic rocks composed of plagioclase, pyroxene and olivine. (b) Subdivision of gabbroic rocks into gabbro, Opx gabbro and Cpx norite, and norite. (c)  Gabbroic rocks that contain hornblende, (Streckeisen, 1976).</a:t>
            </a:r>
            <a:endParaRPr lang="ar-IQ" dirty="0">
              <a:solidFill>
                <a:srgbClr val="FF0000"/>
              </a:solidFill>
            </a:endParaRPr>
          </a:p>
        </p:txBody>
      </p:sp>
      <p:pic>
        <p:nvPicPr>
          <p:cNvPr id="1026" name="Picture 2" descr="C:\Users\max\Desktop\Untitled6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 y="762000"/>
            <a:ext cx="8793163" cy="4724400"/>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43674" y="90714"/>
            <a:ext cx="609600" cy="609600"/>
          </a:xfrm>
          <a:prstGeom prst="rect">
            <a:avLst/>
          </a:prstGeom>
        </p:spPr>
      </p:pic>
    </p:spTree>
    <p:extLst>
      <p:ext uri="{BB962C8B-B14F-4D97-AF65-F5344CB8AC3E}">
        <p14:creationId xmlns:p14="http://schemas.microsoft.com/office/powerpoint/2010/main" val="2465156032"/>
      </p:ext>
    </p:extLst>
  </p:cSld>
  <p:clrMapOvr>
    <a:masterClrMapping/>
  </p:clrMapOvr>
  <mc:AlternateContent xmlns:mc="http://schemas.openxmlformats.org/markup-compatibility/2006" xmlns:p14="http://schemas.microsoft.com/office/powerpoint/2010/main">
    <mc:Choice Requires="p14">
      <p:transition spd="slow" p14:dur="1400" advClick="0" advTm="34090">
        <p14:ripple/>
      </p:transition>
    </mc:Choice>
    <mc:Fallback xmlns="">
      <p:transition spd="slow" advClick="0" advTm="340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0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286" y="5410200"/>
            <a:ext cx="8991600" cy="1047979"/>
          </a:xfrm>
          <a:prstGeom prst="rect">
            <a:avLst/>
          </a:prstGeom>
        </p:spPr>
        <p:txBody>
          <a:bodyPr wrap="square">
            <a:spAutoFit/>
          </a:bodyPr>
          <a:lstStyle/>
          <a:p>
            <a:pPr algn="justLow">
              <a:lnSpc>
                <a:spcPct val="115000"/>
              </a:lnSpc>
              <a:spcAft>
                <a:spcPts val="1000"/>
              </a:spcAft>
            </a:pPr>
            <a:r>
              <a:rPr lang="en-US" dirty="0">
                <a:solidFill>
                  <a:srgbClr val="FF0000"/>
                </a:solidFill>
                <a:latin typeface="Times New Roman"/>
                <a:ea typeface="Calibri"/>
                <a:cs typeface="Simplified Arabic"/>
              </a:rPr>
              <a:t>Fig. 3: Classification and nomenclature of ultramafic rocks, (a) Ultramafic rocks composed of olivine, orthopyroxene and clinopyroxene. (b) Ultramafic rocks that contain hornblende (Streckeisen, 1976).</a:t>
            </a:r>
            <a:endParaRPr lang="en-US" sz="1400" dirty="0">
              <a:solidFill>
                <a:srgbClr val="FF0000"/>
              </a:solidFill>
              <a:ea typeface="Calibri"/>
              <a:cs typeface="Arial"/>
            </a:endParaRPr>
          </a:p>
        </p:txBody>
      </p:sp>
      <p:pic>
        <p:nvPicPr>
          <p:cNvPr id="2050" name="Picture 2" descr="C:\Users\max\Desktop\Untitled3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85" y="1143000"/>
            <a:ext cx="910771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05800" y="0"/>
            <a:ext cx="609600" cy="609600"/>
          </a:xfrm>
          <a:prstGeom prst="rect">
            <a:avLst/>
          </a:prstGeom>
        </p:spPr>
      </p:pic>
    </p:spTree>
    <p:extLst>
      <p:ext uri="{BB962C8B-B14F-4D97-AF65-F5344CB8AC3E}">
        <p14:creationId xmlns:p14="http://schemas.microsoft.com/office/powerpoint/2010/main" val="553277300"/>
      </p:ext>
    </p:extLst>
  </p:cSld>
  <p:clrMapOvr>
    <a:masterClrMapping/>
  </p:clrMapOvr>
  <mc:AlternateContent xmlns:mc="http://schemas.openxmlformats.org/markup-compatibility/2006" xmlns:p14="http://schemas.microsoft.com/office/powerpoint/2010/main">
    <mc:Choice Requires="p14">
      <p:transition spd="slow" p14:dur="1500" advClick="0" advTm="44000">
        <p14:window dir="vert"/>
      </p:transition>
    </mc:Choice>
    <mc:Fallback xmlns="">
      <p:transition spd="slow" advClick="0" advTm="4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62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76200" y="381000"/>
            <a:ext cx="8991600" cy="6477000"/>
          </a:xfrm>
        </p:spPr>
        <p:txBody>
          <a:bodyPr>
            <a:normAutofit fontScale="62500" lnSpcReduction="20000"/>
          </a:bodyPr>
          <a:lstStyle/>
          <a:p>
            <a:pPr marL="0" indent="0" algn="justLow" rtl="0">
              <a:lnSpc>
                <a:spcPct val="115000"/>
              </a:lnSpc>
              <a:spcAft>
                <a:spcPts val="1000"/>
              </a:spcAft>
              <a:buNone/>
            </a:pPr>
            <a:r>
              <a:rPr lang="en-US" sz="3600" b="1" i="1" dirty="0">
                <a:solidFill>
                  <a:srgbClr val="FF0000"/>
                </a:solidFill>
                <a:effectLst>
                  <a:outerShdw blurRad="38100" dist="38100" dir="2700000" algn="tl">
                    <a:srgbClr val="000000">
                      <a:alpha val="43137"/>
                    </a:srgbClr>
                  </a:outerShdw>
                </a:effectLst>
                <a:latin typeface="Times New Roman"/>
                <a:ea typeface="Calibri"/>
                <a:cs typeface="Simplified Arabic"/>
              </a:rPr>
              <a:t>4) Grain Size and Occurrence (textural classification)</a:t>
            </a:r>
            <a:endParaRPr lang="en-US" sz="2400" dirty="0">
              <a:solidFill>
                <a:srgbClr val="FF0000"/>
              </a:solidFill>
              <a:effectLst>
                <a:outerShdw blurRad="38100" dist="38100" dir="2700000" algn="tl">
                  <a:srgbClr val="000000">
                    <a:alpha val="43137"/>
                  </a:srgbClr>
                </a:outerShdw>
              </a:effectLst>
              <a:ea typeface="Calibri"/>
              <a:cs typeface="Arial"/>
            </a:endParaRPr>
          </a:p>
          <a:p>
            <a:pPr marL="0" indent="0" algn="justLow" rtl="0">
              <a:lnSpc>
                <a:spcPct val="115000"/>
              </a:lnSpc>
              <a:spcAft>
                <a:spcPts val="1000"/>
              </a:spcAft>
              <a:buNone/>
            </a:pPr>
            <a:r>
              <a:rPr lang="en-US" dirty="0">
                <a:latin typeface="Times New Roman"/>
                <a:ea typeface="Calibri"/>
                <a:cs typeface="Simplified Arabic"/>
              </a:rPr>
              <a:t>	Igneous rocks can be either extrusive or intrusive, the latter comprising both hypabyssal and plutonic rocks. Thus three names could be applied to rocks of the same chemical composition, depending on their mode of eruption. Very common terms basalt, diabase and gabbro. Terms applicable to grain size are more specifically defined as follows:</a:t>
            </a:r>
            <a:endParaRPr lang="en-US" sz="2400" dirty="0">
              <a:ea typeface="Calibri"/>
              <a:cs typeface="Arial"/>
            </a:endParaRPr>
          </a:p>
          <a:p>
            <a:pPr marL="0" indent="0" algn="justLow" rtl="0">
              <a:lnSpc>
                <a:spcPct val="115000"/>
              </a:lnSpc>
              <a:spcAft>
                <a:spcPts val="1000"/>
              </a:spcAft>
              <a:buNone/>
            </a:pPr>
            <a:r>
              <a:rPr lang="en-US" b="1" i="1" dirty="0">
                <a:solidFill>
                  <a:srgbClr val="FF0000"/>
                </a:solidFill>
                <a:latin typeface="Times New Roman"/>
                <a:ea typeface="Calibri"/>
                <a:cs typeface="Simplified Arabic"/>
              </a:rPr>
              <a:t>(1) </a:t>
            </a:r>
            <a:r>
              <a:rPr lang="en-US" b="1" i="1" dirty="0">
                <a:latin typeface="Times New Roman"/>
                <a:ea typeface="Calibri"/>
                <a:cs typeface="Simplified Arabic"/>
              </a:rPr>
              <a:t>Phaneritic</a:t>
            </a:r>
            <a:r>
              <a:rPr lang="en-US" dirty="0">
                <a:latin typeface="Times New Roman"/>
                <a:ea typeface="Calibri"/>
                <a:cs typeface="Simplified Arabic"/>
              </a:rPr>
              <a:t> - visibly crystalline, with aid of hand lens if necessary:</a:t>
            </a:r>
            <a:endParaRPr lang="en-US" sz="2400" dirty="0">
              <a:ea typeface="Calibri"/>
              <a:cs typeface="Arial"/>
            </a:endParaRPr>
          </a:p>
          <a:p>
            <a:pPr marL="0" indent="0" algn="justLow" rtl="0">
              <a:lnSpc>
                <a:spcPct val="115000"/>
              </a:lnSpc>
              <a:spcAft>
                <a:spcPts val="1000"/>
              </a:spcAft>
              <a:buNone/>
            </a:pPr>
            <a:r>
              <a:rPr lang="en-US" dirty="0">
                <a:latin typeface="Times New Roman"/>
                <a:ea typeface="Calibri"/>
                <a:cs typeface="Simplified Arabic"/>
              </a:rPr>
              <a:t>(a) Very coarse-grained          &gt;30 mm</a:t>
            </a:r>
            <a:endParaRPr lang="en-US" sz="2400" dirty="0">
              <a:ea typeface="Calibri"/>
              <a:cs typeface="Arial"/>
            </a:endParaRPr>
          </a:p>
          <a:p>
            <a:pPr marL="0" indent="0" algn="justLow" rtl="0">
              <a:lnSpc>
                <a:spcPct val="115000"/>
              </a:lnSpc>
              <a:spcAft>
                <a:spcPts val="1000"/>
              </a:spcAft>
              <a:buNone/>
            </a:pPr>
            <a:r>
              <a:rPr lang="en-US" dirty="0">
                <a:latin typeface="Times New Roman"/>
                <a:ea typeface="Calibri"/>
                <a:cs typeface="Simplified Arabic"/>
              </a:rPr>
              <a:t>(b) Coarse-grained                 5-30 mm</a:t>
            </a:r>
            <a:endParaRPr lang="en-US" sz="2400" dirty="0">
              <a:ea typeface="Calibri"/>
              <a:cs typeface="Arial"/>
            </a:endParaRPr>
          </a:p>
          <a:p>
            <a:pPr marL="0" indent="0" algn="justLow" rtl="0">
              <a:lnSpc>
                <a:spcPct val="115000"/>
              </a:lnSpc>
              <a:spcAft>
                <a:spcPts val="1000"/>
              </a:spcAft>
              <a:buNone/>
            </a:pPr>
            <a:r>
              <a:rPr lang="en-US" dirty="0">
                <a:latin typeface="Times New Roman"/>
                <a:ea typeface="Calibri"/>
                <a:cs typeface="Simplified Arabic"/>
              </a:rPr>
              <a:t>(c) Medium-grained              1-5 mm</a:t>
            </a:r>
            <a:endParaRPr lang="en-US" sz="2400" dirty="0">
              <a:ea typeface="Calibri"/>
              <a:cs typeface="Arial"/>
            </a:endParaRPr>
          </a:p>
          <a:p>
            <a:pPr marL="0" indent="0" algn="justLow" rtl="0">
              <a:lnSpc>
                <a:spcPct val="115000"/>
              </a:lnSpc>
              <a:spcAft>
                <a:spcPts val="1000"/>
              </a:spcAft>
              <a:buNone/>
            </a:pPr>
            <a:r>
              <a:rPr lang="en-US" dirty="0">
                <a:latin typeface="Times New Roman"/>
                <a:ea typeface="Calibri"/>
                <a:cs typeface="Simplified Arabic"/>
              </a:rPr>
              <a:t>(d) Fine-grained                    &lt;1 mm, but crystallinity discernible using </a:t>
            </a:r>
            <a:endParaRPr lang="en-US" sz="2400" dirty="0">
              <a:ea typeface="Calibri"/>
              <a:cs typeface="Arial"/>
            </a:endParaRPr>
          </a:p>
          <a:p>
            <a:pPr marL="0" indent="0" algn="justLow" rtl="0">
              <a:lnSpc>
                <a:spcPct val="115000"/>
              </a:lnSpc>
              <a:spcAft>
                <a:spcPts val="1000"/>
              </a:spcAft>
              <a:buNone/>
            </a:pPr>
            <a:r>
              <a:rPr lang="en-US" dirty="0">
                <a:latin typeface="Times New Roman"/>
                <a:ea typeface="Calibri"/>
                <a:cs typeface="Simplified Arabic"/>
              </a:rPr>
              <a:t>                                             microscope.</a:t>
            </a:r>
            <a:endParaRPr lang="en-US" sz="2400" dirty="0">
              <a:ea typeface="Calibri"/>
              <a:cs typeface="Arial"/>
            </a:endParaRPr>
          </a:p>
          <a:p>
            <a:pPr marL="0" indent="0" algn="justLow" rtl="0">
              <a:lnSpc>
                <a:spcPct val="115000"/>
              </a:lnSpc>
              <a:spcAft>
                <a:spcPts val="1000"/>
              </a:spcAft>
              <a:buNone/>
            </a:pPr>
            <a:r>
              <a:rPr lang="en-US" b="1" i="1" dirty="0">
                <a:solidFill>
                  <a:srgbClr val="FF0000"/>
                </a:solidFill>
                <a:latin typeface="Times New Roman"/>
                <a:ea typeface="Calibri"/>
                <a:cs typeface="Simplified Arabic"/>
              </a:rPr>
              <a:t>(2) </a:t>
            </a:r>
            <a:r>
              <a:rPr lang="en-US" b="1" i="1" dirty="0">
                <a:latin typeface="Times New Roman"/>
                <a:ea typeface="Calibri"/>
                <a:cs typeface="Simplified Arabic"/>
              </a:rPr>
              <a:t>Aphanitic</a:t>
            </a:r>
            <a:r>
              <a:rPr lang="en-US" dirty="0">
                <a:latin typeface="Times New Roman"/>
                <a:ea typeface="Calibri"/>
                <a:cs typeface="Simplified Arabic"/>
              </a:rPr>
              <a:t> - crystallinity not discernible even with aid of hand </a:t>
            </a:r>
            <a:r>
              <a:rPr lang="en-US" dirty="0" smtClean="0">
                <a:latin typeface="Times New Roman"/>
                <a:ea typeface="Calibri"/>
                <a:cs typeface="Simplified Arabic"/>
              </a:rPr>
              <a:t>lens</a:t>
            </a:r>
            <a:r>
              <a:rPr lang="en-US" dirty="0">
                <a:latin typeface="Times New Roman"/>
                <a:ea typeface="Calibri"/>
                <a:cs typeface="Simplified Arabic"/>
              </a:rPr>
              <a:t>:</a:t>
            </a:r>
            <a:endParaRPr lang="en-US" sz="2400" dirty="0">
              <a:ea typeface="Calibri"/>
              <a:cs typeface="Arial"/>
            </a:endParaRPr>
          </a:p>
          <a:p>
            <a:pPr marL="0" indent="0" algn="justLow" rtl="0">
              <a:lnSpc>
                <a:spcPct val="115000"/>
              </a:lnSpc>
              <a:spcAft>
                <a:spcPts val="1000"/>
              </a:spcAft>
              <a:buNone/>
            </a:pPr>
            <a:r>
              <a:rPr lang="en-US" dirty="0">
                <a:latin typeface="Times New Roman"/>
                <a:ea typeface="Calibri"/>
                <a:cs typeface="Simplified Arabic"/>
              </a:rPr>
              <a:t>(a) Microcrystalline: crystals visible under microscope.</a:t>
            </a:r>
            <a:endParaRPr lang="en-US" sz="2400" dirty="0">
              <a:ea typeface="Calibri"/>
              <a:cs typeface="Arial"/>
            </a:endParaRPr>
          </a:p>
          <a:p>
            <a:pPr marL="0" indent="0" algn="justLow" rtl="0">
              <a:lnSpc>
                <a:spcPct val="115000"/>
              </a:lnSpc>
              <a:spcAft>
                <a:spcPts val="1000"/>
              </a:spcAft>
              <a:buNone/>
            </a:pPr>
            <a:r>
              <a:rPr lang="en-US" dirty="0">
                <a:latin typeface="Times New Roman"/>
                <a:ea typeface="Calibri"/>
                <a:cs typeface="Simplified Arabic"/>
              </a:rPr>
              <a:t>(b) Cryptocrystalline: crystals too small to be capable of being resolved optically.</a:t>
            </a:r>
            <a:endParaRPr lang="en-US" sz="2400" dirty="0">
              <a:ea typeface="Calibri"/>
              <a:cs typeface="Arial"/>
            </a:endParaRPr>
          </a:p>
          <a:p>
            <a:pPr marL="0" indent="0" algn="l" rtl="0">
              <a:buNone/>
            </a:pPr>
            <a:r>
              <a:rPr lang="en-US" dirty="0">
                <a:latin typeface="Times New Roman"/>
                <a:ea typeface="Calibri"/>
                <a:cs typeface="Simplified Arabic"/>
              </a:rPr>
              <a:t>(c) Glassy or hyaline: material is glass.</a:t>
            </a:r>
            <a:endParaRPr lang="ar-IQ"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0"/>
            <a:ext cx="609600" cy="609600"/>
          </a:xfrm>
          <a:prstGeom prst="rect">
            <a:avLst/>
          </a:prstGeom>
        </p:spPr>
      </p:pic>
    </p:spTree>
    <p:extLst>
      <p:ext uri="{BB962C8B-B14F-4D97-AF65-F5344CB8AC3E}">
        <p14:creationId xmlns:p14="http://schemas.microsoft.com/office/powerpoint/2010/main" val="2240551492"/>
      </p:ext>
    </p:extLst>
  </p:cSld>
  <p:clrMapOvr>
    <a:masterClrMapping/>
  </p:clrMapOvr>
  <p:transition spd="slow" advClick="0" advTm="222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098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304800" y="381000"/>
            <a:ext cx="7620000" cy="6096000"/>
          </a:xfrm>
        </p:spPr>
        <p:txBody>
          <a:bodyPr>
            <a:normAutofit fontScale="77500" lnSpcReduction="20000"/>
          </a:bodyPr>
          <a:lstStyle/>
          <a:p>
            <a:pPr marL="731520" indent="-457200" algn="just" rtl="0">
              <a:lnSpc>
                <a:spcPct val="115000"/>
              </a:lnSpc>
              <a:spcAft>
                <a:spcPts val="1000"/>
              </a:spcAft>
              <a:buClr>
                <a:srgbClr val="FF0000"/>
              </a:buClr>
              <a:buFont typeface="Arial" pitchFamily="34" charset="0"/>
              <a:buChar char="•"/>
            </a:pPr>
            <a:r>
              <a:rPr lang="en-US" dirty="0">
                <a:latin typeface="Times New Roman"/>
                <a:ea typeface="Calibri"/>
                <a:cs typeface="Simplified Arabic"/>
              </a:rPr>
              <a:t>The textural classification depending on grain-size displays the three types of igneous rocks:</a:t>
            </a:r>
            <a:endParaRPr lang="en-US" sz="2400" dirty="0">
              <a:ea typeface="Calibri"/>
              <a:cs typeface="Arial"/>
            </a:endParaRPr>
          </a:p>
          <a:p>
            <a:pPr marL="514350" indent="-514350" algn="just" rtl="0">
              <a:lnSpc>
                <a:spcPct val="115000"/>
              </a:lnSpc>
              <a:spcAft>
                <a:spcPts val="1000"/>
              </a:spcAft>
              <a:buClr>
                <a:srgbClr val="FF0000"/>
              </a:buClr>
              <a:buFont typeface="+mj-lt"/>
              <a:buAutoNum type="arabicParenR"/>
            </a:pPr>
            <a:r>
              <a:rPr lang="en-US" b="1" dirty="0" smtClean="0">
                <a:latin typeface="Times New Roman"/>
                <a:ea typeface="Calibri"/>
                <a:cs typeface="Simplified Arabic"/>
              </a:rPr>
              <a:t>Plutonic </a:t>
            </a:r>
            <a:r>
              <a:rPr lang="en-US" b="1" dirty="0">
                <a:latin typeface="Times New Roman"/>
                <a:ea typeface="Calibri"/>
                <a:cs typeface="Simplified Arabic"/>
              </a:rPr>
              <a:t>or Intrusive Rocks:</a:t>
            </a:r>
            <a:r>
              <a:rPr lang="en-US" dirty="0">
                <a:latin typeface="Times New Roman"/>
                <a:ea typeface="Calibri"/>
                <a:cs typeface="Simplified Arabic"/>
              </a:rPr>
              <a:t> That rocks which are formed at relatively deep regions. They contain crystals formed at slow cooling enough to give sufficient time for crystallization (phaneritic).</a:t>
            </a:r>
            <a:endParaRPr lang="en-US" sz="2400" dirty="0">
              <a:ea typeface="Calibri"/>
              <a:cs typeface="Arial"/>
            </a:endParaRPr>
          </a:p>
          <a:p>
            <a:pPr marL="514350" indent="-514350" algn="just" rtl="0">
              <a:lnSpc>
                <a:spcPct val="115000"/>
              </a:lnSpc>
              <a:spcAft>
                <a:spcPts val="1000"/>
              </a:spcAft>
              <a:buClr>
                <a:srgbClr val="FF0000"/>
              </a:buClr>
              <a:buFont typeface="+mj-lt"/>
              <a:buAutoNum type="arabicParenR"/>
            </a:pPr>
            <a:r>
              <a:rPr lang="en-US" b="1" dirty="0" smtClean="0">
                <a:latin typeface="Times New Roman"/>
                <a:ea typeface="Calibri"/>
                <a:cs typeface="Simplified Arabic"/>
              </a:rPr>
              <a:t>Hypabyssal </a:t>
            </a:r>
            <a:r>
              <a:rPr lang="en-US" b="1" dirty="0">
                <a:latin typeface="Times New Roman"/>
                <a:ea typeface="Calibri"/>
                <a:cs typeface="Simplified Arabic"/>
              </a:rPr>
              <a:t>Rocks:</a:t>
            </a:r>
            <a:r>
              <a:rPr lang="en-US" dirty="0">
                <a:latin typeface="Times New Roman"/>
                <a:ea typeface="Calibri"/>
                <a:cs typeface="Simplified Arabic"/>
              </a:rPr>
              <a:t> Those of intermediate depth. They have mixed texture of both phaneritic (plutonic) and </a:t>
            </a:r>
            <a:r>
              <a:rPr lang="en-US" dirty="0" smtClean="0">
                <a:latin typeface="Times New Roman"/>
                <a:ea typeface="Calibri"/>
                <a:cs typeface="Simplified Arabic"/>
              </a:rPr>
              <a:t>aphanitic </a:t>
            </a:r>
            <a:r>
              <a:rPr lang="en-US" dirty="0">
                <a:latin typeface="Times New Roman"/>
                <a:ea typeface="Calibri"/>
                <a:cs typeface="Simplified Arabic"/>
              </a:rPr>
              <a:t>(volcanic) rocks and they are characterized by porphyriyic texture indicating two stages of cooling first slow then followed by rapid cooling.</a:t>
            </a:r>
            <a:endParaRPr lang="en-US" sz="2400" dirty="0">
              <a:ea typeface="Calibri"/>
              <a:cs typeface="Arial"/>
            </a:endParaRPr>
          </a:p>
          <a:p>
            <a:pPr marL="514350" indent="-514350" algn="just" rtl="0">
              <a:buClr>
                <a:srgbClr val="FF0000"/>
              </a:buClr>
              <a:buFont typeface="+mj-lt"/>
              <a:buAutoNum type="arabicParenR"/>
            </a:pPr>
            <a:r>
              <a:rPr lang="en-US" b="1" dirty="0" smtClean="0">
                <a:latin typeface="Times New Roman"/>
                <a:ea typeface="Calibri"/>
                <a:cs typeface="Simplified Arabic"/>
              </a:rPr>
              <a:t>Volcanic </a:t>
            </a:r>
            <a:r>
              <a:rPr lang="en-US" b="1" dirty="0">
                <a:latin typeface="Times New Roman"/>
                <a:ea typeface="Calibri"/>
                <a:cs typeface="Simplified Arabic"/>
              </a:rPr>
              <a:t>or Extrusive Rocks:</a:t>
            </a:r>
            <a:r>
              <a:rPr lang="en-US" dirty="0">
                <a:latin typeface="Times New Roman"/>
                <a:ea typeface="Calibri"/>
                <a:cs typeface="Simplified Arabic"/>
              </a:rPr>
              <a:t> Those rocks that are formed after ejection of the magma over the Earth's surface. Texturally, they have either fine grain due to rapid cooling, or glass </a:t>
            </a:r>
            <a:r>
              <a:rPr lang="en-US" dirty="0">
                <a:latin typeface="Simplified Arabic"/>
                <a:ea typeface="Calibri"/>
              </a:rPr>
              <a:t>"</a:t>
            </a:r>
            <a:r>
              <a:rPr lang="en-US" dirty="0">
                <a:latin typeface="Times New Roman"/>
                <a:ea typeface="Calibri"/>
                <a:cs typeface="Simplified Arabic"/>
              </a:rPr>
              <a:t>hyaline</a:t>
            </a:r>
            <a:r>
              <a:rPr lang="en-US" dirty="0">
                <a:latin typeface="Simplified Arabic"/>
                <a:ea typeface="Calibri"/>
              </a:rPr>
              <a:t>"</a:t>
            </a:r>
            <a:r>
              <a:rPr lang="en-US" dirty="0">
                <a:latin typeface="Times New Roman"/>
                <a:ea typeface="Calibri"/>
                <a:cs typeface="Simplified Arabic"/>
              </a:rPr>
              <a:t> due to sudden cooling that gives no time at all even to form nuclei of grain, cryptocrystalline (</a:t>
            </a:r>
            <a:r>
              <a:rPr lang="en-US" dirty="0" smtClean="0">
                <a:latin typeface="Times New Roman"/>
                <a:ea typeface="Calibri"/>
                <a:cs typeface="Simplified Arabic"/>
              </a:rPr>
              <a:t>aphanitic</a:t>
            </a:r>
            <a:r>
              <a:rPr lang="en-US" dirty="0">
                <a:latin typeface="Times New Roman"/>
                <a:ea typeface="Calibri"/>
                <a:cs typeface="Simplified Arabic"/>
              </a:rPr>
              <a:t>).</a:t>
            </a:r>
            <a:endParaRPr lang="ar-IQ"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0"/>
            <a:ext cx="609600" cy="609600"/>
          </a:xfrm>
          <a:prstGeom prst="rect">
            <a:avLst/>
          </a:prstGeom>
        </p:spPr>
      </p:pic>
    </p:spTree>
    <p:extLst>
      <p:ext uri="{BB962C8B-B14F-4D97-AF65-F5344CB8AC3E}">
        <p14:creationId xmlns:p14="http://schemas.microsoft.com/office/powerpoint/2010/main" val="1423513010"/>
      </p:ext>
    </p:extLst>
  </p:cSld>
  <p:clrMapOvr>
    <a:masterClrMapping/>
  </p:clrMapOvr>
  <p:transition spd="slow" advClick="0" advTm="17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8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5964936"/>
          </a:xfrm>
        </p:spPr>
        <p:txBody>
          <a:bodyPr>
            <a:normAutofit fontScale="85000" lnSpcReduction="20000"/>
          </a:bodyPr>
          <a:lstStyle/>
          <a:p>
            <a:pPr marL="0" lvl="0" indent="0" algn="just" rtl="0">
              <a:lnSpc>
                <a:spcPct val="115000"/>
              </a:lnSpc>
              <a:spcAft>
                <a:spcPts val="1000"/>
              </a:spcAft>
              <a:buClr>
                <a:srgbClr val="A04DA3"/>
              </a:buClr>
              <a:buNone/>
            </a:pPr>
            <a:r>
              <a:rPr lang="en-US" sz="2400" b="1" i="1" dirty="0">
                <a:solidFill>
                  <a:srgbClr val="FF0000"/>
                </a:solidFill>
                <a:effectLst>
                  <a:outerShdw blurRad="38100" dist="38100" dir="2700000" algn="tl">
                    <a:srgbClr val="000000">
                      <a:alpha val="43137"/>
                    </a:srgbClr>
                  </a:outerShdw>
                </a:effectLst>
                <a:latin typeface="Times New Roman"/>
                <a:ea typeface="Calibri"/>
                <a:cs typeface="Simplified Arabic"/>
              </a:rPr>
              <a:t>b</a:t>
            </a:r>
            <a:r>
              <a:rPr lang="en-US" sz="2400" b="1" i="1" dirty="0" smtClean="0">
                <a:solidFill>
                  <a:srgbClr val="FF0000"/>
                </a:solidFill>
                <a:effectLst>
                  <a:outerShdw blurRad="38100" dist="38100" dir="2700000" algn="tl">
                    <a:srgbClr val="000000">
                      <a:alpha val="43137"/>
                    </a:srgbClr>
                  </a:outerShdw>
                </a:effectLst>
                <a:latin typeface="Times New Roman"/>
                <a:ea typeface="Calibri"/>
                <a:cs typeface="Simplified Arabic"/>
              </a:rPr>
              <a:t>) </a:t>
            </a:r>
            <a:r>
              <a:rPr lang="en-US" sz="2400" b="1" i="1" dirty="0">
                <a:solidFill>
                  <a:srgbClr val="FF0000"/>
                </a:solidFill>
                <a:effectLst>
                  <a:outerShdw blurRad="38100" dist="38100" dir="2700000" algn="tl">
                    <a:srgbClr val="000000">
                      <a:alpha val="43137"/>
                    </a:srgbClr>
                  </a:outerShdw>
                </a:effectLst>
                <a:latin typeface="Times New Roman"/>
                <a:ea typeface="Calibri"/>
                <a:cs typeface="Simplified Arabic"/>
              </a:rPr>
              <a:t>Feldspar </a:t>
            </a:r>
            <a:r>
              <a:rPr lang="en-US" sz="2400" b="1" i="1" dirty="0" smtClean="0">
                <a:solidFill>
                  <a:srgbClr val="FF0000"/>
                </a:solidFill>
                <a:effectLst>
                  <a:outerShdw blurRad="38100" dist="38100" dir="2700000" algn="tl">
                    <a:srgbClr val="000000">
                      <a:alpha val="43137"/>
                    </a:srgbClr>
                  </a:outerShdw>
                </a:effectLst>
                <a:latin typeface="Times New Roman"/>
                <a:ea typeface="Calibri"/>
                <a:cs typeface="Simplified Arabic"/>
              </a:rPr>
              <a:t>proportion</a:t>
            </a:r>
            <a:endParaRPr lang="en-US" sz="2400" dirty="0">
              <a:latin typeface="Calibri"/>
              <a:ea typeface="Calibri"/>
              <a:cs typeface="Arial"/>
            </a:endParaRPr>
          </a:p>
          <a:p>
            <a:pPr marL="109728" indent="0" algn="justLow" rtl="0">
              <a:lnSpc>
                <a:spcPct val="115000"/>
              </a:lnSpc>
              <a:spcAft>
                <a:spcPts val="1000"/>
              </a:spcAft>
              <a:buNone/>
            </a:pPr>
            <a:r>
              <a:rPr lang="en-US" sz="2400" b="1" i="1" dirty="0" smtClean="0">
                <a:solidFill>
                  <a:srgbClr val="FF0000"/>
                </a:solidFill>
                <a:latin typeface="Times New Roman"/>
                <a:ea typeface="Calibri"/>
                <a:cs typeface="Simplified Arabic"/>
              </a:rPr>
              <a:t>(1) </a:t>
            </a:r>
            <a:r>
              <a:rPr lang="en-US" sz="2400" b="1" i="1" dirty="0">
                <a:latin typeface="Times New Roman"/>
                <a:ea typeface="Calibri"/>
                <a:cs typeface="Simplified Arabic"/>
              </a:rPr>
              <a:t>Alkali Feldspars </a:t>
            </a:r>
            <a:r>
              <a:rPr lang="en-US" sz="2400" b="1" i="1" dirty="0" smtClean="0">
                <a:latin typeface="Times New Roman"/>
                <a:ea typeface="Calibri"/>
                <a:cs typeface="Simplified Arabic"/>
              </a:rPr>
              <a:t>:</a:t>
            </a:r>
          </a:p>
          <a:p>
            <a:pPr marL="109728" indent="0" algn="justLow" rtl="0">
              <a:lnSpc>
                <a:spcPct val="115000"/>
              </a:lnSpc>
              <a:spcAft>
                <a:spcPts val="1000"/>
              </a:spcAft>
              <a:buNone/>
            </a:pPr>
            <a:r>
              <a:rPr lang="en-US" sz="2400" dirty="0">
                <a:latin typeface="Times New Roman"/>
                <a:ea typeface="Calibri"/>
                <a:cs typeface="Simplified Arabic"/>
              </a:rPr>
              <a:t>Orthoclase, microcline, anorthoclase and </a:t>
            </a:r>
            <a:r>
              <a:rPr lang="en-US" sz="2400" dirty="0" smtClean="0">
                <a:latin typeface="Times New Roman"/>
                <a:ea typeface="Calibri"/>
                <a:cs typeface="Simplified Arabic"/>
              </a:rPr>
              <a:t>sanidine.</a:t>
            </a:r>
            <a:r>
              <a:rPr lang="en-US" sz="2400" b="1" i="1" dirty="0" smtClean="0">
                <a:latin typeface="Times New Roman"/>
                <a:ea typeface="Calibri"/>
                <a:cs typeface="Simplified Arabic"/>
              </a:rPr>
              <a:t> </a:t>
            </a:r>
            <a:endParaRPr lang="en-US" sz="2400" dirty="0">
              <a:latin typeface="Calibri"/>
              <a:ea typeface="Calibri"/>
              <a:cs typeface="Arial"/>
            </a:endParaRPr>
          </a:p>
          <a:p>
            <a:pPr marL="109728" indent="0" algn="justLow" rtl="0">
              <a:lnSpc>
                <a:spcPct val="115000"/>
              </a:lnSpc>
              <a:spcAft>
                <a:spcPts val="1000"/>
              </a:spcAft>
              <a:buNone/>
            </a:pPr>
            <a:r>
              <a:rPr lang="en-US" sz="2400" b="1" i="1" dirty="0" smtClean="0">
                <a:solidFill>
                  <a:srgbClr val="FF0000"/>
                </a:solidFill>
                <a:latin typeface="Times New Roman"/>
                <a:ea typeface="Calibri"/>
                <a:cs typeface="Simplified Arabic"/>
              </a:rPr>
              <a:t>(2) </a:t>
            </a:r>
            <a:r>
              <a:rPr lang="en-US" sz="2400" b="1" i="1" dirty="0">
                <a:latin typeface="Times New Roman"/>
                <a:ea typeface="Calibri"/>
                <a:cs typeface="Simplified Arabic"/>
              </a:rPr>
              <a:t>Plagioclase </a:t>
            </a:r>
            <a:r>
              <a:rPr lang="en-US" sz="2400" b="1" i="1" dirty="0" smtClean="0">
                <a:latin typeface="Times New Roman"/>
                <a:ea typeface="Calibri"/>
                <a:cs typeface="Simplified Arabic"/>
              </a:rPr>
              <a:t>:</a:t>
            </a:r>
            <a:endParaRPr lang="en-US" sz="2400" dirty="0">
              <a:latin typeface="Calibri"/>
              <a:ea typeface="Calibri"/>
              <a:cs typeface="Arial"/>
            </a:endParaRPr>
          </a:p>
          <a:p>
            <a:pPr marL="109728" indent="0" algn="justLow" rtl="0">
              <a:lnSpc>
                <a:spcPct val="115000"/>
              </a:lnSpc>
              <a:spcAft>
                <a:spcPts val="1000"/>
              </a:spcAft>
              <a:buNone/>
            </a:pPr>
            <a:r>
              <a:rPr lang="en-US" sz="2400" dirty="0" smtClean="0">
                <a:latin typeface="Times New Roman"/>
                <a:ea typeface="Calibri"/>
                <a:cs typeface="Simplified Arabic"/>
              </a:rPr>
              <a:t>Albite </a:t>
            </a:r>
            <a:r>
              <a:rPr lang="en-US" sz="2400" dirty="0">
                <a:latin typeface="Times New Roman"/>
                <a:ea typeface="Calibri"/>
                <a:cs typeface="Simplified Arabic"/>
              </a:rPr>
              <a:t>- oligoclase - andesine - labradorite - bytownite - anorthite.</a:t>
            </a:r>
            <a:endParaRPr lang="en-US" sz="2400" dirty="0">
              <a:latin typeface="Calibri"/>
              <a:ea typeface="Calibri"/>
              <a:cs typeface="Arial"/>
            </a:endParaRPr>
          </a:p>
          <a:p>
            <a:pPr marL="0" lvl="0" indent="0" algn="just" rtl="0">
              <a:lnSpc>
                <a:spcPct val="115000"/>
              </a:lnSpc>
              <a:spcAft>
                <a:spcPts val="1000"/>
              </a:spcAft>
              <a:buClr>
                <a:srgbClr val="A04DA3"/>
              </a:buClr>
              <a:buNone/>
            </a:pPr>
            <a:r>
              <a:rPr lang="en-US" sz="2400" b="1" i="1" dirty="0">
                <a:solidFill>
                  <a:srgbClr val="FF0000"/>
                </a:solidFill>
                <a:effectLst>
                  <a:outerShdw blurRad="38100" dist="38100" dir="2700000" algn="tl">
                    <a:srgbClr val="000000">
                      <a:alpha val="43137"/>
                    </a:srgbClr>
                  </a:outerShdw>
                </a:effectLst>
                <a:latin typeface="Times New Roman"/>
                <a:ea typeface="Calibri"/>
                <a:cs typeface="Simplified Arabic"/>
              </a:rPr>
              <a:t>Internation Union of Geological Sciences (IUGS</a:t>
            </a:r>
            <a:r>
              <a:rPr lang="en-US" sz="2400" b="1" i="1" dirty="0" smtClean="0">
                <a:solidFill>
                  <a:srgbClr val="FF0000"/>
                </a:solidFill>
                <a:effectLst>
                  <a:outerShdw blurRad="38100" dist="38100" dir="2700000" algn="tl">
                    <a:srgbClr val="000000">
                      <a:alpha val="43137"/>
                    </a:srgbClr>
                  </a:outerShdw>
                </a:effectLst>
                <a:latin typeface="Times New Roman"/>
                <a:ea typeface="Calibri"/>
                <a:cs typeface="Simplified Arabic"/>
              </a:rPr>
              <a:t>)</a:t>
            </a:r>
          </a:p>
          <a:p>
            <a:pPr marL="342900" lvl="0" indent="-342900" algn="just" rtl="0">
              <a:lnSpc>
                <a:spcPct val="115000"/>
              </a:lnSpc>
              <a:spcAft>
                <a:spcPts val="1000"/>
              </a:spcAft>
              <a:buClr>
                <a:srgbClr val="A04DA3"/>
              </a:buClr>
              <a:buFont typeface="Arial" pitchFamily="34" charset="0"/>
              <a:buChar char="•"/>
            </a:pPr>
            <a:r>
              <a:rPr lang="en-US" sz="2400" dirty="0" smtClean="0">
                <a:latin typeface="Times New Roman"/>
                <a:ea typeface="Calibri"/>
                <a:cs typeface="Simplified Arabic"/>
              </a:rPr>
              <a:t>Classification of </a:t>
            </a:r>
            <a:r>
              <a:rPr lang="en-US" sz="2400" dirty="0">
                <a:latin typeface="Times New Roman"/>
                <a:ea typeface="Calibri"/>
                <a:cs typeface="Simplified Arabic"/>
              </a:rPr>
              <a:t>plutonic and volcanic </a:t>
            </a:r>
            <a:r>
              <a:rPr lang="en-US" sz="2400" dirty="0" smtClean="0">
                <a:latin typeface="Times New Roman"/>
                <a:ea typeface="Calibri"/>
                <a:cs typeface="Simplified Arabic"/>
              </a:rPr>
              <a:t>rocks</a:t>
            </a:r>
          </a:p>
          <a:p>
            <a:pPr marL="342900" lvl="0" indent="-342900" algn="just" rtl="0">
              <a:lnSpc>
                <a:spcPct val="115000"/>
              </a:lnSpc>
              <a:spcAft>
                <a:spcPts val="1000"/>
              </a:spcAft>
              <a:buClr>
                <a:srgbClr val="A04DA3"/>
              </a:buClr>
              <a:buFont typeface="Arial" pitchFamily="34" charset="0"/>
              <a:buChar char="•"/>
            </a:pPr>
            <a:r>
              <a:rPr lang="en-US" sz="2400" dirty="0" smtClean="0">
                <a:latin typeface="Times New Roman"/>
                <a:ea typeface="Calibri"/>
                <a:cs typeface="Simplified Arabic"/>
              </a:rPr>
              <a:t>Classification of </a:t>
            </a:r>
            <a:r>
              <a:rPr lang="en-US" sz="2400" dirty="0">
                <a:latin typeface="Times New Roman"/>
                <a:ea typeface="Calibri"/>
                <a:cs typeface="Simplified Arabic"/>
              </a:rPr>
              <a:t>gabbroic </a:t>
            </a:r>
            <a:r>
              <a:rPr lang="en-US" sz="2400" dirty="0" smtClean="0">
                <a:latin typeface="Times New Roman"/>
                <a:ea typeface="Calibri"/>
                <a:cs typeface="Simplified Arabic"/>
              </a:rPr>
              <a:t>rocks</a:t>
            </a:r>
          </a:p>
          <a:p>
            <a:pPr marL="342900" lvl="0" indent="-342900" algn="just" rtl="0">
              <a:lnSpc>
                <a:spcPct val="115000"/>
              </a:lnSpc>
              <a:spcAft>
                <a:spcPts val="1000"/>
              </a:spcAft>
              <a:buClr>
                <a:srgbClr val="A04DA3"/>
              </a:buClr>
              <a:buFont typeface="Arial" pitchFamily="34" charset="0"/>
              <a:buChar char="•"/>
            </a:pPr>
            <a:r>
              <a:rPr lang="en-US" sz="2400" dirty="0">
                <a:latin typeface="Times New Roman"/>
                <a:ea typeface="Calibri"/>
                <a:cs typeface="Simplified Arabic"/>
              </a:rPr>
              <a:t>Classification </a:t>
            </a:r>
            <a:r>
              <a:rPr lang="en-US" sz="2400" dirty="0" smtClean="0">
                <a:latin typeface="Times New Roman"/>
                <a:ea typeface="Calibri"/>
                <a:cs typeface="Simplified Arabic"/>
              </a:rPr>
              <a:t>of </a:t>
            </a:r>
            <a:r>
              <a:rPr lang="en-US" sz="2400" dirty="0">
                <a:latin typeface="Times New Roman"/>
                <a:ea typeface="Calibri"/>
                <a:cs typeface="Simplified Arabic"/>
              </a:rPr>
              <a:t>ultramafic </a:t>
            </a:r>
            <a:r>
              <a:rPr lang="en-US" sz="2400" dirty="0" smtClean="0">
                <a:latin typeface="Times New Roman"/>
                <a:ea typeface="Calibri"/>
                <a:cs typeface="Simplified Arabic"/>
              </a:rPr>
              <a:t>rocks</a:t>
            </a:r>
          </a:p>
          <a:p>
            <a:pPr marL="0" lvl="0" indent="0" algn="just" rtl="0">
              <a:lnSpc>
                <a:spcPct val="115000"/>
              </a:lnSpc>
              <a:spcAft>
                <a:spcPts val="1000"/>
              </a:spcAft>
              <a:buClr>
                <a:srgbClr val="A04DA3"/>
              </a:buClr>
              <a:buNone/>
            </a:pPr>
            <a:r>
              <a:rPr lang="en-US" sz="2400" b="1" i="1" dirty="0">
                <a:solidFill>
                  <a:srgbClr val="FF0000"/>
                </a:solidFill>
                <a:effectLst>
                  <a:outerShdw blurRad="38100" dist="38100" dir="2700000" algn="tl">
                    <a:srgbClr val="000000">
                      <a:alpha val="43137"/>
                    </a:srgbClr>
                  </a:outerShdw>
                </a:effectLst>
                <a:latin typeface="Times New Roman"/>
                <a:ea typeface="Calibri"/>
                <a:cs typeface="Simplified Arabic"/>
              </a:rPr>
              <a:t>4) Grain Size and </a:t>
            </a:r>
            <a:r>
              <a:rPr lang="en-US" sz="2400" b="1" i="1" dirty="0" smtClean="0">
                <a:solidFill>
                  <a:srgbClr val="FF0000"/>
                </a:solidFill>
                <a:effectLst>
                  <a:outerShdw blurRad="38100" dist="38100" dir="2700000" algn="tl">
                    <a:srgbClr val="000000">
                      <a:alpha val="43137"/>
                    </a:srgbClr>
                  </a:outerShdw>
                </a:effectLst>
                <a:latin typeface="Times New Roman"/>
                <a:ea typeface="Calibri"/>
                <a:cs typeface="Simplified Arabic"/>
              </a:rPr>
              <a:t>Occurrence</a:t>
            </a:r>
          </a:p>
          <a:p>
            <a:pPr marL="0" lvl="0" indent="0" algn="just" rtl="0">
              <a:lnSpc>
                <a:spcPct val="115000"/>
              </a:lnSpc>
              <a:spcAft>
                <a:spcPts val="1000"/>
              </a:spcAft>
              <a:buClr>
                <a:srgbClr val="A04DA3"/>
              </a:buClr>
              <a:buNone/>
            </a:pPr>
            <a:r>
              <a:rPr lang="en-US" sz="2400" b="1" dirty="0" smtClean="0">
                <a:solidFill>
                  <a:prstClr val="black"/>
                </a:solidFill>
                <a:latin typeface="Times New Roman"/>
                <a:ea typeface="Calibri"/>
                <a:cs typeface="Simplified Arabic"/>
              </a:rPr>
              <a:t>a)    </a:t>
            </a:r>
            <a:r>
              <a:rPr lang="en-US" sz="2400" dirty="0" smtClean="0">
                <a:solidFill>
                  <a:prstClr val="black"/>
                </a:solidFill>
                <a:effectLst>
                  <a:outerShdw blurRad="38100" dist="38100" dir="2700000" algn="tl">
                    <a:srgbClr val="000000">
                      <a:alpha val="43137"/>
                    </a:srgbClr>
                  </a:outerShdw>
                </a:effectLst>
                <a:latin typeface="Times New Roman"/>
                <a:ea typeface="Calibri"/>
                <a:cs typeface="Simplified Arabic"/>
              </a:rPr>
              <a:t>Plutonic </a:t>
            </a:r>
            <a:r>
              <a:rPr lang="en-US" sz="2400" dirty="0">
                <a:solidFill>
                  <a:prstClr val="black"/>
                </a:solidFill>
                <a:effectLst>
                  <a:outerShdw blurRad="38100" dist="38100" dir="2700000" algn="tl">
                    <a:srgbClr val="000000">
                      <a:alpha val="43137"/>
                    </a:srgbClr>
                  </a:outerShdw>
                </a:effectLst>
                <a:latin typeface="Times New Roman"/>
                <a:ea typeface="Calibri"/>
                <a:cs typeface="Simplified Arabic"/>
              </a:rPr>
              <a:t>or Intrusive </a:t>
            </a:r>
            <a:r>
              <a:rPr lang="en-US" sz="2400" dirty="0" smtClean="0">
                <a:solidFill>
                  <a:prstClr val="black"/>
                </a:solidFill>
                <a:effectLst>
                  <a:outerShdw blurRad="38100" dist="38100" dir="2700000" algn="tl">
                    <a:srgbClr val="000000">
                      <a:alpha val="43137"/>
                    </a:srgbClr>
                  </a:outerShdw>
                </a:effectLst>
                <a:latin typeface="Times New Roman"/>
                <a:ea typeface="Calibri"/>
                <a:cs typeface="Simplified Arabic"/>
              </a:rPr>
              <a:t>Rocks</a:t>
            </a:r>
          </a:p>
          <a:p>
            <a:pPr marL="0" lvl="0" indent="0" algn="just" rtl="0">
              <a:lnSpc>
                <a:spcPct val="115000"/>
              </a:lnSpc>
              <a:spcAft>
                <a:spcPts val="1000"/>
              </a:spcAft>
              <a:buClr>
                <a:srgbClr val="A04DA3"/>
              </a:buClr>
              <a:buNone/>
            </a:pPr>
            <a:r>
              <a:rPr lang="en-US" sz="2400" b="1" dirty="0" smtClean="0">
                <a:latin typeface="Times New Roman"/>
                <a:ea typeface="Calibri"/>
                <a:cs typeface="Simplified Arabic"/>
              </a:rPr>
              <a:t>b)    </a:t>
            </a:r>
            <a:r>
              <a:rPr lang="en-US" sz="2400" dirty="0" smtClean="0">
                <a:effectLst>
                  <a:outerShdw blurRad="38100" dist="38100" dir="2700000" algn="tl">
                    <a:srgbClr val="000000">
                      <a:alpha val="43137"/>
                    </a:srgbClr>
                  </a:outerShdw>
                </a:effectLst>
                <a:latin typeface="Times New Roman"/>
                <a:ea typeface="Calibri"/>
                <a:cs typeface="Simplified Arabic"/>
              </a:rPr>
              <a:t>Hypabyssal Rocks</a:t>
            </a:r>
          </a:p>
          <a:p>
            <a:pPr marL="0" lvl="0" indent="0" algn="just" rtl="0">
              <a:lnSpc>
                <a:spcPct val="115000"/>
              </a:lnSpc>
              <a:spcAft>
                <a:spcPts val="1000"/>
              </a:spcAft>
              <a:buClr>
                <a:srgbClr val="A04DA3"/>
              </a:buClr>
              <a:buNone/>
            </a:pPr>
            <a:r>
              <a:rPr lang="en-US" sz="2400" b="1" dirty="0" smtClean="0">
                <a:latin typeface="Times New Roman"/>
                <a:ea typeface="Calibri"/>
                <a:cs typeface="Simplified Arabic"/>
              </a:rPr>
              <a:t>c)    </a:t>
            </a:r>
            <a:r>
              <a:rPr lang="en-US" sz="2400" dirty="0" smtClean="0">
                <a:effectLst>
                  <a:outerShdw blurRad="38100" dist="38100" dir="2700000" algn="tl">
                    <a:srgbClr val="000000">
                      <a:alpha val="43137"/>
                    </a:srgbClr>
                  </a:outerShdw>
                </a:effectLst>
                <a:latin typeface="Times New Roman"/>
                <a:ea typeface="Calibri"/>
                <a:cs typeface="Simplified Arabic"/>
              </a:rPr>
              <a:t>Volcanic </a:t>
            </a:r>
            <a:r>
              <a:rPr lang="en-US" sz="2400" dirty="0">
                <a:effectLst>
                  <a:outerShdw blurRad="38100" dist="38100" dir="2700000" algn="tl">
                    <a:srgbClr val="000000">
                      <a:alpha val="43137"/>
                    </a:srgbClr>
                  </a:outerShdw>
                </a:effectLst>
                <a:latin typeface="Times New Roman"/>
                <a:ea typeface="Calibri"/>
                <a:cs typeface="Simplified Arabic"/>
              </a:rPr>
              <a:t>or Extrusive Rocks</a:t>
            </a:r>
            <a:endParaRPr lang="en-US" sz="2400" dirty="0" smtClean="0">
              <a:solidFill>
                <a:prstClr val="black"/>
              </a:solidFill>
              <a:effectLst>
                <a:outerShdw blurRad="38100" dist="38100" dir="2700000" algn="tl">
                  <a:srgbClr val="000000">
                    <a:alpha val="43137"/>
                  </a:srgbClr>
                </a:outerShdw>
              </a:effectLst>
              <a:latin typeface="Times New Roman"/>
              <a:ea typeface="Calibri"/>
              <a:cs typeface="Simplified Arabic"/>
            </a:endParaRPr>
          </a:p>
          <a:p>
            <a:pPr marL="0" lvl="0" indent="0" algn="just" rtl="0">
              <a:lnSpc>
                <a:spcPct val="115000"/>
              </a:lnSpc>
              <a:spcAft>
                <a:spcPts val="1000"/>
              </a:spcAft>
              <a:buClr>
                <a:srgbClr val="A04DA3"/>
              </a:buClr>
              <a:buNone/>
            </a:pPr>
            <a:endParaRPr lang="en-US" sz="2200" b="1" dirty="0" smtClean="0">
              <a:solidFill>
                <a:prstClr val="black"/>
              </a:solidFill>
              <a:latin typeface="Times New Roman"/>
              <a:ea typeface="Calibri"/>
              <a:cs typeface="Simplified Arabic"/>
            </a:endParaRPr>
          </a:p>
          <a:p>
            <a:pPr marL="0" lvl="0" indent="0" algn="just" rtl="0">
              <a:lnSpc>
                <a:spcPct val="115000"/>
              </a:lnSpc>
              <a:spcAft>
                <a:spcPts val="1000"/>
              </a:spcAft>
              <a:buClr>
                <a:srgbClr val="A04DA3"/>
              </a:buClr>
              <a:buNone/>
            </a:pPr>
            <a:endParaRPr lang="en-US" sz="2200" b="1" dirty="0">
              <a:solidFill>
                <a:prstClr val="black"/>
              </a:solidFill>
              <a:effectLst>
                <a:outerShdw blurRad="38100" dist="38100" dir="2700000" algn="tl">
                  <a:srgbClr val="000000">
                    <a:alpha val="43137"/>
                  </a:srgbClr>
                </a:outerShdw>
              </a:effectLst>
              <a:latin typeface="Times New Roman"/>
              <a:ea typeface="Calibri"/>
              <a:cs typeface="Simplified Arabic"/>
            </a:endParaRPr>
          </a:p>
          <a:p>
            <a:pPr marL="0" lvl="0" indent="0" algn="just" rtl="0">
              <a:lnSpc>
                <a:spcPct val="115000"/>
              </a:lnSpc>
              <a:spcAft>
                <a:spcPts val="1000"/>
              </a:spcAft>
              <a:buClr>
                <a:srgbClr val="A04DA3"/>
              </a:buClr>
              <a:buNone/>
            </a:pPr>
            <a:endParaRPr lang="en-US" sz="2000" dirty="0">
              <a:effectLst>
                <a:outerShdw blurRad="38100" dist="38100" dir="2700000" algn="tl">
                  <a:srgbClr val="000000">
                    <a:alpha val="43137"/>
                  </a:srgbClr>
                </a:outerShdw>
              </a:effectLst>
              <a:ea typeface="Calibri"/>
              <a:cs typeface="Aria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0"/>
            <a:ext cx="609600" cy="609600"/>
          </a:xfrm>
          <a:prstGeom prst="rect">
            <a:avLst/>
          </a:prstGeom>
        </p:spPr>
      </p:pic>
    </p:spTree>
    <p:extLst>
      <p:ext uri="{BB962C8B-B14F-4D97-AF65-F5344CB8AC3E}">
        <p14:creationId xmlns:p14="http://schemas.microsoft.com/office/powerpoint/2010/main" val="2304990281"/>
      </p:ext>
    </p:extLst>
  </p:cSld>
  <p:clrMapOvr>
    <a:masterClrMapping/>
  </p:clrMapOvr>
  <mc:AlternateContent xmlns:mc="http://schemas.openxmlformats.org/markup-compatibility/2006" xmlns:p14="http://schemas.microsoft.com/office/powerpoint/2010/main">
    <mc:Choice Requires="p14">
      <p:transition spd="slow" p14:dur="2000" advClick="0" advTm="131000"/>
    </mc:Choice>
    <mc:Fallback xmlns="">
      <p:transition spd="slow" advClick="0" advTm="13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5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123</TotalTime>
  <Words>394</Words>
  <Application>Microsoft Office PowerPoint</Application>
  <PresentationFormat>عرض على الشاشة (3:4)‏</PresentationFormat>
  <Paragraphs>54</Paragraphs>
  <Slides>8</Slides>
  <Notes>0</Notes>
  <HiddenSlides>0</HiddenSlides>
  <MMClips>8</MMClips>
  <ScaleCrop>false</ScaleCrop>
  <HeadingPairs>
    <vt:vector size="4" baseType="variant">
      <vt:variant>
        <vt:lpstr>نسق</vt:lpstr>
      </vt:variant>
      <vt:variant>
        <vt:i4>2</vt:i4>
      </vt:variant>
      <vt:variant>
        <vt:lpstr>عناوين الشرائح</vt:lpstr>
      </vt:variant>
      <vt:variant>
        <vt:i4>8</vt:i4>
      </vt:variant>
    </vt:vector>
  </HeadingPairs>
  <TitlesOfParts>
    <vt:vector size="10" baseType="lpstr">
      <vt:lpstr>1_Thatch</vt:lpstr>
      <vt:lpstr>Urban</vt:lpstr>
      <vt:lpstr>Igneous Petrology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dc:creator>
  <cp:lastModifiedBy>3d</cp:lastModifiedBy>
  <cp:revision>24</cp:revision>
  <dcterms:created xsi:type="dcterms:W3CDTF">2006-08-16T00:00:00Z</dcterms:created>
  <dcterms:modified xsi:type="dcterms:W3CDTF">2020-12-05T16:45:42Z</dcterms:modified>
</cp:coreProperties>
</file>