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7"/>
  </p:notesMasterIdLst>
  <p:sldIdLst>
    <p:sldId id="256" r:id="rId2"/>
    <p:sldId id="261" r:id="rId3"/>
    <p:sldId id="306" r:id="rId4"/>
    <p:sldId id="308" r:id="rId5"/>
    <p:sldId id="309" r:id="rId6"/>
    <p:sldId id="325" r:id="rId7"/>
    <p:sldId id="264" r:id="rId8"/>
    <p:sldId id="374" r:id="rId9"/>
    <p:sldId id="371" r:id="rId10"/>
    <p:sldId id="372" r:id="rId11"/>
    <p:sldId id="373" r:id="rId12"/>
    <p:sldId id="310" r:id="rId13"/>
    <p:sldId id="311" r:id="rId14"/>
    <p:sldId id="312" r:id="rId15"/>
    <p:sldId id="324" r:id="rId16"/>
  </p:sldIdLst>
  <p:sldSz cx="9144000" cy="5143500" type="screen16x9"/>
  <p:notesSz cx="6858000" cy="9144000"/>
  <p:embeddedFontLst>
    <p:embeddedFont>
      <p:font typeface="Didact Gothic" panose="00000500000000000000" pitchFamily="2" charset="0"/>
      <p:regular r:id="rId18"/>
    </p:embeddedFont>
    <p:embeddedFont>
      <p:font typeface="Franklin Gothic Demi Cond" panose="020B0706030402020204" pitchFamily="34" charset="0"/>
      <p:regular r:id="rId19"/>
    </p:embeddedFont>
    <p:embeddedFont>
      <p:font typeface="Gill Sans Ultra Bold" panose="020B0A02020104020203" pitchFamily="34" charset="0"/>
      <p:regular r:id="rId20"/>
    </p:embeddedFont>
    <p:embeddedFont>
      <p:font typeface="Lilita On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6F27F0-4FA7-4B1E-B0D3-F378EB13DE73}">
  <a:tblStyle styleId="{896F27F0-4FA7-4B1E-B0D3-F378EB13DE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p:cViewPr varScale="1">
        <p:scale>
          <a:sx n="103" d="100"/>
          <a:sy n="103" d="100"/>
        </p:scale>
        <p:origin x="830" y="72"/>
      </p:cViewPr>
      <p:guideLst>
        <p:guide orient="horz" pos="1620"/>
        <p:guide pos="2880"/>
      </p:guideLst>
    </p:cSldViewPr>
  </p:slideViewPr>
  <p:outlineViewPr>
    <p:cViewPr>
      <p:scale>
        <a:sx n="33" d="100"/>
        <a:sy n="33" d="100"/>
      </p:scale>
      <p:origin x="0" y="287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30655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eaa7c0b6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eaa7c0b6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dea30f835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dea30f835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098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dea30f835f_0_12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dea30f835f_0_12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dea30f835f_0_12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dea30f835f_0_12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3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avLst/>
              <a:gdLst/>
              <a:ahLst/>
              <a:cxnLst/>
              <a:rect l="l" t="t" r="r" b="b"/>
              <a:pathLst>
                <a:path w="104258" h="45595" extrusionOk="0">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62150" y="4593075"/>
              <a:ext cx="441525" cy="242425"/>
            </a:xfrm>
            <a:custGeom>
              <a:avLst/>
              <a:gdLst/>
              <a:ahLst/>
              <a:cxnLst/>
              <a:rect l="l" t="t" r="r" b="b"/>
              <a:pathLst>
                <a:path w="17661" h="9697" extrusionOk="0">
                  <a:moveTo>
                    <a:pt x="1" y="0"/>
                  </a:moveTo>
                  <a:lnTo>
                    <a:pt x="17660" y="9696"/>
                  </a:lnTo>
                  <a:lnTo>
                    <a:pt x="11399" y="1702"/>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60175" y="4920575"/>
              <a:ext cx="499275" cy="299425"/>
            </a:xfrm>
            <a:custGeom>
              <a:avLst/>
              <a:gdLst/>
              <a:ahLst/>
              <a:cxnLst/>
              <a:rect l="l" t="t" r="r" b="b"/>
              <a:pathLst>
                <a:path w="19971" h="11977" extrusionOk="0">
                  <a:moveTo>
                    <a:pt x="1" y="0"/>
                  </a:moveTo>
                  <a:lnTo>
                    <a:pt x="10852" y="11976"/>
                  </a:lnTo>
                  <a:lnTo>
                    <a:pt x="19971" y="11399"/>
                  </a:lnTo>
                  <a:lnTo>
                    <a:pt x="15412" y="2858"/>
                  </a:lnTo>
                  <a:lnTo>
                    <a:pt x="1"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9200" y="4615850"/>
              <a:ext cx="937725" cy="465850"/>
            </a:xfrm>
            <a:custGeom>
              <a:avLst/>
              <a:gdLst/>
              <a:ahLst/>
              <a:cxnLst/>
              <a:rect l="l" t="t" r="r" b="b"/>
              <a:pathLst>
                <a:path w="37509" h="18634" extrusionOk="0">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00" y="4322550"/>
              <a:ext cx="598825" cy="598050"/>
            </a:xfrm>
            <a:custGeom>
              <a:avLst/>
              <a:gdLst/>
              <a:ahLst/>
              <a:cxnLst/>
              <a:rect l="l" t="t" r="r" b="b"/>
              <a:pathLst>
                <a:path w="23953" h="23922" extrusionOk="0">
                  <a:moveTo>
                    <a:pt x="1" y="0"/>
                  </a:moveTo>
                  <a:lnTo>
                    <a:pt x="7995" y="14803"/>
                  </a:lnTo>
                  <a:lnTo>
                    <a:pt x="23953" y="23921"/>
                  </a:lnTo>
                  <a:lnTo>
                    <a:pt x="23953" y="23921"/>
                  </a:lnTo>
                  <a:lnTo>
                    <a:pt x="14834" y="1139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4270875"/>
              <a:ext cx="2122400" cy="949125"/>
            </a:xfrm>
            <a:custGeom>
              <a:avLst/>
              <a:gdLst/>
              <a:ahLst/>
              <a:cxnLst/>
              <a:rect l="l" t="t" r="r" b="b"/>
              <a:pathLst>
                <a:path w="84896" h="37965" extrusionOk="0">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avLst/>
              <a:gdLst/>
              <a:ahLst/>
              <a:cxnLst/>
              <a:rect l="l" t="t" r="r" b="b"/>
              <a:pathLst>
                <a:path w="181264" h="84628" extrusionOk="0">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70675" y="3231925"/>
              <a:ext cx="2803700" cy="1868850"/>
            </a:xfrm>
            <a:custGeom>
              <a:avLst/>
              <a:gdLst/>
              <a:ahLst/>
              <a:cxnLst/>
              <a:rect l="l" t="t" r="r" b="b"/>
              <a:pathLst>
                <a:path w="112148" h="74754" extrusionOk="0">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7" y="3801993"/>
            <a:ext cx="9144064" cy="1341558"/>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29025" y="-998350"/>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39826" y="359375"/>
            <a:ext cx="1227422" cy="447315"/>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713225" y="995950"/>
            <a:ext cx="4597500" cy="1665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2661550"/>
            <a:ext cx="4597500" cy="44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subTitle" idx="2"/>
          </p:nvPr>
        </p:nvSpPr>
        <p:spPr>
          <a:xfrm>
            <a:off x="6983275" y="548650"/>
            <a:ext cx="1416000" cy="4473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grpSp>
        <p:nvGrpSpPr>
          <p:cNvPr id="40" name="Google Shape;40;p3"/>
          <p:cNvGrpSpPr/>
          <p:nvPr/>
        </p:nvGrpSpPr>
        <p:grpSpPr>
          <a:xfrm flipH="1">
            <a:off x="3723268" y="2759313"/>
            <a:ext cx="5420722" cy="2384188"/>
            <a:chOff x="4147750" y="3013250"/>
            <a:chExt cx="3214375" cy="1443825"/>
          </a:xfrm>
        </p:grpSpPr>
        <p:sp>
          <p:nvSpPr>
            <p:cNvPr id="41" name="Google Shape;41;p3"/>
            <p:cNvSpPr/>
            <p:nvPr/>
          </p:nvSpPr>
          <p:spPr>
            <a:xfrm>
              <a:off x="4147750" y="3013250"/>
              <a:ext cx="3214375" cy="1443825"/>
            </a:xfrm>
            <a:custGeom>
              <a:avLst/>
              <a:gdLst/>
              <a:ahLst/>
              <a:cxnLst/>
              <a:rect l="l" t="t" r="r" b="b"/>
              <a:pathLst>
                <a:path w="128575" h="57753" extrusionOk="0">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256425" y="3013250"/>
              <a:ext cx="3105700" cy="1443825"/>
            </a:xfrm>
            <a:custGeom>
              <a:avLst/>
              <a:gdLst/>
              <a:ahLst/>
              <a:cxnLst/>
              <a:rect l="l" t="t" r="r" b="b"/>
              <a:pathLst>
                <a:path w="124228" h="57753" extrusionOk="0">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363575" y="3788350"/>
              <a:ext cx="680875" cy="208975"/>
            </a:xfrm>
            <a:custGeom>
              <a:avLst/>
              <a:gdLst/>
              <a:ahLst/>
              <a:cxnLst/>
              <a:rect l="l" t="t" r="r" b="b"/>
              <a:pathLst>
                <a:path w="27235" h="8359" extrusionOk="0">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244275" y="3124950"/>
              <a:ext cx="80575" cy="663425"/>
            </a:xfrm>
            <a:custGeom>
              <a:avLst/>
              <a:gdLst/>
              <a:ahLst/>
              <a:cxnLst/>
              <a:rect l="l" t="t" r="r" b="b"/>
              <a:pathLst>
                <a:path w="3223" h="26537" extrusionOk="0">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409950" y="3148525"/>
              <a:ext cx="133000" cy="699100"/>
            </a:xfrm>
            <a:custGeom>
              <a:avLst/>
              <a:gdLst/>
              <a:ahLst/>
              <a:cxnLst/>
              <a:rect l="l" t="t" r="r" b="b"/>
              <a:pathLst>
                <a:path w="5320" h="27964" extrusionOk="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409950" y="3925875"/>
              <a:ext cx="522825" cy="98825"/>
            </a:xfrm>
            <a:custGeom>
              <a:avLst/>
              <a:gdLst/>
              <a:ahLst/>
              <a:cxnLst/>
              <a:rect l="l" t="t" r="r" b="b"/>
              <a:pathLst>
                <a:path w="20913" h="3953" extrusionOk="0">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3"/>
          <p:cNvGrpSpPr/>
          <p:nvPr/>
        </p:nvGrpSpPr>
        <p:grpSpPr>
          <a:xfrm flipH="1">
            <a:off x="0" y="4225630"/>
            <a:ext cx="9140092" cy="934888"/>
            <a:chOff x="238125" y="3373125"/>
            <a:chExt cx="7124000" cy="1846875"/>
          </a:xfrm>
        </p:grpSpPr>
        <p:sp>
          <p:nvSpPr>
            <p:cNvPr id="48" name="Google Shape;48;p3"/>
            <p:cNvSpPr/>
            <p:nvPr/>
          </p:nvSpPr>
          <p:spPr>
            <a:xfrm>
              <a:off x="238125" y="3373125"/>
              <a:ext cx="7124000" cy="1846875"/>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121100" y="4081000"/>
              <a:ext cx="6241025" cy="1139000"/>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6358525" y="-755113"/>
            <a:ext cx="1759434" cy="1759372"/>
          </a:xfrm>
          <a:custGeom>
            <a:avLst/>
            <a:gdLst/>
            <a:ahLst/>
            <a:cxnLst/>
            <a:rect l="l" t="t" r="r" b="b"/>
            <a:pathLst>
              <a:path w="28178" h="28177" extrusionOk="0">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672424" y="441525"/>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txBox="1">
            <a:spLocks noGrp="1"/>
          </p:cNvSpPr>
          <p:nvPr>
            <p:ph type="title"/>
          </p:nvPr>
        </p:nvSpPr>
        <p:spPr>
          <a:xfrm>
            <a:off x="713225" y="2292238"/>
            <a:ext cx="3928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3"/>
          <p:cNvSpPr txBox="1">
            <a:spLocks noGrp="1"/>
          </p:cNvSpPr>
          <p:nvPr>
            <p:ph type="subTitle" idx="1"/>
          </p:nvPr>
        </p:nvSpPr>
        <p:spPr>
          <a:xfrm>
            <a:off x="713216" y="3233938"/>
            <a:ext cx="2684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3"/>
          <p:cNvSpPr txBox="1">
            <a:spLocks noGrp="1"/>
          </p:cNvSpPr>
          <p:nvPr>
            <p:ph type="title" idx="2" hasCustomPrompt="1"/>
          </p:nvPr>
        </p:nvSpPr>
        <p:spPr>
          <a:xfrm>
            <a:off x="758700" y="1212063"/>
            <a:ext cx="26844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8900">
                <a:solidFill>
                  <a:schemeClr val="lt2"/>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361"/>
        <p:cNvGrpSpPr/>
        <p:nvPr/>
      </p:nvGrpSpPr>
      <p:grpSpPr>
        <a:xfrm>
          <a:off x="0" y="0"/>
          <a:ext cx="0" cy="0"/>
          <a:chOff x="0" y="0"/>
          <a:chExt cx="0" cy="0"/>
        </a:xfrm>
      </p:grpSpPr>
      <p:grpSp>
        <p:nvGrpSpPr>
          <p:cNvPr id="362" name="Google Shape;362;p25"/>
          <p:cNvGrpSpPr/>
          <p:nvPr/>
        </p:nvGrpSpPr>
        <p:grpSpPr>
          <a:xfrm flipH="1">
            <a:off x="83125" y="3450335"/>
            <a:ext cx="5170600" cy="1464479"/>
            <a:chOff x="98175" y="3173800"/>
            <a:chExt cx="4484475" cy="1656650"/>
          </a:xfrm>
        </p:grpSpPr>
        <p:sp>
          <p:nvSpPr>
            <p:cNvPr id="363" name="Google Shape;363;p25"/>
            <p:cNvSpPr/>
            <p:nvPr/>
          </p:nvSpPr>
          <p:spPr>
            <a:xfrm>
              <a:off x="1632400" y="3689025"/>
              <a:ext cx="2950250" cy="1141425"/>
            </a:xfrm>
            <a:custGeom>
              <a:avLst/>
              <a:gdLst/>
              <a:ahLst/>
              <a:cxnLst/>
              <a:rect l="l" t="t" r="r" b="b"/>
              <a:pathLst>
                <a:path w="118010" h="45657" extrusionOk="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p:nvPr/>
          </p:nvSpPr>
          <p:spPr>
            <a:xfrm>
              <a:off x="2683825" y="4232525"/>
              <a:ext cx="417450" cy="372475"/>
            </a:xfrm>
            <a:custGeom>
              <a:avLst/>
              <a:gdLst/>
              <a:ahLst/>
              <a:cxnLst/>
              <a:rect l="l" t="t" r="r" b="b"/>
              <a:pathLst>
                <a:path w="16698" h="14899" extrusionOk="0">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p:nvPr/>
          </p:nvSpPr>
          <p:spPr>
            <a:xfrm>
              <a:off x="2900375" y="4316750"/>
              <a:ext cx="283525" cy="348400"/>
            </a:xfrm>
            <a:custGeom>
              <a:avLst/>
              <a:gdLst/>
              <a:ahLst/>
              <a:cxnLst/>
              <a:rect l="l" t="t" r="r" b="b"/>
              <a:pathLst>
                <a:path w="11341" h="13936" extrusionOk="0">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3810550" y="4516050"/>
              <a:ext cx="3675" cy="2625"/>
            </a:xfrm>
            <a:custGeom>
              <a:avLst/>
              <a:gdLst/>
              <a:ahLst/>
              <a:cxnLst/>
              <a:rect l="l" t="t" r="r" b="b"/>
              <a:pathLst>
                <a:path w="147" h="105" extrusionOk="0">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3810550" y="4516050"/>
              <a:ext cx="3675" cy="2625"/>
            </a:xfrm>
            <a:custGeom>
              <a:avLst/>
              <a:gdLst/>
              <a:ahLst/>
              <a:cxnLst/>
              <a:rect l="l" t="t" r="r" b="b"/>
              <a:pathLst>
                <a:path w="147" h="105" extrusionOk="0">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3163475" y="4309950"/>
              <a:ext cx="288250" cy="435750"/>
            </a:xfrm>
            <a:custGeom>
              <a:avLst/>
              <a:gdLst/>
              <a:ahLst/>
              <a:cxnLst/>
              <a:rect l="l" t="t" r="r" b="b"/>
              <a:pathLst>
                <a:path w="11530" h="17430" extrusionOk="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2000125" y="4686050"/>
              <a:ext cx="2505625" cy="134450"/>
            </a:xfrm>
            <a:custGeom>
              <a:avLst/>
              <a:gdLst/>
              <a:ahLst/>
              <a:cxnLst/>
              <a:rect l="l" t="t" r="r" b="b"/>
              <a:pathLst>
                <a:path w="100225" h="5378" extrusionOk="0">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3097050" y="4233575"/>
              <a:ext cx="72225" cy="96800"/>
            </a:xfrm>
            <a:custGeom>
              <a:avLst/>
              <a:gdLst/>
              <a:ahLst/>
              <a:cxnLst/>
              <a:rect l="l" t="t" r="r" b="b"/>
              <a:pathLst>
                <a:path w="2889" h="3872" extrusionOk="0">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3430775" y="4473150"/>
              <a:ext cx="461925" cy="285625"/>
            </a:xfrm>
            <a:custGeom>
              <a:avLst/>
              <a:gdLst/>
              <a:ahLst/>
              <a:cxnLst/>
              <a:rect l="l" t="t" r="r" b="b"/>
              <a:pathLst>
                <a:path w="18477" h="11425" extrusionOk="0">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2967325" y="4179700"/>
              <a:ext cx="325925" cy="223900"/>
            </a:xfrm>
            <a:custGeom>
              <a:avLst/>
              <a:gdLst/>
              <a:ahLst/>
              <a:cxnLst/>
              <a:rect l="l" t="t" r="r" b="b"/>
              <a:pathLst>
                <a:path w="13037" h="8956" extrusionOk="0">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2683825" y="4232525"/>
              <a:ext cx="417450" cy="372475"/>
            </a:xfrm>
            <a:custGeom>
              <a:avLst/>
              <a:gdLst/>
              <a:ahLst/>
              <a:cxnLst/>
              <a:rect l="l" t="t" r="r" b="b"/>
              <a:pathLst>
                <a:path w="16698" h="14899" extrusionOk="0">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2795750" y="4232525"/>
              <a:ext cx="305525" cy="372475"/>
            </a:xfrm>
            <a:custGeom>
              <a:avLst/>
              <a:gdLst/>
              <a:ahLst/>
              <a:cxnLst/>
              <a:rect l="l" t="t" r="r" b="b"/>
              <a:pathLst>
                <a:path w="12221" h="14899" extrusionOk="0">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2837075" y="4282225"/>
              <a:ext cx="330625" cy="392325"/>
            </a:xfrm>
            <a:custGeom>
              <a:avLst/>
              <a:gdLst/>
              <a:ahLst/>
              <a:cxnLst/>
              <a:rect l="l" t="t" r="r" b="b"/>
              <a:pathLst>
                <a:path w="13225" h="15693" extrusionOk="0">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2900375" y="4316750"/>
              <a:ext cx="283525" cy="348400"/>
            </a:xfrm>
            <a:custGeom>
              <a:avLst/>
              <a:gdLst/>
              <a:ahLst/>
              <a:cxnLst/>
              <a:rect l="l" t="t" r="r" b="b"/>
              <a:pathLst>
                <a:path w="11341" h="13936" extrusionOk="0">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2900375" y="4315175"/>
              <a:ext cx="285100" cy="349975"/>
            </a:xfrm>
            <a:custGeom>
              <a:avLst/>
              <a:gdLst/>
              <a:ahLst/>
              <a:cxnLst/>
              <a:rect l="l" t="t" r="r" b="b"/>
              <a:pathLst>
                <a:path w="11404" h="13999" extrusionOk="0">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3297925" y="4451700"/>
              <a:ext cx="336375" cy="157475"/>
            </a:xfrm>
            <a:custGeom>
              <a:avLst/>
              <a:gdLst/>
              <a:ahLst/>
              <a:cxnLst/>
              <a:rect l="l" t="t" r="r" b="b"/>
              <a:pathLst>
                <a:path w="13455" h="6299" extrusionOk="0">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98175" y="3173800"/>
              <a:ext cx="4056075" cy="1651400"/>
            </a:xfrm>
            <a:custGeom>
              <a:avLst/>
              <a:gdLst/>
              <a:ahLst/>
              <a:cxnLst/>
              <a:rect l="l" t="t" r="r" b="b"/>
              <a:pathLst>
                <a:path w="162243" h="66056" extrusionOk="0">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5"/>
          <p:cNvSpPr/>
          <p:nvPr/>
        </p:nvSpPr>
        <p:spPr>
          <a:xfrm>
            <a:off x="4436850" y="3602775"/>
            <a:ext cx="4707025" cy="1540690"/>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5"/>
          <p:cNvSpPr/>
          <p:nvPr/>
        </p:nvSpPr>
        <p:spPr>
          <a:xfrm>
            <a:off x="-25" y="4008225"/>
            <a:ext cx="9144064" cy="1135291"/>
          </a:xfrm>
          <a:custGeom>
            <a:avLst/>
            <a:gdLst/>
            <a:ahLst/>
            <a:cxnLst/>
            <a:rect l="l" t="t" r="r" b="b"/>
            <a:pathLst>
              <a:path w="208483" h="41130" extrusionOk="0">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5"/>
          <p:cNvSpPr/>
          <p:nvPr/>
        </p:nvSpPr>
        <p:spPr>
          <a:xfrm flipH="1">
            <a:off x="7079372" y="722400"/>
            <a:ext cx="1571453" cy="572691"/>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85" name="Google Shape;385;p25"/>
          <p:cNvSpPr txBox="1">
            <a:spLocks noGrp="1"/>
          </p:cNvSpPr>
          <p:nvPr>
            <p:ph type="subTitle" idx="1"/>
          </p:nvPr>
        </p:nvSpPr>
        <p:spPr>
          <a:xfrm>
            <a:off x="899875" y="1616203"/>
            <a:ext cx="28884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25"/>
          <p:cNvSpPr txBox="1">
            <a:spLocks noGrp="1"/>
          </p:cNvSpPr>
          <p:nvPr>
            <p:ph type="subTitle" idx="2"/>
          </p:nvPr>
        </p:nvSpPr>
        <p:spPr>
          <a:xfrm>
            <a:off x="5355673" y="1616203"/>
            <a:ext cx="2888400" cy="454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25"/>
          <p:cNvSpPr txBox="1">
            <a:spLocks noGrp="1"/>
          </p:cNvSpPr>
          <p:nvPr>
            <p:ph type="subTitle" idx="3"/>
          </p:nvPr>
        </p:nvSpPr>
        <p:spPr>
          <a:xfrm>
            <a:off x="899875" y="2130625"/>
            <a:ext cx="2888400" cy="1210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8" name="Google Shape;388;p25"/>
          <p:cNvSpPr txBox="1">
            <a:spLocks noGrp="1"/>
          </p:cNvSpPr>
          <p:nvPr>
            <p:ph type="subTitle" idx="4"/>
          </p:nvPr>
        </p:nvSpPr>
        <p:spPr>
          <a:xfrm>
            <a:off x="5355675" y="2130625"/>
            <a:ext cx="2888400" cy="1210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solidFill>
                  <a:srgbClr val="16343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avLst/>
              <a:gdLst/>
              <a:ahLst/>
              <a:cxnLst/>
              <a:rect l="l" t="t" r="r" b="b"/>
              <a:pathLst>
                <a:path w="17514" h="10709" extrusionOk="0">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847075" y="2021050"/>
              <a:ext cx="428675" cy="326875"/>
            </a:xfrm>
            <a:custGeom>
              <a:avLst/>
              <a:gdLst/>
              <a:ahLst/>
              <a:cxnLst/>
              <a:rect l="l" t="t" r="r" b="b"/>
              <a:pathLst>
                <a:path w="17147" h="13075" extrusionOk="0">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4127275" y="1966025"/>
              <a:ext cx="97600" cy="321075"/>
            </a:xfrm>
            <a:custGeom>
              <a:avLst/>
              <a:gdLst/>
              <a:ahLst/>
              <a:cxnLst/>
              <a:rect l="l" t="t" r="r" b="b"/>
              <a:pathLst>
                <a:path w="3904" h="12843" extrusionOk="0">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087250" y="2064425"/>
              <a:ext cx="20875" cy="63400"/>
            </a:xfrm>
            <a:custGeom>
              <a:avLst/>
              <a:gdLst/>
              <a:ahLst/>
              <a:cxnLst/>
              <a:rect l="l" t="t" r="r" b="b"/>
              <a:pathLst>
                <a:path w="835" h="2536" extrusionOk="0">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204000" y="2078700"/>
              <a:ext cx="25875" cy="81700"/>
            </a:xfrm>
            <a:custGeom>
              <a:avLst/>
              <a:gdLst/>
              <a:ahLst/>
              <a:cxnLst/>
              <a:rect l="l" t="t" r="r" b="b"/>
              <a:pathLst>
                <a:path w="1035" h="3268" extrusionOk="0">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3749825" y="1940725"/>
              <a:ext cx="481725" cy="186950"/>
            </a:xfrm>
            <a:custGeom>
              <a:avLst/>
              <a:gdLst/>
              <a:ahLst/>
              <a:cxnLst/>
              <a:rect l="l" t="t" r="r" b="b"/>
              <a:pathLst>
                <a:path w="19269" h="7478" extrusionOk="0">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4021375" y="2019500"/>
              <a:ext cx="252700" cy="102075"/>
            </a:xfrm>
            <a:custGeom>
              <a:avLst/>
              <a:gdLst/>
              <a:ahLst/>
              <a:cxnLst/>
              <a:rect l="l" t="t" r="r" b="b"/>
              <a:pathLst>
                <a:path w="10108" h="4083" extrusionOk="0">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avLst/>
              <a:gdLst/>
              <a:ahLst/>
              <a:cxnLst/>
              <a:rect l="l" t="t" r="r" b="b"/>
              <a:pathLst>
                <a:path w="75326" h="40195" extrusionOk="0">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465750" y="2651125"/>
              <a:ext cx="613100" cy="682150"/>
            </a:xfrm>
            <a:custGeom>
              <a:avLst/>
              <a:gdLst/>
              <a:ahLst/>
              <a:cxnLst/>
              <a:rect l="l" t="t" r="r" b="b"/>
              <a:pathLst>
                <a:path w="24524" h="27286" extrusionOk="0">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496625" y="3201425"/>
              <a:ext cx="559200" cy="499050"/>
            </a:xfrm>
            <a:custGeom>
              <a:avLst/>
              <a:gdLst/>
              <a:ahLst/>
              <a:cxnLst/>
              <a:rect l="l" t="t" r="r" b="b"/>
              <a:pathLst>
                <a:path w="22368" h="19962" extrusionOk="0">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357625" y="2962900"/>
              <a:ext cx="711950" cy="571750"/>
            </a:xfrm>
            <a:custGeom>
              <a:avLst/>
              <a:gdLst/>
              <a:ahLst/>
              <a:cxnLst/>
              <a:rect l="l" t="t" r="r" b="b"/>
              <a:pathLst>
                <a:path w="28478" h="22870" extrusionOk="0">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2294850" y="3218675"/>
              <a:ext cx="550850" cy="499200"/>
            </a:xfrm>
            <a:custGeom>
              <a:avLst/>
              <a:gdLst/>
              <a:ahLst/>
              <a:cxnLst/>
              <a:rect l="l" t="t" r="r" b="b"/>
              <a:pathLst>
                <a:path w="22034" h="19968" extrusionOk="0">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p:cNvSpPr/>
          <p:nvPr/>
        </p:nvSpPr>
        <p:spPr>
          <a:xfrm flipH="1">
            <a:off x="8" y="4075751"/>
            <a:ext cx="9140092" cy="1084854"/>
          </a:xfrm>
          <a:custGeom>
            <a:avLst/>
            <a:gdLst/>
            <a:ahLst/>
            <a:cxnLst/>
            <a:rect l="l" t="t" r="r" b="b"/>
            <a:pathLst>
              <a:path w="284960" h="73875" extrusionOk="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flipH="1">
            <a:off x="15" y="4348053"/>
            <a:ext cx="8007235" cy="827939"/>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avLst/>
              <a:gdLst/>
              <a:ahLst/>
              <a:cxnLst/>
              <a:rect l="l" t="t" r="r" b="b"/>
              <a:pathLst>
                <a:path w="10548" h="5776" extrusionOk="0">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5769375" y="1054250"/>
              <a:ext cx="490900" cy="284225"/>
            </a:xfrm>
            <a:custGeom>
              <a:avLst/>
              <a:gdLst/>
              <a:ahLst/>
              <a:cxnLst/>
              <a:rect l="l" t="t" r="r" b="b"/>
              <a:pathLst>
                <a:path w="19636" h="11369" extrusionOk="0">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380300" y="881000"/>
              <a:ext cx="630750" cy="457475"/>
            </a:xfrm>
            <a:custGeom>
              <a:avLst/>
              <a:gdLst/>
              <a:ahLst/>
              <a:cxnLst/>
              <a:rect l="l" t="t" r="r" b="b"/>
              <a:pathLst>
                <a:path w="25230" h="18299" extrusionOk="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567"/>
        <p:cNvGrpSpPr/>
        <p:nvPr/>
      </p:nvGrpSpPr>
      <p:grpSpPr>
        <a:xfrm>
          <a:off x="0" y="0"/>
          <a:ext cx="0" cy="0"/>
          <a:chOff x="0" y="0"/>
          <a:chExt cx="0" cy="0"/>
        </a:xfrm>
      </p:grpSpPr>
      <p:grpSp>
        <p:nvGrpSpPr>
          <p:cNvPr id="568" name="Google Shape;568;p36"/>
          <p:cNvGrpSpPr/>
          <p:nvPr/>
        </p:nvGrpSpPr>
        <p:grpSpPr>
          <a:xfrm flipH="1">
            <a:off x="7134627" y="2556388"/>
            <a:ext cx="1856982" cy="2515946"/>
            <a:chOff x="2" y="1631475"/>
            <a:chExt cx="1856982" cy="2515946"/>
          </a:xfrm>
        </p:grpSpPr>
        <p:sp>
          <p:nvSpPr>
            <p:cNvPr id="569" name="Google Shape;569;p36"/>
            <p:cNvSpPr/>
            <p:nvPr/>
          </p:nvSpPr>
          <p:spPr>
            <a:xfrm>
              <a:off x="1087328" y="2019148"/>
              <a:ext cx="74891" cy="229880"/>
            </a:xfrm>
            <a:custGeom>
              <a:avLst/>
              <a:gdLst/>
              <a:ahLst/>
              <a:cxnLst/>
              <a:rect l="l" t="t" r="r" b="b"/>
              <a:pathLst>
                <a:path w="935" h="2870" extrusionOk="0">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707905" y="2082105"/>
              <a:ext cx="90911" cy="260237"/>
            </a:xfrm>
            <a:custGeom>
              <a:avLst/>
              <a:gdLst/>
              <a:ahLst/>
              <a:cxnLst/>
              <a:rect l="l" t="t" r="r" b="b"/>
              <a:pathLst>
                <a:path w="1135" h="3249" extrusionOk="0">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6"/>
            <p:cNvSpPr/>
            <p:nvPr/>
          </p:nvSpPr>
          <p:spPr>
            <a:xfrm>
              <a:off x="2" y="2695814"/>
              <a:ext cx="979753" cy="1451607"/>
            </a:xfrm>
            <a:custGeom>
              <a:avLst/>
              <a:gdLst/>
              <a:ahLst/>
              <a:cxnLst/>
              <a:rect l="l" t="t" r="r" b="b"/>
              <a:pathLst>
                <a:path w="12232" h="18123" extrusionOk="0">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590322" y="2037891"/>
              <a:ext cx="801696" cy="908226"/>
            </a:xfrm>
            <a:custGeom>
              <a:avLst/>
              <a:gdLst/>
              <a:ahLst/>
              <a:cxnLst/>
              <a:rect l="l" t="t" r="r" b="b"/>
              <a:pathLst>
                <a:path w="10009" h="11339" extrusionOk="0">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734658" y="1714616"/>
              <a:ext cx="291315" cy="1034059"/>
            </a:xfrm>
            <a:custGeom>
              <a:avLst/>
              <a:gdLst/>
              <a:ahLst/>
              <a:cxnLst/>
              <a:rect l="l" t="t" r="r" b="b"/>
              <a:pathLst>
                <a:path w="3637" h="12910" extrusionOk="0">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689243" y="1631475"/>
              <a:ext cx="1167741" cy="528964"/>
            </a:xfrm>
            <a:custGeom>
              <a:avLst/>
              <a:gdLst/>
              <a:ahLst/>
              <a:cxnLst/>
              <a:rect l="l" t="t" r="r" b="b"/>
              <a:pathLst>
                <a:path w="14579" h="6604" extrusionOk="0">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563649" y="1884824"/>
              <a:ext cx="812269" cy="324795"/>
            </a:xfrm>
            <a:custGeom>
              <a:avLst/>
              <a:gdLst/>
              <a:ahLst/>
              <a:cxnLst/>
              <a:rect l="l" t="t" r="r" b="b"/>
              <a:pathLst>
                <a:path w="10141" h="4055" extrusionOk="0">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6"/>
          <p:cNvGrpSpPr/>
          <p:nvPr/>
        </p:nvGrpSpPr>
        <p:grpSpPr>
          <a:xfrm>
            <a:off x="1691479" y="3069977"/>
            <a:ext cx="4876939" cy="2073563"/>
            <a:chOff x="1190200" y="3318650"/>
            <a:chExt cx="5212075" cy="1372675"/>
          </a:xfrm>
        </p:grpSpPr>
        <p:sp>
          <p:nvSpPr>
            <p:cNvPr id="577" name="Google Shape;577;p36"/>
            <p:cNvSpPr/>
            <p:nvPr/>
          </p:nvSpPr>
          <p:spPr>
            <a:xfrm>
              <a:off x="1190200" y="3318650"/>
              <a:ext cx="5212075" cy="1372675"/>
            </a:xfrm>
            <a:custGeom>
              <a:avLst/>
              <a:gdLst/>
              <a:ahLst/>
              <a:cxnLst/>
              <a:rect l="l" t="t" r="r" b="b"/>
              <a:pathLst>
                <a:path w="208483" h="54907" extrusionOk="0">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1190200" y="3318650"/>
              <a:ext cx="2386725" cy="1104975"/>
            </a:xfrm>
            <a:custGeom>
              <a:avLst/>
              <a:gdLst/>
              <a:ahLst/>
              <a:cxnLst/>
              <a:rect l="l" t="t" r="r" b="b"/>
              <a:pathLst>
                <a:path w="95469" h="44199" extrusionOk="0">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6"/>
          <p:cNvSpPr/>
          <p:nvPr/>
        </p:nvSpPr>
        <p:spPr>
          <a:xfrm>
            <a:off x="-27" y="3964102"/>
            <a:ext cx="6779791" cy="1179449"/>
          </a:xfrm>
          <a:custGeom>
            <a:avLst/>
            <a:gdLst/>
            <a:ahLst/>
            <a:cxnLst/>
            <a:rect l="l" t="t" r="r" b="b"/>
            <a:pathLst>
              <a:path w="154578" h="36160" extrusionOk="0">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1132857" y="4583956"/>
            <a:ext cx="8007235" cy="576562"/>
          </a:xfrm>
          <a:custGeom>
            <a:avLst/>
            <a:gdLst/>
            <a:ahLst/>
            <a:cxnLst/>
            <a:rect l="l" t="t" r="r" b="b"/>
            <a:pathLst>
              <a:path w="249641" h="45560" extrusionOk="0">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503387" y="595038"/>
            <a:ext cx="1772972" cy="646132"/>
          </a:xfrm>
          <a:custGeom>
            <a:avLst/>
            <a:gdLst/>
            <a:ahLst/>
            <a:cxnLst/>
            <a:rect l="l" t="t" r="r" b="b"/>
            <a:pathLst>
              <a:path w="34865" h="12706" extrusionOk="0">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D3389-44BB-45B3-B747-E3FECD661BE4}" type="slidenum">
              <a:rPr lang="en-US"/>
              <a:pPr>
                <a:defRPr/>
              </a:pPr>
              <a:t>‹#›</a:t>
            </a:fld>
            <a:endParaRPr lang="en-US"/>
          </a:p>
        </p:txBody>
      </p:sp>
    </p:spTree>
    <p:extLst>
      <p:ext uri="{BB962C8B-B14F-4D97-AF65-F5344CB8AC3E}">
        <p14:creationId xmlns:p14="http://schemas.microsoft.com/office/powerpoint/2010/main" val="29281241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71" r:id="rId4"/>
    <p:sldLayoutId id="2147483681" r:id="rId5"/>
    <p:sldLayoutId id="2147483682" r:id="rId6"/>
    <p:sldLayoutId id="214748368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2" name="Picture 4" descr="Digging deeper to better understand Earth's interior The Daily The Daily">
            <a:extLst>
              <a:ext uri="{FF2B5EF4-FFF2-40B4-BE49-F238E27FC236}">
                <a16:creationId xmlns:a16="http://schemas.microsoft.com/office/drawing/2014/main" id="{245C887C-6591-17A6-40E8-6AB14238B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15565"/>
            <a:ext cx="9179660" cy="4232325"/>
          </a:xfrm>
          <a:prstGeom prst="rect">
            <a:avLst/>
          </a:prstGeom>
          <a:noFill/>
          <a:extLst>
            <a:ext uri="{909E8E84-426E-40DD-AFC4-6F175D3DCCD1}">
              <a14:hiddenFill xmlns:a14="http://schemas.microsoft.com/office/drawing/2010/main">
                <a:solidFill>
                  <a:srgbClr val="FFFFFF"/>
                </a:solidFill>
              </a14:hiddenFill>
            </a:ext>
          </a:extLst>
        </p:spPr>
      </p:pic>
      <p:sp>
        <p:nvSpPr>
          <p:cNvPr id="591" name="Google Shape;591;p39"/>
          <p:cNvSpPr txBox="1">
            <a:spLocks noGrp="1"/>
          </p:cNvSpPr>
          <p:nvPr>
            <p:ph type="ctrTitle"/>
          </p:nvPr>
        </p:nvSpPr>
        <p:spPr>
          <a:xfrm>
            <a:off x="179512" y="3795886"/>
            <a:ext cx="6408712" cy="166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n>
                  <a:solidFill>
                    <a:schemeClr val="bg2">
                      <a:lumMod val="20000"/>
                      <a:lumOff val="80000"/>
                    </a:schemeClr>
                  </a:solidFill>
                </a:ln>
                <a:effectLst>
                  <a:glow rad="101600">
                    <a:srgbClr val="FFFF00">
                      <a:alpha val="60000"/>
                    </a:srgbClr>
                  </a:glow>
                </a:effectLst>
              </a:rPr>
              <a:t>General geology</a:t>
            </a:r>
            <a:endParaRPr dirty="0">
              <a:ln>
                <a:solidFill>
                  <a:schemeClr val="bg2">
                    <a:lumMod val="20000"/>
                    <a:lumOff val="80000"/>
                  </a:schemeClr>
                </a:solidFill>
              </a:ln>
              <a:effectLst>
                <a:glow rad="101600">
                  <a:srgbClr val="FFFF00">
                    <a:alpha val="60000"/>
                  </a:srgbClr>
                </a:glow>
              </a:effectLst>
            </a:endParaRPr>
          </a:p>
        </p:txBody>
      </p:sp>
      <p:sp>
        <p:nvSpPr>
          <p:cNvPr id="592" name="Google Shape;592;p39"/>
          <p:cNvSpPr txBox="1">
            <a:spLocks noGrp="1"/>
          </p:cNvSpPr>
          <p:nvPr>
            <p:ph type="subTitle" idx="1"/>
          </p:nvPr>
        </p:nvSpPr>
        <p:spPr>
          <a:xfrm>
            <a:off x="0" y="18945"/>
            <a:ext cx="9179660" cy="896621"/>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a:r>
              <a:rPr lang="en-US" b="1" dirty="0">
                <a:effectLst>
                  <a:glow rad="101600">
                    <a:srgbClr val="FF0000">
                      <a:alpha val="60000"/>
                    </a:srgbClr>
                  </a:glow>
                </a:effectLst>
                <a:latin typeface="Gill Sans Ultra Bold" panose="020B0A02020104020203" pitchFamily="34" charset="0"/>
              </a:rPr>
              <a:t>University of Mosul/ College of Science/ Department of Geology</a:t>
            </a:r>
            <a:endParaRPr b="1" dirty="0">
              <a:effectLst>
                <a:glow rad="101600">
                  <a:srgbClr val="FF0000">
                    <a:alpha val="60000"/>
                  </a:srgbClr>
                </a:glow>
              </a:effectLst>
              <a:latin typeface="Gill Sans Ultra Bold" panose="020B0A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circle(in)">
                                      <p:cBhvr>
                                        <p:cTn id="7" dur="2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D1DC0B-86E9-2C3A-65E0-0B4DBB738FB1}"/>
            </a:ext>
          </a:extLst>
        </p:cNvPr>
        <p:cNvGrpSpPr/>
        <p:nvPr/>
      </p:nvGrpSpPr>
      <p:grpSpPr>
        <a:xfrm>
          <a:off x="0" y="0"/>
          <a:ext cx="0" cy="0"/>
          <a:chOff x="0" y="0"/>
          <a:chExt cx="0" cy="0"/>
        </a:xfrm>
      </p:grpSpPr>
      <p:sp>
        <p:nvSpPr>
          <p:cNvPr id="3" name="Google Shape;700;p47">
            <a:extLst>
              <a:ext uri="{FF2B5EF4-FFF2-40B4-BE49-F238E27FC236}">
                <a16:creationId xmlns:a16="http://schemas.microsoft.com/office/drawing/2014/main" id="{CCB57A00-0050-38D5-8807-E29DC4F7AA90}"/>
              </a:ext>
            </a:extLst>
          </p:cNvPr>
          <p:cNvSpPr txBox="1">
            <a:spLocks/>
          </p:cNvSpPr>
          <p:nvPr/>
        </p:nvSpPr>
        <p:spPr>
          <a:xfrm>
            <a:off x="371624" y="2470556"/>
            <a:ext cx="7776864" cy="17573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b="1" dirty="0"/>
          </a:p>
        </p:txBody>
      </p:sp>
      <p:sp>
        <p:nvSpPr>
          <p:cNvPr id="4" name="Title 1">
            <a:extLst>
              <a:ext uri="{FF2B5EF4-FFF2-40B4-BE49-F238E27FC236}">
                <a16:creationId xmlns:a16="http://schemas.microsoft.com/office/drawing/2014/main" id="{CABFBA15-027D-F9E9-DB75-C6DAD37138DD}"/>
              </a:ext>
            </a:extLst>
          </p:cNvPr>
          <p:cNvSpPr txBox="1">
            <a:spLocks/>
          </p:cNvSpPr>
          <p:nvPr/>
        </p:nvSpPr>
        <p:spPr>
          <a:xfrm>
            <a:off x="0" y="0"/>
            <a:ext cx="9144000" cy="573088"/>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9pPr>
          </a:lstStyle>
          <a:p>
            <a:pPr marL="457200" indent="-342900" algn="ctr"/>
            <a:r>
              <a:rPr lang="en-US" sz="2400" b="1">
                <a:solidFill>
                  <a:srgbClr val="000000"/>
                </a:solidFill>
                <a:latin typeface="Arial"/>
                <a:sym typeface="Didact Gothic"/>
              </a:rPr>
              <a:t>(Structure of the earth’s interior) </a:t>
            </a:r>
            <a:br>
              <a:rPr lang="en-US" sz="2400" b="1">
                <a:solidFill>
                  <a:srgbClr val="000000"/>
                </a:solidFill>
                <a:latin typeface="Arial"/>
                <a:sym typeface="Didact Gothic"/>
              </a:rPr>
            </a:br>
            <a:endParaRPr lang="en-US" sz="2400" b="1" dirty="0"/>
          </a:p>
        </p:txBody>
      </p:sp>
      <p:sp>
        <p:nvSpPr>
          <p:cNvPr id="5" name="Content Placeholder 3">
            <a:extLst>
              <a:ext uri="{FF2B5EF4-FFF2-40B4-BE49-F238E27FC236}">
                <a16:creationId xmlns:a16="http://schemas.microsoft.com/office/drawing/2014/main" id="{8440FB8D-BA04-D658-23D8-A6F40A230A68}"/>
              </a:ext>
            </a:extLst>
          </p:cNvPr>
          <p:cNvSpPr txBox="1">
            <a:spLocks/>
          </p:cNvSpPr>
          <p:nvPr/>
        </p:nvSpPr>
        <p:spPr>
          <a:xfrm>
            <a:off x="0" y="627063"/>
            <a:ext cx="8520113" cy="3600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114300" indent="0">
              <a:buNone/>
            </a:pPr>
            <a:r>
              <a:rPr lang="en-US" sz="2400" b="1" dirty="0">
                <a:solidFill>
                  <a:srgbClr val="FF0000"/>
                </a:solidFill>
                <a:highlight>
                  <a:srgbClr val="FFFF00"/>
                </a:highlight>
              </a:rPr>
              <a:t>According to their chemical properties: </a:t>
            </a:r>
          </a:p>
          <a:p>
            <a:pPr marL="114300" indent="0">
              <a:buNone/>
            </a:pPr>
            <a:r>
              <a:rPr lang="en-US" dirty="0">
                <a:solidFill>
                  <a:srgbClr val="000000"/>
                </a:solidFill>
                <a:latin typeface="Times New Roman" pitchFamily="18" charset="0"/>
                <a:cs typeface="Times New Roman" pitchFamily="18" charset="0"/>
              </a:rPr>
              <a:t>Structure of earth’s interior divided to:</a:t>
            </a:r>
          </a:p>
          <a:p>
            <a:pPr marL="114300" indent="0">
              <a:buNone/>
            </a:pPr>
            <a:r>
              <a:rPr lang="en-US" b="1" dirty="0"/>
              <a:t>1- </a:t>
            </a:r>
            <a:r>
              <a:rPr lang="en-US" b="1" dirty="0">
                <a:solidFill>
                  <a:srgbClr val="0000FF"/>
                </a:solidFill>
              </a:rPr>
              <a:t>crust</a:t>
            </a:r>
            <a:r>
              <a:rPr lang="en-US" b="1" dirty="0"/>
              <a:t> (Continental , Oceanic)</a:t>
            </a:r>
            <a:endParaRPr lang="ar-IQ" b="1" dirty="0"/>
          </a:p>
          <a:p>
            <a:pPr marL="114300" indent="0">
              <a:buNone/>
            </a:pPr>
            <a:r>
              <a:rPr lang="en-US" b="1" dirty="0"/>
              <a:t>2- </a:t>
            </a:r>
            <a:r>
              <a:rPr lang="en-US" b="1" dirty="0">
                <a:solidFill>
                  <a:srgbClr val="C00000"/>
                </a:solidFill>
              </a:rPr>
              <a:t>Mantle</a:t>
            </a:r>
            <a:r>
              <a:rPr lang="en-US" b="1" dirty="0"/>
              <a:t> (upper mantle, transition zone , lower mantle) </a:t>
            </a:r>
            <a:endParaRPr lang="ar-IQ" b="1" dirty="0"/>
          </a:p>
          <a:p>
            <a:pPr marL="114300" indent="0">
              <a:buNone/>
            </a:pPr>
            <a:r>
              <a:rPr lang="en-US" b="1" dirty="0"/>
              <a:t>3- </a:t>
            </a:r>
            <a:r>
              <a:rPr lang="en-US" b="1" dirty="0">
                <a:solidFill>
                  <a:srgbClr val="FF0000"/>
                </a:solidFill>
              </a:rPr>
              <a:t>Core</a:t>
            </a:r>
            <a:r>
              <a:rPr lang="en-US" b="1" dirty="0"/>
              <a:t> (outer core and inner core).</a:t>
            </a:r>
          </a:p>
          <a:p>
            <a:pPr marL="114300" indent="0">
              <a:buNone/>
            </a:pPr>
            <a:endParaRPr lang="en-US" dirty="0">
              <a:solidFill>
                <a:srgbClr val="000000"/>
              </a:solidFill>
              <a:latin typeface="Times New Roman" pitchFamily="18" charset="0"/>
              <a:cs typeface="Times New Roman" pitchFamily="18" charset="0"/>
            </a:endParaRPr>
          </a:p>
          <a:p>
            <a:pPr marL="114300" indent="0">
              <a:buNone/>
            </a:pPr>
            <a:r>
              <a:rPr lang="en-US" dirty="0">
                <a:solidFill>
                  <a:srgbClr val="000000"/>
                </a:solidFill>
                <a:latin typeface="Times New Roman" pitchFamily="18" charset="0"/>
                <a:cs typeface="Times New Roman" pitchFamily="18" charset="0"/>
              </a:rPr>
              <a:t> </a:t>
            </a:r>
          </a:p>
          <a:p>
            <a:pPr>
              <a:buFont typeface="Wingdings" panose="05000000000000000000" pitchFamily="2" charset="2"/>
              <a:buChar char="Ø"/>
            </a:pPr>
            <a:r>
              <a:rPr lang="en-US" dirty="0">
                <a:solidFill>
                  <a:srgbClr val="000000"/>
                </a:solidFill>
                <a:latin typeface="Times New Roman" pitchFamily="18" charset="0"/>
                <a:cs typeface="Times New Roman" pitchFamily="18" charset="0"/>
              </a:rPr>
              <a:t>The Three layers of Earth vary in size, composition, temperature and pressure. </a:t>
            </a:r>
          </a:p>
          <a:p>
            <a:pPr>
              <a:buFont typeface="Wingdings" panose="05000000000000000000" pitchFamily="2" charset="2"/>
              <a:buChar char="Ø"/>
            </a:pPr>
            <a:r>
              <a:rPr lang="en-US" dirty="0">
                <a:latin typeface="Times New Roman" pitchFamily="18" charset="0"/>
                <a:cs typeface="Times New Roman" pitchFamily="18" charset="0"/>
              </a:rPr>
              <a:t>Age of the earth is estimated to be 4.54 billion years old</a:t>
            </a:r>
          </a:p>
          <a:p>
            <a:pPr>
              <a:buFont typeface="Wingdings" panose="05000000000000000000" pitchFamily="2" charset="2"/>
              <a:buChar char="Ø"/>
            </a:pPr>
            <a:r>
              <a:rPr lang="en-US" dirty="0">
                <a:solidFill>
                  <a:srgbClr val="000000"/>
                </a:solidFill>
                <a:latin typeface="Times New Roman" pitchFamily="18" charset="0"/>
                <a:cs typeface="Times New Roman" pitchFamily="18" charset="0"/>
              </a:rPr>
              <a:t>The Earth has a radius of about 6371 km. </a:t>
            </a:r>
          </a:p>
          <a:p>
            <a:pPr marL="114300" indent="0">
              <a:buNone/>
            </a:pPr>
            <a:endParaRPr lang="en-US" dirty="0"/>
          </a:p>
        </p:txBody>
      </p:sp>
      <p:sp>
        <p:nvSpPr>
          <p:cNvPr id="8" name="سهم: لأسفل 7">
            <a:extLst>
              <a:ext uri="{FF2B5EF4-FFF2-40B4-BE49-F238E27FC236}">
                <a16:creationId xmlns:a16="http://schemas.microsoft.com/office/drawing/2014/main" id="{53BCCBCE-8433-1B08-C6A7-9D179AD88E95}"/>
              </a:ext>
            </a:extLst>
          </p:cNvPr>
          <p:cNvSpPr/>
          <p:nvPr/>
        </p:nvSpPr>
        <p:spPr>
          <a:xfrm>
            <a:off x="4135200" y="4328518"/>
            <a:ext cx="621783" cy="52209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ircle(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circle(in)">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ircle(in)">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circle(in)">
                                      <p:cBhvr>
                                        <p:cTn id="33" dur="2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circle(in)">
                                      <p:cBhvr>
                                        <p:cTn id="38" dur="20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circle(in)">
                                      <p:cBhvr>
                                        <p:cTn id="43" dur="20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circle(in)">
                                      <p:cBhvr>
                                        <p:cTn id="48" dur="20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circle(in)">
                                      <p:cBhvr>
                                        <p:cTn id="53" dur="20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circle(in)">
                                      <p:cBhvr>
                                        <p:cTn id="5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D1DC0B-86E9-2C3A-65E0-0B4DBB738FB1}"/>
            </a:ext>
          </a:extLst>
        </p:cNvPr>
        <p:cNvGrpSpPr/>
        <p:nvPr/>
      </p:nvGrpSpPr>
      <p:grpSpPr>
        <a:xfrm>
          <a:off x="0" y="0"/>
          <a:ext cx="0" cy="0"/>
          <a:chOff x="0" y="0"/>
          <a:chExt cx="0" cy="0"/>
        </a:xfrm>
      </p:grpSpPr>
      <p:graphicFrame>
        <p:nvGraphicFramePr>
          <p:cNvPr id="12" name="عنصر 4">
            <a:extLst>
              <a:ext uri="{FF2B5EF4-FFF2-40B4-BE49-F238E27FC236}">
                <a16:creationId xmlns:a16="http://schemas.microsoft.com/office/drawing/2014/main" id="{1689993C-3240-F533-CE99-245F521E8832}"/>
              </a:ext>
            </a:extLst>
          </p:cNvPr>
          <p:cNvGraphicFramePr>
            <a:graphicFrameLocks noChangeAspect="1"/>
          </p:cNvGraphicFramePr>
          <p:nvPr/>
        </p:nvGraphicFramePr>
        <p:xfrm>
          <a:off x="1114502" y="805501"/>
          <a:ext cx="6641229" cy="4337999"/>
        </p:xfrm>
        <a:graphic>
          <a:graphicData uri="http://schemas.openxmlformats.org/presentationml/2006/ole">
            <mc:AlternateContent xmlns:mc="http://schemas.openxmlformats.org/markup-compatibility/2006">
              <mc:Choice xmlns:v="urn:schemas-microsoft-com:vml" Requires="v">
                <p:oleObj r:id="rId4" imgW="6583693" imgH="4315977" progId="">
                  <p:embed/>
                </p:oleObj>
              </mc:Choice>
              <mc:Fallback>
                <p:oleObj r:id="rId4" imgW="6583693" imgH="4315977" progId="">
                  <p:embed/>
                  <p:pic>
                    <p:nvPicPr>
                      <p:cNvPr id="12" name="عنصر 4">
                        <a:extLst>
                          <a:ext uri="{FF2B5EF4-FFF2-40B4-BE49-F238E27FC236}">
                            <a16:creationId xmlns:a16="http://schemas.microsoft.com/office/drawing/2014/main" id="{1689993C-3240-F533-CE99-245F521E8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502" y="805501"/>
                        <a:ext cx="6641229" cy="433799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41A2CF81-923E-DF0A-26BC-C57E0F80A790}"/>
              </a:ext>
            </a:extLst>
          </p:cNvPr>
          <p:cNvSpPr txBox="1"/>
          <p:nvPr/>
        </p:nvSpPr>
        <p:spPr>
          <a:xfrm>
            <a:off x="0" y="4659982"/>
            <a:ext cx="2592288" cy="307777"/>
          </a:xfrm>
          <a:prstGeom prst="rect">
            <a:avLst/>
          </a:prstGeom>
          <a:noFill/>
        </p:spPr>
        <p:txBody>
          <a:bodyPr wrap="square" rtlCol="0">
            <a:spAutoFit/>
          </a:bodyPr>
          <a:lstStyle/>
          <a:p>
            <a:r>
              <a:rPr lang="en-US" b="1" dirty="0">
                <a:solidFill>
                  <a:schemeClr val="tx1"/>
                </a:solidFill>
              </a:rPr>
              <a:t>The radius of earth 6371 km</a:t>
            </a:r>
          </a:p>
        </p:txBody>
      </p:sp>
      <p:sp>
        <p:nvSpPr>
          <p:cNvPr id="11" name="Text Box 4">
            <a:extLst>
              <a:ext uri="{FF2B5EF4-FFF2-40B4-BE49-F238E27FC236}">
                <a16:creationId xmlns:a16="http://schemas.microsoft.com/office/drawing/2014/main" id="{0EA40F91-E026-81D8-1A70-FF76B11F5D28}"/>
              </a:ext>
            </a:extLst>
          </p:cNvPr>
          <p:cNvSpPr txBox="1">
            <a:spLocks noChangeArrowheads="1"/>
          </p:cNvSpPr>
          <p:nvPr/>
        </p:nvSpPr>
        <p:spPr bwMode="auto">
          <a:xfrm>
            <a:off x="200025" y="1295400"/>
            <a:ext cx="26558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en-US" altLang="ar-SA" sz="2800" b="1" dirty="0">
                <a:solidFill>
                  <a:schemeClr val="bg1"/>
                </a:solidFill>
              </a:rPr>
              <a:t>Compositional</a:t>
            </a:r>
          </a:p>
          <a:p>
            <a:pPr algn="ctr">
              <a:spcBef>
                <a:spcPct val="0"/>
              </a:spcBef>
            </a:pPr>
            <a:r>
              <a:rPr lang="en-US" altLang="ar-SA" sz="2800" dirty="0">
                <a:solidFill>
                  <a:schemeClr val="bg1"/>
                </a:solidFill>
              </a:rPr>
              <a:t>Crust</a:t>
            </a:r>
          </a:p>
          <a:p>
            <a:pPr algn="ctr">
              <a:spcBef>
                <a:spcPct val="0"/>
              </a:spcBef>
            </a:pPr>
            <a:r>
              <a:rPr lang="en-US" altLang="ar-SA" sz="2800" dirty="0">
                <a:solidFill>
                  <a:schemeClr val="bg1"/>
                </a:solidFill>
              </a:rPr>
              <a:t>Mantle</a:t>
            </a:r>
          </a:p>
          <a:p>
            <a:pPr algn="ctr">
              <a:spcBef>
                <a:spcPct val="0"/>
              </a:spcBef>
            </a:pPr>
            <a:r>
              <a:rPr lang="en-US" altLang="ar-SA" sz="2800" dirty="0">
                <a:solidFill>
                  <a:schemeClr val="bg1"/>
                </a:solidFill>
              </a:rPr>
              <a:t>Core</a:t>
            </a:r>
            <a:r>
              <a:rPr lang="en-US" altLang="ar-SA" sz="2800" b="1" dirty="0">
                <a:solidFill>
                  <a:schemeClr val="bg1"/>
                </a:solidFill>
              </a:rPr>
              <a:t> </a:t>
            </a:r>
          </a:p>
        </p:txBody>
      </p:sp>
      <p:sp>
        <p:nvSpPr>
          <p:cNvPr id="13" name="Text Box 5">
            <a:extLst>
              <a:ext uri="{FF2B5EF4-FFF2-40B4-BE49-F238E27FC236}">
                <a16:creationId xmlns:a16="http://schemas.microsoft.com/office/drawing/2014/main" id="{AE86D480-4FBB-2A47-55B3-05CF0D17CCAB}"/>
              </a:ext>
            </a:extLst>
          </p:cNvPr>
          <p:cNvSpPr txBox="1">
            <a:spLocks noChangeArrowheads="1"/>
          </p:cNvSpPr>
          <p:nvPr/>
        </p:nvSpPr>
        <p:spPr bwMode="auto">
          <a:xfrm>
            <a:off x="5907087" y="80010"/>
            <a:ext cx="28178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en-US" altLang="ar-IQ" sz="2400" b="1" dirty="0">
                <a:solidFill>
                  <a:srgbClr val="FF0000"/>
                </a:solidFill>
              </a:rPr>
              <a:t>Geosphere</a:t>
            </a:r>
            <a:endParaRPr lang="en-US" altLang="ar-SA" sz="2400" b="1" dirty="0">
              <a:solidFill>
                <a:srgbClr val="FF0000"/>
              </a:solidFill>
            </a:endParaRPr>
          </a:p>
          <a:p>
            <a:pPr algn="ctr">
              <a:spcBef>
                <a:spcPct val="0"/>
              </a:spcBef>
            </a:pPr>
            <a:r>
              <a:rPr lang="en-US" altLang="ar-SA" sz="2000" b="1" dirty="0">
                <a:solidFill>
                  <a:srgbClr val="FF0000"/>
                </a:solidFill>
              </a:rPr>
              <a:t>Physical / Mechanical</a:t>
            </a:r>
          </a:p>
          <a:p>
            <a:pPr algn="ctr">
              <a:spcBef>
                <a:spcPct val="0"/>
              </a:spcBef>
            </a:pPr>
            <a:r>
              <a:rPr lang="en-US" altLang="ar-SA" sz="2800" b="1" dirty="0">
                <a:solidFill>
                  <a:srgbClr val="FF0000"/>
                </a:solidFill>
              </a:rPr>
              <a:t> </a:t>
            </a:r>
          </a:p>
        </p:txBody>
      </p:sp>
      <p:sp>
        <p:nvSpPr>
          <p:cNvPr id="16" name="Text Box 5">
            <a:extLst>
              <a:ext uri="{FF2B5EF4-FFF2-40B4-BE49-F238E27FC236}">
                <a16:creationId xmlns:a16="http://schemas.microsoft.com/office/drawing/2014/main" id="{A023E176-915B-C24D-5E80-5321C5AD184E}"/>
              </a:ext>
            </a:extLst>
          </p:cNvPr>
          <p:cNvSpPr txBox="1">
            <a:spLocks noChangeArrowheads="1"/>
          </p:cNvSpPr>
          <p:nvPr/>
        </p:nvSpPr>
        <p:spPr bwMode="auto">
          <a:xfrm>
            <a:off x="971600" y="0"/>
            <a:ext cx="26749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endParaRPr lang="en-US" altLang="ar-SA" sz="2400" b="1" dirty="0">
              <a:solidFill>
                <a:srgbClr val="FF0000"/>
              </a:solidFill>
            </a:endParaRPr>
          </a:p>
          <a:p>
            <a:pPr algn="ctr">
              <a:spcBef>
                <a:spcPct val="0"/>
              </a:spcBef>
            </a:pPr>
            <a:r>
              <a:rPr lang="en-US" altLang="ar-SA" sz="2000" b="1" dirty="0">
                <a:solidFill>
                  <a:srgbClr val="FF0000"/>
                </a:solidFill>
              </a:rPr>
              <a:t>Chemical structure </a:t>
            </a:r>
            <a:r>
              <a:rPr lang="en-US" altLang="ar-SA" sz="2800" b="1" dirty="0">
                <a:solidFill>
                  <a:srgbClr val="FF0000"/>
                </a:solidFill>
              </a:rPr>
              <a:t> </a:t>
            </a:r>
          </a:p>
        </p:txBody>
      </p:sp>
      <p:pic>
        <p:nvPicPr>
          <p:cNvPr id="17" name="ملف صوتي 2">
            <a:hlinkClick r:id="" action="ppaction://media"/>
            <a:extLst>
              <a:ext uri="{FF2B5EF4-FFF2-40B4-BE49-F238E27FC236}">
                <a16:creationId xmlns:a16="http://schemas.microsoft.com/office/drawing/2014/main" id="{C8EAD1DF-471A-CCD8-B55B-A6F0D402A2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21641" y="4456782"/>
            <a:ext cx="406400" cy="406400"/>
          </a:xfrm>
          <a:prstGeom prst="rect">
            <a:avLst/>
          </a:prstGeom>
        </p:spPr>
      </p:pic>
    </p:spTree>
    <p:extLst>
      <p:ext uri="{BB962C8B-B14F-4D97-AF65-F5344CB8AC3E}">
        <p14:creationId xmlns:p14="http://schemas.microsoft.com/office/powerpoint/2010/main" val="25239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16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59532" y="748174"/>
            <a:ext cx="8424936" cy="2123658"/>
          </a:xfrm>
          <a:prstGeom prst="rect">
            <a:avLst/>
          </a:prstGeom>
          <a:noFill/>
        </p:spPr>
        <p:txBody>
          <a:bodyPr wrap="square" rtlCol="0">
            <a:spAutoFit/>
          </a:bodyPr>
          <a:lstStyle/>
          <a:p>
            <a:r>
              <a:rPr lang="en-US" sz="2400" b="1" dirty="0">
                <a:solidFill>
                  <a:srgbClr val="0070C0"/>
                </a:solidFill>
                <a:highlight>
                  <a:srgbClr val="FFFF00"/>
                </a:highlight>
                <a:latin typeface="Times New Roman" pitchFamily="18" charset="0"/>
                <a:cs typeface="Times New Roman" pitchFamily="18" charset="0"/>
              </a:rPr>
              <a:t>1. Crust </a:t>
            </a:r>
            <a:endParaRPr lang="en-US" sz="2400" dirty="0">
              <a:solidFill>
                <a:srgbClr val="0070C0"/>
              </a:solidFill>
              <a:highlight>
                <a:srgbClr val="FFFF00"/>
              </a:highlight>
              <a:latin typeface="Times New Roman" pitchFamily="18" charset="0"/>
              <a:cs typeface="Times New Roman" pitchFamily="18" charset="0"/>
            </a:endParaRPr>
          </a:p>
          <a:p>
            <a:r>
              <a:rPr lang="en-US" sz="1800" b="1" dirty="0">
                <a:latin typeface="Times New Roman" pitchFamily="18" charset="0"/>
                <a:cs typeface="Times New Roman" pitchFamily="18" charset="0"/>
              </a:rPr>
              <a:t>•There are two types of crust: the </a:t>
            </a:r>
            <a:r>
              <a:rPr lang="en-US" sz="1800" b="1" dirty="0">
                <a:solidFill>
                  <a:srgbClr val="FF0000"/>
                </a:solidFill>
                <a:latin typeface="Times New Roman" pitchFamily="18" charset="0"/>
                <a:cs typeface="Times New Roman" pitchFamily="18" charset="0"/>
              </a:rPr>
              <a:t>continental crust </a:t>
            </a:r>
            <a:r>
              <a:rPr lang="en-US" sz="1800" b="1" dirty="0">
                <a:latin typeface="Times New Roman" pitchFamily="18" charset="0"/>
                <a:cs typeface="Times New Roman" pitchFamily="18" charset="0"/>
              </a:rPr>
              <a:t>and the </a:t>
            </a:r>
            <a:r>
              <a:rPr lang="en-US" sz="1800" b="1" dirty="0">
                <a:solidFill>
                  <a:srgbClr val="FF0000"/>
                </a:solidFill>
                <a:latin typeface="Times New Roman" pitchFamily="18" charset="0"/>
                <a:cs typeface="Times New Roman" pitchFamily="18" charset="0"/>
              </a:rPr>
              <a:t>oceanic crust</a:t>
            </a:r>
            <a:r>
              <a:rPr lang="en-US" sz="1800" b="1" dirty="0">
                <a:latin typeface="Times New Roman" pitchFamily="18" charset="0"/>
                <a:cs typeface="Times New Roman" pitchFamily="18" charset="0"/>
              </a:rPr>
              <a:t>. Approximately 35% of the Earth’s crust is continental, while 65% is oceanic crust. </a:t>
            </a:r>
          </a:p>
          <a:p>
            <a:r>
              <a:rPr lang="en-US" sz="1800" b="1" dirty="0">
                <a:latin typeface="Times New Roman" pitchFamily="18" charset="0"/>
                <a:cs typeface="Times New Roman" pitchFamily="18" charset="0"/>
              </a:rPr>
              <a:t>• The crust is only about (0-10 km) thick under the oceans (oceanic crust) and about (10-70 km) thick under the continents (continental crust) </a:t>
            </a:r>
          </a:p>
          <a:p>
            <a:r>
              <a:rPr lang="en-US" sz="1800" b="1" dirty="0">
                <a:latin typeface="Times New Roman" pitchFamily="18" charset="0"/>
                <a:cs typeface="Times New Roman" pitchFamily="18" charset="0"/>
              </a:rPr>
              <a:t>There are discontinuity between </a:t>
            </a:r>
            <a:r>
              <a:rPr lang="en-US" sz="1800" b="1" dirty="0">
                <a:solidFill>
                  <a:srgbClr val="FF0000"/>
                </a:solidFill>
                <a:latin typeface="Times New Roman" pitchFamily="18" charset="0"/>
                <a:cs typeface="Times New Roman" pitchFamily="18" charset="0"/>
              </a:rPr>
              <a:t>continental crust </a:t>
            </a:r>
            <a:r>
              <a:rPr lang="en-US" sz="1800" b="1" dirty="0">
                <a:latin typeface="Times New Roman" pitchFamily="18" charset="0"/>
                <a:cs typeface="Times New Roman" pitchFamily="18" charset="0"/>
              </a:rPr>
              <a:t>and the </a:t>
            </a:r>
            <a:r>
              <a:rPr lang="en-US" sz="1800" b="1" dirty="0">
                <a:solidFill>
                  <a:srgbClr val="FF0000"/>
                </a:solidFill>
                <a:latin typeface="Times New Roman" pitchFamily="18" charset="0"/>
                <a:cs typeface="Times New Roman" pitchFamily="18" charset="0"/>
              </a:rPr>
              <a:t>oceanic crust </a:t>
            </a:r>
            <a:r>
              <a:rPr lang="en-US" sz="1800" b="1" dirty="0">
                <a:solidFill>
                  <a:schemeClr val="tx1"/>
                </a:solidFill>
                <a:latin typeface="Times New Roman" pitchFamily="18" charset="0"/>
                <a:cs typeface="Times New Roman" pitchFamily="18" charset="0"/>
              </a:rPr>
              <a:t>called </a:t>
            </a:r>
            <a:r>
              <a:rPr lang="en-US" sz="1800" b="1" u="sng" dirty="0">
                <a:solidFill>
                  <a:srgbClr val="0000FF"/>
                </a:solidFill>
                <a:latin typeface="Times New Roman" pitchFamily="18" charset="0"/>
                <a:cs typeface="Times New Roman" pitchFamily="18" charset="0"/>
              </a:rPr>
              <a:t>Conrad</a:t>
            </a:r>
            <a:r>
              <a:rPr lang="en-US" sz="1800" b="1" dirty="0">
                <a:solidFill>
                  <a:srgbClr val="FF0000"/>
                </a:solidFill>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
        <p:nvSpPr>
          <p:cNvPr id="5" name="Rectangle 1">
            <a:extLst>
              <a:ext uri="{FF2B5EF4-FFF2-40B4-BE49-F238E27FC236}">
                <a16:creationId xmlns:a16="http://schemas.microsoft.com/office/drawing/2014/main" id="{8D8D72A7-DDC8-3409-B41E-CE660CEA38B3}"/>
              </a:ext>
            </a:extLst>
          </p:cNvPr>
          <p:cNvSpPr/>
          <p:nvPr/>
        </p:nvSpPr>
        <p:spPr>
          <a:xfrm>
            <a:off x="456968" y="4336911"/>
            <a:ext cx="8784976" cy="584775"/>
          </a:xfrm>
          <a:prstGeom prst="rect">
            <a:avLst/>
          </a:prstGeom>
        </p:spPr>
        <p:txBody>
          <a:bodyPr wrap="square">
            <a:spAutoFit/>
          </a:bodyPr>
          <a:lstStyle/>
          <a:p>
            <a:r>
              <a:rPr lang="en-US" sz="1600" b="1" dirty="0"/>
              <a:t>The  Silicon (Si) and Magnesium (Ma), therefor the </a:t>
            </a:r>
            <a:r>
              <a:rPr lang="en-US" sz="1600" b="1" u="sng" dirty="0">
                <a:solidFill>
                  <a:srgbClr val="FF0000"/>
                </a:solidFill>
              </a:rPr>
              <a:t>Oceanic crust </a:t>
            </a:r>
            <a:r>
              <a:rPr lang="en-US" sz="1600" b="1" dirty="0"/>
              <a:t>often is termed as </a:t>
            </a:r>
            <a:r>
              <a:rPr lang="en-US" sz="1600" b="1" dirty="0">
                <a:solidFill>
                  <a:srgbClr val="FF0000"/>
                </a:solidFill>
              </a:rPr>
              <a:t>(SIMA). </a:t>
            </a:r>
          </a:p>
        </p:txBody>
      </p:sp>
      <p:sp>
        <p:nvSpPr>
          <p:cNvPr id="7" name="مربع نص 6">
            <a:extLst>
              <a:ext uri="{FF2B5EF4-FFF2-40B4-BE49-F238E27FC236}">
                <a16:creationId xmlns:a16="http://schemas.microsoft.com/office/drawing/2014/main" id="{C47F7D3A-A7C8-7228-67D0-1C5AC443AF5F}"/>
              </a:ext>
            </a:extLst>
          </p:cNvPr>
          <p:cNvSpPr txBox="1"/>
          <p:nvPr/>
        </p:nvSpPr>
        <p:spPr>
          <a:xfrm>
            <a:off x="2339752" y="2931790"/>
            <a:ext cx="3960440"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b="1" dirty="0"/>
              <a:t>Major elements of crust </a:t>
            </a:r>
            <a:endParaRPr lang="en-US" sz="2400" dirty="0"/>
          </a:p>
        </p:txBody>
      </p:sp>
      <p:sp>
        <p:nvSpPr>
          <p:cNvPr id="8" name="Rectangle 1">
            <a:extLst>
              <a:ext uri="{FF2B5EF4-FFF2-40B4-BE49-F238E27FC236}">
                <a16:creationId xmlns:a16="http://schemas.microsoft.com/office/drawing/2014/main" id="{13D1C1D1-A43A-D769-D52B-933BAB1E3019}"/>
              </a:ext>
            </a:extLst>
          </p:cNvPr>
          <p:cNvSpPr/>
          <p:nvPr/>
        </p:nvSpPr>
        <p:spPr>
          <a:xfrm>
            <a:off x="456968" y="3589928"/>
            <a:ext cx="8784976" cy="584775"/>
          </a:xfrm>
          <a:prstGeom prst="rect">
            <a:avLst/>
          </a:prstGeom>
        </p:spPr>
        <p:txBody>
          <a:bodyPr wrap="square">
            <a:spAutoFit/>
          </a:bodyPr>
          <a:lstStyle/>
          <a:p>
            <a:r>
              <a:rPr lang="en-US" sz="1600" b="1" dirty="0"/>
              <a:t>The  Silicon (Si) and Aluminum (Al), therefor the </a:t>
            </a:r>
            <a:r>
              <a:rPr lang="en-US" sz="1600" b="1" u="sng" dirty="0">
                <a:solidFill>
                  <a:srgbClr val="FF0000"/>
                </a:solidFill>
              </a:rPr>
              <a:t>Continental crust </a:t>
            </a:r>
            <a:r>
              <a:rPr lang="en-US" sz="1600" b="1" dirty="0"/>
              <a:t>often is termed as </a:t>
            </a:r>
            <a:r>
              <a:rPr lang="en-US" sz="1600" b="1" dirty="0">
                <a:solidFill>
                  <a:srgbClr val="FF0000"/>
                </a:solidFill>
              </a:rPr>
              <a:t>(SIAL). </a:t>
            </a:r>
          </a:p>
        </p:txBody>
      </p:sp>
      <p:sp>
        <p:nvSpPr>
          <p:cNvPr id="9" name="Rectangle 5">
            <a:extLst>
              <a:ext uri="{FF2B5EF4-FFF2-40B4-BE49-F238E27FC236}">
                <a16:creationId xmlns:a16="http://schemas.microsoft.com/office/drawing/2014/main" id="{F6AD196D-5591-9BC4-6758-6E0100C192E3}"/>
              </a:ext>
            </a:extLst>
          </p:cNvPr>
          <p:cNvSpPr/>
          <p:nvPr/>
        </p:nvSpPr>
        <p:spPr>
          <a:xfrm>
            <a:off x="1979712" y="49774"/>
            <a:ext cx="4932761" cy="600164"/>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 sz="3300" dirty="0">
                <a:solidFill>
                  <a:srgbClr val="16343F"/>
                </a:solidFill>
                <a:latin typeface="Lilita One"/>
                <a:sym typeface="Lilita One"/>
              </a:rPr>
              <a:t> </a:t>
            </a:r>
            <a:r>
              <a:rPr lang="en-US" sz="3300" dirty="0">
                <a:solidFill>
                  <a:srgbClr val="16343F"/>
                </a:solidFill>
                <a:latin typeface="Lilita One"/>
              </a:rPr>
              <a:t>properties </a:t>
            </a:r>
            <a:r>
              <a:rPr lang="en" sz="3300" dirty="0">
                <a:solidFill>
                  <a:srgbClr val="16343F"/>
                </a:solidFill>
                <a:latin typeface="Lilita One"/>
                <a:sym typeface="Lilita One"/>
              </a:rPr>
              <a:t>Layers of Earth</a:t>
            </a:r>
            <a:endParaRPr lang="ar-IQ" dirty="0"/>
          </a:p>
        </p:txBody>
      </p:sp>
    </p:spTree>
    <p:extLst>
      <p:ext uri="{BB962C8B-B14F-4D97-AF65-F5344CB8AC3E}">
        <p14:creationId xmlns:p14="http://schemas.microsoft.com/office/powerpoint/2010/main" val="4104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548" y="-30287"/>
            <a:ext cx="8640452" cy="3847207"/>
          </a:xfrm>
          <a:prstGeom prst="rect">
            <a:avLst/>
          </a:prstGeom>
        </p:spPr>
        <p:txBody>
          <a:bodyPr wrap="square">
            <a:spAutoFit/>
          </a:bodyPr>
          <a:lstStyle/>
          <a:p>
            <a:r>
              <a:rPr lang="en-US" sz="2800" b="1" dirty="0">
                <a:solidFill>
                  <a:srgbClr val="0070C0"/>
                </a:solidFill>
                <a:highlight>
                  <a:srgbClr val="FFFF00"/>
                </a:highlight>
                <a:latin typeface="Times New Roman" pitchFamily="18" charset="0"/>
                <a:cs typeface="Times New Roman" pitchFamily="18" charset="0"/>
              </a:rPr>
              <a:t>2. Mantle </a:t>
            </a:r>
          </a:p>
          <a:p>
            <a:r>
              <a:rPr lang="en-US" sz="1800" b="1" dirty="0">
                <a:latin typeface="Times New Roman" pitchFamily="18" charset="0"/>
                <a:cs typeface="Times New Roman" pitchFamily="18" charset="0"/>
              </a:rPr>
              <a:t>1- The mantle divided to three layers: the </a:t>
            </a:r>
            <a:r>
              <a:rPr lang="en-US" sz="1800" b="1" i="1" u="sng" dirty="0">
                <a:latin typeface="Times New Roman" pitchFamily="18" charset="0"/>
                <a:cs typeface="Times New Roman" pitchFamily="18" charset="0"/>
              </a:rPr>
              <a:t>upper mantle</a:t>
            </a:r>
            <a:r>
              <a:rPr lang="en-US" sz="1800" b="1" dirty="0">
                <a:latin typeface="Times New Roman" pitchFamily="18" charset="0"/>
                <a:cs typeface="Times New Roman" pitchFamily="18" charset="0"/>
              </a:rPr>
              <a:t>, </a:t>
            </a:r>
            <a:r>
              <a:rPr lang="en-US" sz="1800" b="1" i="1" dirty="0">
                <a:latin typeface="Times New Roman" pitchFamily="18" charset="0"/>
                <a:cs typeface="Times New Roman" pitchFamily="18" charset="0"/>
              </a:rPr>
              <a:t>the </a:t>
            </a:r>
            <a:r>
              <a:rPr lang="en-US" sz="1800" b="1" i="1" u="sng" dirty="0">
                <a:latin typeface="Times New Roman" pitchFamily="18" charset="0"/>
                <a:cs typeface="Times New Roman" pitchFamily="18" charset="0"/>
              </a:rPr>
              <a:t>transition zone</a:t>
            </a:r>
            <a:r>
              <a:rPr lang="en-US" sz="1800" b="1" dirty="0">
                <a:latin typeface="Times New Roman" pitchFamily="18" charset="0"/>
                <a:cs typeface="Times New Roman" pitchFamily="18" charset="0"/>
              </a:rPr>
              <a:t>, and the </a:t>
            </a:r>
            <a:r>
              <a:rPr lang="en-US" sz="1800" b="1" i="1" u="sng" dirty="0">
                <a:latin typeface="Times New Roman" pitchFamily="18" charset="0"/>
                <a:cs typeface="Times New Roman" pitchFamily="18" charset="0"/>
              </a:rPr>
              <a:t>lower mantle</a:t>
            </a:r>
            <a:r>
              <a:rPr lang="en-US" sz="1800" b="1" dirty="0">
                <a:latin typeface="Times New Roman" pitchFamily="18" charset="0"/>
                <a:cs typeface="Times New Roman" pitchFamily="18" charset="0"/>
              </a:rPr>
              <a:t>. The mantle separated from the crust by </a:t>
            </a:r>
            <a:r>
              <a:rPr lang="en-US" sz="1800" b="1" dirty="0" err="1">
                <a:solidFill>
                  <a:srgbClr val="FF0000"/>
                </a:solidFill>
                <a:latin typeface="Times New Roman" pitchFamily="18" charset="0"/>
                <a:cs typeface="Times New Roman" pitchFamily="18" charset="0"/>
              </a:rPr>
              <a:t>Moho</a:t>
            </a:r>
            <a:r>
              <a:rPr lang="en-US" sz="1800" b="1" dirty="0">
                <a:solidFill>
                  <a:srgbClr val="FF0000"/>
                </a:solidFill>
                <a:latin typeface="Times New Roman" pitchFamily="18" charset="0"/>
                <a:cs typeface="Times New Roman" pitchFamily="18" charset="0"/>
              </a:rPr>
              <a:t> discontinuity</a:t>
            </a:r>
            <a:r>
              <a:rPr lang="en-US" sz="1800" b="1" dirty="0">
                <a:latin typeface="Times New Roman" pitchFamily="18" charset="0"/>
                <a:cs typeface="Times New Roman" pitchFamily="18" charset="0"/>
              </a:rPr>
              <a:t>. </a:t>
            </a:r>
          </a:p>
          <a:p>
            <a:endParaRPr lang="en-US" sz="16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2-</a:t>
            </a:r>
            <a:r>
              <a:rPr lang="en-US" sz="1600" b="1" dirty="0">
                <a:latin typeface="Times New Roman" pitchFamily="18" charset="0"/>
                <a:cs typeface="Times New Roman" pitchFamily="18" charset="0"/>
              </a:rPr>
              <a:t> </a:t>
            </a:r>
            <a:r>
              <a:rPr lang="en-US" sz="2000" b="1" dirty="0">
                <a:latin typeface="Times New Roman" pitchFamily="18" charset="0"/>
                <a:cs typeface="Times New Roman" pitchFamily="18" charset="0"/>
              </a:rPr>
              <a:t> Magma usually forms in the upper mantle causes partial milting of result from </a:t>
            </a:r>
            <a:r>
              <a:rPr lang="en-US" sz="2000" b="1" u="sng" dirty="0">
                <a:latin typeface="Times New Roman" pitchFamily="18" charset="0"/>
                <a:cs typeface="Times New Roman" pitchFamily="18" charset="0"/>
              </a:rPr>
              <a:t>convection Current </a:t>
            </a:r>
            <a:r>
              <a:rPr lang="en-US" sz="2000" b="1" dirty="0">
                <a:latin typeface="Times New Roman" pitchFamily="18" charset="0"/>
                <a:cs typeface="Times New Roman" pitchFamily="18" charset="0"/>
              </a:rPr>
              <a:t>and </a:t>
            </a:r>
            <a:r>
              <a:rPr lang="en-US" sz="2000" b="1" u="sng" dirty="0">
                <a:latin typeface="Times New Roman" pitchFamily="18" charset="0"/>
                <a:cs typeface="Times New Roman" pitchFamily="18" charset="0"/>
              </a:rPr>
              <a:t>Subduction Zone</a:t>
            </a:r>
            <a:r>
              <a:rPr lang="en-US" sz="2000" b="1" dirty="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3- Mantle convection is the very slow creep of Earth's solid silicate mantle as convection currents carry heat from the interior to the planet's surface. Mantle convection causes tectonic plates to move around the Earth's surface.</a:t>
            </a:r>
          </a:p>
          <a:p>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3624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302"/>
            <a:ext cx="9144000" cy="3570208"/>
          </a:xfrm>
          <a:prstGeom prst="rect">
            <a:avLst/>
          </a:prstGeom>
        </p:spPr>
        <p:txBody>
          <a:bodyPr wrap="square">
            <a:spAutoFit/>
          </a:bodyPr>
          <a:lstStyle/>
          <a:p>
            <a:r>
              <a:rPr lang="en-US" sz="2800" b="1" dirty="0">
                <a:solidFill>
                  <a:srgbClr val="00B0F0"/>
                </a:solidFill>
                <a:highlight>
                  <a:srgbClr val="FFFF00"/>
                </a:highlight>
                <a:latin typeface="Times New Roman" pitchFamily="18" charset="0"/>
                <a:cs typeface="Times New Roman" pitchFamily="18" charset="0"/>
              </a:rPr>
              <a:t>3. Core </a:t>
            </a:r>
          </a:p>
          <a:p>
            <a:r>
              <a:rPr lang="en-US" sz="1800" dirty="0">
                <a:latin typeface="Times New Roman" pitchFamily="18" charset="0"/>
                <a:cs typeface="Times New Roman" pitchFamily="18" charset="0"/>
              </a:rPr>
              <a:t>1- The temperature increases towards earth's center where it may up to 6700 °C. </a:t>
            </a: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2- The Core consists of the </a:t>
            </a:r>
            <a:r>
              <a:rPr lang="en-US" sz="1800" b="1" dirty="0">
                <a:solidFill>
                  <a:srgbClr val="FF0000"/>
                </a:solidFill>
                <a:latin typeface="Times New Roman" pitchFamily="18" charset="0"/>
                <a:cs typeface="Times New Roman" pitchFamily="18" charset="0"/>
              </a:rPr>
              <a:t>liquid outer core</a:t>
            </a:r>
            <a:r>
              <a:rPr lang="en-US" sz="1800" dirty="0">
                <a:latin typeface="Times New Roman" pitchFamily="18" charset="0"/>
                <a:cs typeface="Times New Roman" pitchFamily="18" charset="0"/>
              </a:rPr>
              <a:t> and </a:t>
            </a:r>
            <a:r>
              <a:rPr lang="en-US" sz="1800" dirty="0">
                <a:solidFill>
                  <a:schemeClr val="tx1"/>
                </a:solidFill>
                <a:latin typeface="Times New Roman" pitchFamily="18" charset="0"/>
                <a:cs typeface="Times New Roman" pitchFamily="18" charset="0"/>
              </a:rPr>
              <a:t>the</a:t>
            </a:r>
            <a:r>
              <a:rPr lang="en-US" sz="1800" dirty="0">
                <a:solidFill>
                  <a:srgbClr val="FF0000"/>
                </a:solidFill>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solid inner core</a:t>
            </a:r>
            <a:r>
              <a:rPr lang="en-US" sz="1800" dirty="0">
                <a:latin typeface="Times New Roman" pitchFamily="18" charset="0"/>
                <a:cs typeface="Times New Roman" pitchFamily="18" charset="0"/>
              </a:rPr>
              <a:t>. </a:t>
            </a: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3-  The inner core is solid because it is under very high pressure. The outer core is liquid because of the heat produced by the breakdown of radioactive elements in the inner core.</a:t>
            </a: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The core separated from the mantle by </a:t>
            </a:r>
            <a:r>
              <a:rPr lang="en-US" sz="1800" b="1" dirty="0">
                <a:solidFill>
                  <a:srgbClr val="FF0000"/>
                </a:solidFill>
                <a:latin typeface="Times New Roman" pitchFamily="18" charset="0"/>
                <a:cs typeface="Times New Roman" pitchFamily="18" charset="0"/>
              </a:rPr>
              <a:t>Gutenberg's Discontinuity</a:t>
            </a:r>
            <a:r>
              <a:rPr lang="en-US" sz="1800" dirty="0">
                <a:latin typeface="Times New Roman" pitchFamily="18" charset="0"/>
                <a:cs typeface="Times New Roman" pitchFamily="18" charset="0"/>
              </a:rPr>
              <a:t>. </a:t>
            </a:r>
          </a:p>
          <a:p>
            <a:pPr marL="169863" indent="-169863">
              <a:buFont typeface="Arial" panose="020B0604020202020204" pitchFamily="34" charset="0"/>
              <a:buChar char="•"/>
            </a:pPr>
            <a:r>
              <a:rPr lang="en-US" sz="1800" dirty="0">
                <a:latin typeface="Times New Roman" pitchFamily="18" charset="0"/>
                <a:cs typeface="Times New Roman" pitchFamily="18" charset="0"/>
              </a:rPr>
              <a:t>The outer core separated from inner core by </a:t>
            </a:r>
            <a:r>
              <a:rPr lang="en-US" sz="1800" b="1" dirty="0">
                <a:solidFill>
                  <a:srgbClr val="FF0000"/>
                </a:solidFill>
                <a:latin typeface="Times New Roman" pitchFamily="18" charset="0"/>
                <a:cs typeface="Times New Roman" pitchFamily="18" charset="0"/>
              </a:rPr>
              <a:t>Lehman Discontinuity </a:t>
            </a:r>
          </a:p>
          <a:p>
            <a:r>
              <a:rPr lang="en-US" sz="1800" dirty="0">
                <a:latin typeface="Times New Roman" pitchFamily="18" charset="0"/>
                <a:cs typeface="Times New Roman" pitchFamily="18" charset="0"/>
              </a:rPr>
              <a:t>• The core composed mainly from iron (Fe) and nickel (Ni) and phosphor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(P) in outer core.</a:t>
            </a:r>
          </a:p>
        </p:txBody>
      </p:sp>
    </p:spTree>
    <p:extLst>
      <p:ext uri="{BB962C8B-B14F-4D97-AF65-F5344CB8AC3E}">
        <p14:creationId xmlns:p14="http://schemas.microsoft.com/office/powerpoint/2010/main" val="38371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circle(in)">
                                      <p:cBhvr>
                                        <p:cTn id="30" dur="2000"/>
                                        <p:tgtEl>
                                          <p:spTgt spid="2">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circle(in)">
                                      <p:cBhvr>
                                        <p:cTn id="33" dur="2000"/>
                                        <p:tgtEl>
                                          <p:spTgt spid="2">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circle(in)">
                                      <p:cBhvr>
                                        <p:cTn id="36"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7504" y="4587974"/>
            <a:ext cx="2592288" cy="307777"/>
          </a:xfrm>
          <a:prstGeom prst="rect">
            <a:avLst/>
          </a:prstGeom>
          <a:noFill/>
        </p:spPr>
        <p:txBody>
          <a:bodyPr wrap="square" rtlCol="0">
            <a:spAutoFit/>
          </a:bodyPr>
          <a:lstStyle/>
          <a:p>
            <a:r>
              <a:rPr lang="en-US" b="1" dirty="0">
                <a:solidFill>
                  <a:schemeClr val="tx1"/>
                </a:solidFill>
              </a:rPr>
              <a:t>The radius of earth 6371 km</a:t>
            </a:r>
          </a:p>
        </p:txBody>
      </p:sp>
      <p:pic>
        <p:nvPicPr>
          <p:cNvPr id="3" name="صورة 2">
            <a:extLst>
              <a:ext uri="{FF2B5EF4-FFF2-40B4-BE49-F238E27FC236}">
                <a16:creationId xmlns:a16="http://schemas.microsoft.com/office/drawing/2014/main" id="{8BF80578-22BD-6FF1-FF90-BE48355BA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4554"/>
            <a:ext cx="7268831"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2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4"/>
          <p:cNvSpPr txBox="1">
            <a:spLocks noGrp="1"/>
          </p:cNvSpPr>
          <p:nvPr>
            <p:ph type="title"/>
          </p:nvPr>
        </p:nvSpPr>
        <p:spPr>
          <a:xfrm>
            <a:off x="2627784" y="483518"/>
            <a:ext cx="3928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a:t>
            </a:r>
            <a:endParaRPr dirty="0"/>
          </a:p>
        </p:txBody>
      </p:sp>
      <p:sp>
        <p:nvSpPr>
          <p:cNvPr id="658" name="Google Shape;658;p44"/>
          <p:cNvSpPr txBox="1">
            <a:spLocks noGrp="1"/>
          </p:cNvSpPr>
          <p:nvPr>
            <p:ph type="subTitle" idx="1"/>
          </p:nvPr>
        </p:nvSpPr>
        <p:spPr>
          <a:xfrm>
            <a:off x="4102690" y="1526455"/>
            <a:ext cx="4464495" cy="1804907"/>
          </a:xfrm>
          <a:prstGeom prst="rect">
            <a:avLst/>
          </a:prstGeom>
        </p:spPr>
        <p:txBody>
          <a:bodyPr spcFirstLastPara="1" wrap="square" lIns="91425" tIns="91425" rIns="91425" bIns="91425" anchor="t" anchorCtr="0">
            <a:noAutofit/>
          </a:bodyPr>
          <a:lstStyle/>
          <a:p>
            <a:r>
              <a:rPr lang="en-US" b="1" dirty="0">
                <a:solidFill>
                  <a:schemeClr val="tx1"/>
                </a:solidFill>
                <a:latin typeface="Times New Roman" pitchFamily="18" charset="0"/>
                <a:cs typeface="Times New Roman" pitchFamily="18" charset="0"/>
              </a:rPr>
              <a:t>Definition of Geology</a:t>
            </a:r>
          </a:p>
          <a:p>
            <a:r>
              <a:rPr lang="en-US" b="1" dirty="0">
                <a:solidFill>
                  <a:schemeClr val="tx1"/>
                </a:solidFill>
                <a:latin typeface="Times New Roman" pitchFamily="18" charset="0"/>
                <a:cs typeface="Times New Roman" pitchFamily="18" charset="0"/>
              </a:rPr>
              <a:t>      The science dealing with the physical nature and the history of the earth, including the structure and development of its crust, the composition of its interior, the types of rocks, the forms of life found as fossils </a:t>
            </a:r>
          </a:p>
        </p:txBody>
      </p:sp>
      <p:grpSp>
        <p:nvGrpSpPr>
          <p:cNvPr id="660" name="Google Shape;660;p44"/>
          <p:cNvGrpSpPr/>
          <p:nvPr/>
        </p:nvGrpSpPr>
        <p:grpSpPr>
          <a:xfrm>
            <a:off x="8121463" y="1767154"/>
            <a:ext cx="1030983" cy="3103941"/>
            <a:chOff x="5327125" y="2332400"/>
            <a:chExt cx="848825" cy="2555525"/>
          </a:xfrm>
        </p:grpSpPr>
        <p:sp>
          <p:nvSpPr>
            <p:cNvPr id="661" name="Google Shape;661;p44"/>
            <p:cNvSpPr/>
            <p:nvPr/>
          </p:nvSpPr>
          <p:spPr>
            <a:xfrm>
              <a:off x="5327125" y="2332400"/>
              <a:ext cx="848825" cy="2186800"/>
            </a:xfrm>
            <a:custGeom>
              <a:avLst/>
              <a:gdLst/>
              <a:ahLst/>
              <a:cxnLst/>
              <a:rect l="l" t="t" r="r" b="b"/>
              <a:pathLst>
                <a:path w="33953" h="87472" extrusionOk="0">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5693375" y="2351400"/>
              <a:ext cx="82850" cy="2536525"/>
            </a:xfrm>
            <a:custGeom>
              <a:avLst/>
              <a:gdLst/>
              <a:ahLst/>
              <a:cxnLst/>
              <a:rect l="l" t="t" r="r" b="b"/>
              <a:pathLst>
                <a:path w="3314" h="101461" extrusionOk="0">
                  <a:moveTo>
                    <a:pt x="3314" y="0"/>
                  </a:moveTo>
                  <a:lnTo>
                    <a:pt x="1" y="101339"/>
                  </a:lnTo>
                  <a:lnTo>
                    <a:pt x="2554" y="101460"/>
                  </a:lnTo>
                  <a:lnTo>
                    <a:pt x="33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79512" y="1790231"/>
            <a:ext cx="3600400" cy="1323439"/>
          </a:xfrm>
          <a:prstGeom prst="rect">
            <a:avLst/>
          </a:prstGeom>
          <a:noFill/>
        </p:spPr>
        <p:txBody>
          <a:bodyPr wrap="square" rtlCol="0">
            <a:spAutoFit/>
          </a:bodyPr>
          <a:lstStyle/>
          <a:p>
            <a:pPr algn="just"/>
            <a:r>
              <a:rPr lang="en-US" sz="1600" b="1" dirty="0"/>
              <a:t>The term Geology </a:t>
            </a:r>
          </a:p>
          <a:p>
            <a:pPr algn="just"/>
            <a:r>
              <a:rPr lang="en-US" sz="1600" b="1" dirty="0"/>
              <a:t>A Greek words consists of two parts </a:t>
            </a:r>
            <a:r>
              <a:rPr lang="en-US" sz="1600" b="1" dirty="0">
                <a:solidFill>
                  <a:srgbClr val="FF0000"/>
                </a:solidFill>
              </a:rPr>
              <a:t>Geo</a:t>
            </a:r>
            <a:r>
              <a:rPr lang="en-US" sz="1600" b="1" dirty="0">
                <a:solidFill>
                  <a:srgbClr val="00B0F0"/>
                </a:solidFill>
              </a:rPr>
              <a:t>logy </a:t>
            </a:r>
          </a:p>
          <a:p>
            <a:pPr algn="just"/>
            <a:r>
              <a:rPr lang="en-US" sz="1600" b="1" dirty="0">
                <a:solidFill>
                  <a:srgbClr val="FF0000"/>
                </a:solidFill>
              </a:rPr>
              <a:t>Geo</a:t>
            </a:r>
            <a:r>
              <a:rPr lang="en-US" sz="1600" b="1" dirty="0">
                <a:solidFill>
                  <a:srgbClr val="00B0F0"/>
                </a:solidFill>
              </a:rPr>
              <a:t> </a:t>
            </a:r>
            <a:r>
              <a:rPr lang="en-US" sz="1600" b="1" dirty="0">
                <a:solidFill>
                  <a:schemeClr val="tx1"/>
                </a:solidFill>
              </a:rPr>
              <a:t>means the earth </a:t>
            </a:r>
          </a:p>
          <a:p>
            <a:pPr algn="just"/>
            <a:r>
              <a:rPr lang="en-US" sz="1600" b="1" dirty="0">
                <a:solidFill>
                  <a:srgbClr val="00B0F0"/>
                </a:solidFill>
              </a:rPr>
              <a:t>Logy </a:t>
            </a:r>
            <a:r>
              <a:rPr lang="en-US" sz="1600" b="1" dirty="0">
                <a:solidFill>
                  <a:schemeClr val="tx1"/>
                </a:solidFill>
              </a:rPr>
              <a:t>means the science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1000"/>
                                        <p:tgtEl>
                                          <p:spTgt spid="657"/>
                                        </p:tgtEl>
                                      </p:cBhvr>
                                    </p:animEffect>
                                    <p:anim calcmode="lin" valueType="num">
                                      <p:cBhvr>
                                        <p:cTn id="8" dur="1000" fill="hold"/>
                                        <p:tgtEl>
                                          <p:spTgt spid="657"/>
                                        </p:tgtEl>
                                        <p:attrNameLst>
                                          <p:attrName>ppt_x</p:attrName>
                                        </p:attrNameLst>
                                      </p:cBhvr>
                                      <p:tavLst>
                                        <p:tav tm="0">
                                          <p:val>
                                            <p:strVal val="#ppt_x"/>
                                          </p:val>
                                        </p:tav>
                                        <p:tav tm="100000">
                                          <p:val>
                                            <p:strVal val="#ppt_x"/>
                                          </p:val>
                                        </p:tav>
                                      </p:tavLst>
                                    </p:anim>
                                    <p:anim calcmode="lin" valueType="num">
                                      <p:cBhvr>
                                        <p:cTn id="9"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58">
                                            <p:txEl>
                                              <p:pRg st="0" end="0"/>
                                            </p:txEl>
                                          </p:spTgt>
                                        </p:tgtEl>
                                        <p:attrNameLst>
                                          <p:attrName>style.visibility</p:attrName>
                                        </p:attrNameLst>
                                      </p:cBhvr>
                                      <p:to>
                                        <p:strVal val="visible"/>
                                      </p:to>
                                    </p:set>
                                    <p:animEffect transition="in" filter="barn(inVertical)">
                                      <p:cBhvr>
                                        <p:cTn id="20" dur="500"/>
                                        <p:tgtEl>
                                          <p:spTgt spid="65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58">
                                            <p:txEl>
                                              <p:pRg st="1" end="1"/>
                                            </p:txEl>
                                          </p:spTgt>
                                        </p:tgtEl>
                                        <p:attrNameLst>
                                          <p:attrName>style.visibility</p:attrName>
                                        </p:attrNameLst>
                                      </p:cBhvr>
                                      <p:to>
                                        <p:strVal val="visible"/>
                                      </p:to>
                                    </p:set>
                                    <p:animEffect transition="in" filter="barn(inVertical)">
                                      <p:cBhvr>
                                        <p:cTn id="25" dur="500"/>
                                        <p:tgtEl>
                                          <p:spTgt spid="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p:bldP spid="658"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143669" y="771550"/>
            <a:ext cx="88566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There are three main areas of geology that are important to people: </a:t>
            </a:r>
          </a:p>
          <a:p>
            <a:endParaRPr lang="en-US" sz="1800" dirty="0"/>
          </a:p>
          <a:p>
            <a:r>
              <a:rPr lang="en-US" sz="1800" dirty="0"/>
              <a:t>1. </a:t>
            </a:r>
            <a:r>
              <a:rPr lang="en-US" sz="1800" b="1" dirty="0"/>
              <a:t>Natural Resources: </a:t>
            </a:r>
          </a:p>
          <a:p>
            <a:r>
              <a:rPr lang="en-US" sz="1800" dirty="0"/>
              <a:t>Includes minerals, groundwater, fossils, also the materials we use in construction like gravel and stone. </a:t>
            </a:r>
          </a:p>
          <a:p>
            <a:endParaRPr lang="en-US" sz="1800" dirty="0"/>
          </a:p>
          <a:p>
            <a:r>
              <a:rPr lang="en-US" sz="1800" dirty="0"/>
              <a:t>2. </a:t>
            </a:r>
            <a:r>
              <a:rPr lang="en-US" sz="1800" b="1" dirty="0"/>
              <a:t>Natural Hazards: </a:t>
            </a:r>
          </a:p>
          <a:p>
            <a:r>
              <a:rPr lang="en-US" sz="1800" dirty="0"/>
              <a:t>Includes volcanoes, and earthquakes and how to mitigate the risks of these. </a:t>
            </a:r>
          </a:p>
          <a:p>
            <a:endParaRPr lang="en-US" sz="1800" dirty="0"/>
          </a:p>
          <a:p>
            <a:r>
              <a:rPr lang="en-US" sz="1800" dirty="0"/>
              <a:t>3. </a:t>
            </a:r>
            <a:r>
              <a:rPr lang="en-US" sz="1800" b="1" dirty="0"/>
              <a:t>Engineering</a:t>
            </a:r>
            <a:r>
              <a:rPr lang="en-US" sz="1800" dirty="0"/>
              <a:t>: </a:t>
            </a:r>
          </a:p>
          <a:p>
            <a:r>
              <a:rPr lang="en-US" sz="1800" dirty="0"/>
              <a:t>Is about how geology affects the buildings we build. </a:t>
            </a:r>
            <a:endParaRPr lang="en-US" sz="1800" dirty="0">
              <a:solidFill>
                <a:schemeClr val="tx1"/>
              </a:solidFill>
              <a:cs typeface="Times New Roman" pitchFamily="18" charset="0"/>
            </a:endParaRPr>
          </a:p>
        </p:txBody>
      </p:sp>
      <p:sp>
        <p:nvSpPr>
          <p:cNvPr id="6150" name="Text Box 8"/>
          <p:cNvSpPr txBox="1">
            <a:spLocks noChangeArrowheads="1"/>
          </p:cNvSpPr>
          <p:nvPr/>
        </p:nvSpPr>
        <p:spPr bwMode="auto">
          <a:xfrm>
            <a:off x="1115616" y="-46217"/>
            <a:ext cx="6048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FF66"/>
                </a:solidFill>
                <a:latin typeface="Arial" charset="0"/>
              </a:defRPr>
            </a:lvl1pPr>
            <a:lvl2pPr marL="742950" indent="-285750" eaLnBrk="0" hangingPunct="0">
              <a:defRPr sz="4400">
                <a:solidFill>
                  <a:srgbClr val="FFFF66"/>
                </a:solidFill>
                <a:latin typeface="Arial" charset="0"/>
              </a:defRPr>
            </a:lvl2pPr>
            <a:lvl3pPr marL="1143000" indent="-228600" eaLnBrk="0" hangingPunct="0">
              <a:defRPr sz="4400">
                <a:solidFill>
                  <a:srgbClr val="FFFF66"/>
                </a:solidFill>
                <a:latin typeface="Arial" charset="0"/>
              </a:defRPr>
            </a:lvl3pPr>
            <a:lvl4pPr marL="1600200" indent="-228600" eaLnBrk="0" hangingPunct="0">
              <a:defRPr sz="4400">
                <a:solidFill>
                  <a:srgbClr val="FFFF66"/>
                </a:solidFill>
                <a:latin typeface="Arial" charset="0"/>
              </a:defRPr>
            </a:lvl4pPr>
            <a:lvl5pPr marL="2057400" indent="-228600" eaLnBrk="0" hangingPunct="0">
              <a:defRPr sz="4400">
                <a:solidFill>
                  <a:srgbClr val="FFFF66"/>
                </a:solidFill>
                <a:latin typeface="Arial" charset="0"/>
              </a:defRPr>
            </a:lvl5pPr>
            <a:lvl6pPr marL="2514600" indent="-228600" eaLnBrk="0" fontAlgn="base" hangingPunct="0">
              <a:spcBef>
                <a:spcPct val="0"/>
              </a:spcBef>
              <a:spcAft>
                <a:spcPct val="0"/>
              </a:spcAft>
              <a:defRPr sz="4400">
                <a:solidFill>
                  <a:srgbClr val="FFFF66"/>
                </a:solidFill>
                <a:latin typeface="Arial" charset="0"/>
              </a:defRPr>
            </a:lvl6pPr>
            <a:lvl7pPr marL="2971800" indent="-228600" eaLnBrk="0" fontAlgn="base" hangingPunct="0">
              <a:spcBef>
                <a:spcPct val="0"/>
              </a:spcBef>
              <a:spcAft>
                <a:spcPct val="0"/>
              </a:spcAft>
              <a:defRPr sz="4400">
                <a:solidFill>
                  <a:srgbClr val="FFFF66"/>
                </a:solidFill>
                <a:latin typeface="Arial" charset="0"/>
              </a:defRPr>
            </a:lvl7pPr>
            <a:lvl8pPr marL="3429000" indent="-228600" eaLnBrk="0" fontAlgn="base" hangingPunct="0">
              <a:spcBef>
                <a:spcPct val="0"/>
              </a:spcBef>
              <a:spcAft>
                <a:spcPct val="0"/>
              </a:spcAft>
              <a:defRPr sz="4400">
                <a:solidFill>
                  <a:srgbClr val="FFFF66"/>
                </a:solidFill>
                <a:latin typeface="Arial" charset="0"/>
              </a:defRPr>
            </a:lvl8pPr>
            <a:lvl9pPr marL="3886200" indent="-228600" eaLnBrk="0" fontAlgn="base" hangingPunct="0">
              <a:spcBef>
                <a:spcPct val="0"/>
              </a:spcBef>
              <a:spcAft>
                <a:spcPct val="0"/>
              </a:spcAft>
              <a:defRPr sz="4400">
                <a:solidFill>
                  <a:srgbClr val="FFFF66"/>
                </a:solidFill>
                <a:latin typeface="Arial" charset="0"/>
              </a:defRPr>
            </a:lvl9pPr>
          </a:lstStyle>
          <a:p>
            <a:pPr eaLnBrk="1" hangingPunct="1">
              <a:spcBef>
                <a:spcPct val="50000"/>
              </a:spcBef>
            </a:pPr>
            <a:endParaRPr lang="en-US"/>
          </a:p>
        </p:txBody>
      </p:sp>
      <p:sp>
        <p:nvSpPr>
          <p:cNvPr id="7177" name="Text Box 9"/>
          <p:cNvSpPr txBox="1">
            <a:spLocks noChangeArrowheads="1"/>
          </p:cNvSpPr>
          <p:nvPr/>
        </p:nvSpPr>
        <p:spPr bwMode="auto">
          <a:xfrm>
            <a:off x="0" y="-499"/>
            <a:ext cx="9144000" cy="646331"/>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r>
              <a:rPr lang="en-US" sz="3600" b="1" dirty="0"/>
              <a:t>The importance of geology: </a:t>
            </a:r>
            <a:endParaRPr lang="en-US" sz="3600" dirty="0"/>
          </a:p>
        </p:txBody>
      </p:sp>
      <p:sp>
        <p:nvSpPr>
          <p:cNvPr id="5" name="Content Placeholder 2"/>
          <p:cNvSpPr>
            <a:spLocks noGrp="1"/>
          </p:cNvSpPr>
          <p:nvPr>
            <p:ph idx="1"/>
          </p:nvPr>
        </p:nvSpPr>
        <p:spPr>
          <a:xfrm>
            <a:off x="251520" y="3795886"/>
            <a:ext cx="8520600" cy="1131590"/>
          </a:xfrm>
        </p:spPr>
        <p:txBody>
          <a:bodyPr/>
          <a:lstStyle/>
          <a:p>
            <a:pPr marL="114300" indent="0">
              <a:buNone/>
            </a:pPr>
            <a:r>
              <a:rPr lang="en-US" b="1" dirty="0"/>
              <a:t>Branches of geology</a:t>
            </a:r>
            <a:endParaRPr lang="en-US" b="1" dirty="0">
              <a:latin typeface="Times New Roman" pitchFamily="18" charset="0"/>
              <a:cs typeface="Times New Roman" pitchFamily="18" charset="0"/>
            </a:endParaRPr>
          </a:p>
          <a:p>
            <a:pPr marL="114300" indent="0">
              <a:buNone/>
            </a:pPr>
            <a:r>
              <a:rPr lang="en-US" b="1" dirty="0">
                <a:latin typeface="Times New Roman" pitchFamily="18" charset="0"/>
                <a:cs typeface="Times New Roman" pitchFamily="18" charset="0"/>
              </a:rPr>
              <a:t>1- geochemistry, 2- geophysics , 3- hydrogeology 4- Petrology, 5- Mineralogy,  </a:t>
            </a:r>
          </a:p>
          <a:p>
            <a:pPr marL="114300" indent="0">
              <a:buNone/>
            </a:pPr>
            <a:r>
              <a:rPr lang="en-US" b="1" dirty="0">
                <a:latin typeface="Times New Roman" pitchFamily="18" charset="0"/>
                <a:cs typeface="Times New Roman" pitchFamily="18" charset="0"/>
              </a:rPr>
              <a:t>6-Paleontology 7- Structural Geology 8- Sedimentology 9- Environmental Geology 10- Petroleum Geology etc.… </a:t>
            </a:r>
          </a:p>
        </p:txBody>
      </p:sp>
    </p:spTree>
    <p:extLst>
      <p:ext uri="{BB962C8B-B14F-4D97-AF65-F5344CB8AC3E}">
        <p14:creationId xmlns:p14="http://schemas.microsoft.com/office/powerpoint/2010/main" val="6541754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177"/>
                                        </p:tgtEl>
                                      </p:cBhvr>
                                    </p:animEffect>
                                    <p:set>
                                      <p:cBhvr>
                                        <p:cTn id="7" dur="1" fill="hold">
                                          <p:stCondLst>
                                            <p:cond delay="499"/>
                                          </p:stCondLst>
                                        </p:cTn>
                                        <p:tgtEl>
                                          <p:spTgt spid="71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circle(in)">
                                      <p:cBhvr>
                                        <p:cTn id="12" dur="20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7177"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 y="25430"/>
            <a:ext cx="9138561" cy="627534"/>
          </a:xfrm>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sz="3200" dirty="0"/>
              <a:t>(The Spheres of the Earth) </a:t>
            </a:r>
          </a:p>
        </p:txBody>
      </p:sp>
      <p:sp>
        <p:nvSpPr>
          <p:cNvPr id="3" name="Content Placeholder 2"/>
          <p:cNvSpPr>
            <a:spLocks noGrp="1"/>
          </p:cNvSpPr>
          <p:nvPr>
            <p:ph idx="1"/>
          </p:nvPr>
        </p:nvSpPr>
        <p:spPr>
          <a:xfrm>
            <a:off x="179512" y="699542"/>
            <a:ext cx="8520600" cy="3128368"/>
          </a:xfrm>
        </p:spPr>
        <p:txBody>
          <a:bodyPr/>
          <a:lstStyle/>
          <a:p>
            <a:pPr marL="114300" indent="0">
              <a:buNone/>
            </a:pPr>
            <a:r>
              <a:rPr lang="en-US" sz="2400" b="1" dirty="0">
                <a:latin typeface="Times New Roman" pitchFamily="18" charset="0"/>
                <a:cs typeface="Times New Roman" pitchFamily="18" charset="0"/>
              </a:rPr>
              <a:t>1. The Atmosphere</a:t>
            </a:r>
          </a:p>
          <a:p>
            <a:pPr algn="just"/>
            <a:r>
              <a:rPr lang="en-US" dirty="0">
                <a:latin typeface="Times New Roman" pitchFamily="18" charset="0"/>
                <a:cs typeface="Times New Roman" pitchFamily="18" charset="0"/>
              </a:rPr>
              <a:t>The atmosphere is the body of gasses that surrounds our planet, held in place by earth's gravity. It is composed of </a:t>
            </a:r>
            <a:r>
              <a:rPr lang="en-US" b="1" dirty="0">
                <a:solidFill>
                  <a:srgbClr val="FF0000"/>
                </a:solidFill>
                <a:latin typeface="Times New Roman" pitchFamily="18" charset="0"/>
                <a:cs typeface="Times New Roman" pitchFamily="18" charset="0"/>
              </a:rPr>
              <a:t>nitrogen (78 %), </a:t>
            </a:r>
            <a:r>
              <a:rPr lang="en-US" b="1" dirty="0">
                <a:solidFill>
                  <a:srgbClr val="0000FF"/>
                </a:solidFill>
                <a:latin typeface="Times New Roman" pitchFamily="18" charset="0"/>
                <a:cs typeface="Times New Roman" pitchFamily="18" charset="0"/>
              </a:rPr>
              <a:t>oxygen (21 %), </a:t>
            </a:r>
            <a:r>
              <a:rPr lang="en-US" b="1" dirty="0">
                <a:solidFill>
                  <a:srgbClr val="00B050"/>
                </a:solidFill>
                <a:latin typeface="Times New Roman" pitchFamily="18" charset="0"/>
                <a:cs typeface="Times New Roman" pitchFamily="18" charset="0"/>
              </a:rPr>
              <a:t>argon (0.9 %),</a:t>
            </a:r>
            <a:r>
              <a:rPr lang="en-US" b="1"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carbon dioxide (0.04 %)</a:t>
            </a:r>
            <a:r>
              <a:rPr lang="en-US" dirty="0">
                <a:latin typeface="Times New Roman" pitchFamily="18" charset="0"/>
                <a:cs typeface="Times New Roman" pitchFamily="18" charset="0"/>
              </a:rPr>
              <a:t> and small amount remaining is composed from other gasses.</a:t>
            </a:r>
          </a:p>
          <a:p>
            <a:pPr marL="114300" indent="0">
              <a:buNone/>
            </a:pPr>
            <a:endParaRPr lang="en-US" sz="2400" b="1" dirty="0">
              <a:latin typeface="Times New Roman" pitchFamily="18" charset="0"/>
              <a:cs typeface="Times New Roman" pitchFamily="18" charset="0"/>
            </a:endParaRPr>
          </a:p>
          <a:p>
            <a:pPr marL="114300" indent="0">
              <a:buNone/>
            </a:pPr>
            <a:r>
              <a:rPr lang="en-US" sz="2400" b="1" dirty="0">
                <a:latin typeface="Times New Roman" pitchFamily="18" charset="0"/>
                <a:cs typeface="Times New Roman" pitchFamily="18" charset="0"/>
              </a:rPr>
              <a:t>2. The Hydrosphere</a:t>
            </a:r>
          </a:p>
          <a:p>
            <a:pPr marL="114300" indent="0">
              <a:buNone/>
            </a:pPr>
            <a:r>
              <a:rPr lang="en-US" dirty="0">
                <a:latin typeface="Times New Roman" pitchFamily="18" charset="0"/>
                <a:cs typeface="Times New Roman" pitchFamily="18" charset="0"/>
              </a:rPr>
              <a:t>The hydrosphere is composed of all of the water on or near the planet's surface. This includes oceans, rivers, and lakes, as well as underground water. More than 97 % of the earth's water is found in oceans.</a:t>
            </a:r>
          </a:p>
        </p:txBody>
      </p:sp>
    </p:spTree>
    <p:extLst>
      <p:ext uri="{BB962C8B-B14F-4D97-AF65-F5344CB8AC3E}">
        <p14:creationId xmlns:p14="http://schemas.microsoft.com/office/powerpoint/2010/main" val="294439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71550"/>
            <a:ext cx="8892480" cy="4229373"/>
          </a:xfrm>
        </p:spPr>
        <p:txBody>
          <a:bodyPr/>
          <a:lstStyle/>
          <a:p>
            <a:pPr marL="114300" indent="0">
              <a:buNone/>
            </a:pPr>
            <a:r>
              <a:rPr lang="en-US" sz="2400" b="1" dirty="0">
                <a:latin typeface="Times New Roman" pitchFamily="18" charset="0"/>
                <a:cs typeface="Times New Roman" pitchFamily="18" charset="0"/>
              </a:rPr>
              <a:t>3. The Biosphere</a:t>
            </a:r>
          </a:p>
          <a:p>
            <a:pPr marL="114300" indent="0">
              <a:buNone/>
            </a:pPr>
            <a:r>
              <a:rPr lang="en-US" dirty="0">
                <a:latin typeface="Times New Roman" pitchFamily="18" charset="0"/>
                <a:cs typeface="Times New Roman" pitchFamily="18" charset="0"/>
              </a:rPr>
              <a:t>Includes organisms living in the atmosphere, water, and on the earth's surface. Geology study the organisms that play important roles in geological processes, such as bacteria that have a role in the organic weathering as well as in organic sedimentation.</a:t>
            </a:r>
          </a:p>
          <a:p>
            <a:pPr marL="114300" indent="0">
              <a:buNone/>
            </a:pPr>
            <a:endParaRPr lang="en-US" dirty="0">
              <a:latin typeface="Times New Roman" pitchFamily="18" charset="0"/>
              <a:cs typeface="Times New Roman" pitchFamily="18" charset="0"/>
            </a:endParaRPr>
          </a:p>
          <a:p>
            <a:pPr marL="114300" indent="0">
              <a:buNone/>
            </a:pPr>
            <a:r>
              <a:rPr lang="en-US" sz="2400" b="1" dirty="0">
                <a:latin typeface="Times New Roman" pitchFamily="18" charset="0"/>
                <a:cs typeface="Times New Roman" pitchFamily="18" charset="0"/>
              </a:rPr>
              <a:t>4. The </a:t>
            </a:r>
            <a:r>
              <a:rPr lang="en-US" sz="2400" b="1" u="sng" dirty="0">
                <a:latin typeface="Times New Roman" pitchFamily="18" charset="0"/>
                <a:cs typeface="Times New Roman" pitchFamily="18" charset="0"/>
              </a:rPr>
              <a:t>Geosphere</a:t>
            </a:r>
            <a:endParaRPr lang="en-US" sz="2400" b="1" dirty="0">
              <a:latin typeface="Times New Roman" pitchFamily="18" charset="0"/>
              <a:cs typeface="Times New Roman" pitchFamily="18" charset="0"/>
            </a:endParaRPr>
          </a:p>
          <a:p>
            <a:pPr marL="114300" indent="0">
              <a:buNone/>
            </a:pPr>
            <a:endParaRPr lang="en-US" dirty="0">
              <a:latin typeface="Times New Roman" pitchFamily="18" charset="0"/>
              <a:cs typeface="Times New Roman" pitchFamily="18" charset="0"/>
            </a:endParaRPr>
          </a:p>
          <a:p>
            <a:pPr marL="114300" indent="0">
              <a:buNone/>
            </a:pPr>
            <a:r>
              <a:rPr lang="en-US" dirty="0">
                <a:latin typeface="Times New Roman" pitchFamily="18" charset="0"/>
                <a:cs typeface="Times New Roman" pitchFamily="18" charset="0"/>
              </a:rPr>
              <a:t>The lithosphere is consider a part from </a:t>
            </a:r>
            <a:r>
              <a:rPr lang="en-US" b="1" u="sng" dirty="0">
                <a:latin typeface="Times New Roman" pitchFamily="18" charset="0"/>
                <a:cs typeface="Times New Roman" pitchFamily="18" charset="0"/>
              </a:rPr>
              <a:t>Geosphere </a:t>
            </a:r>
            <a:r>
              <a:rPr lang="en-US" dirty="0">
                <a:latin typeface="Times New Roman" pitchFamily="18" charset="0"/>
                <a:cs typeface="Times New Roman" pitchFamily="18" charset="0"/>
              </a:rPr>
              <a:t>, and thickness of lithosphere (100-150) km  refers to all the rocks of the earth. The lithosphere is divided into </a:t>
            </a:r>
            <a:r>
              <a:rPr lang="en-US" b="1" dirty="0">
                <a:latin typeface="Times New Roman" pitchFamily="18" charset="0"/>
                <a:cs typeface="Times New Roman" pitchFamily="18" charset="0"/>
              </a:rPr>
              <a:t>7 Major </a:t>
            </a:r>
            <a:r>
              <a:rPr lang="en-US" dirty="0">
                <a:latin typeface="Times New Roman" pitchFamily="18" charset="0"/>
                <a:cs typeface="Times New Roman" pitchFamily="18" charset="0"/>
              </a:rPr>
              <a:t>tectonic plates and </a:t>
            </a:r>
            <a:r>
              <a:rPr lang="en-US" b="1" dirty="0">
                <a:latin typeface="Times New Roman" pitchFamily="18" charset="0"/>
                <a:cs typeface="Times New Roman" pitchFamily="18" charset="0"/>
              </a:rPr>
              <a:t>14 minor </a:t>
            </a:r>
            <a:r>
              <a:rPr lang="en-US" dirty="0">
                <a:latin typeface="Times New Roman" pitchFamily="18" charset="0"/>
                <a:cs typeface="Times New Roman" pitchFamily="18" charset="0"/>
              </a:rPr>
              <a:t>tectonic plates that fit together around the earth. They’re slowly moving.</a:t>
            </a:r>
            <a:endParaRPr lang="ar-IQ" dirty="0">
              <a:latin typeface="Times New Roman" pitchFamily="18" charset="0"/>
              <a:cs typeface="Times New Roman" pitchFamily="18" charset="0"/>
            </a:endParaRPr>
          </a:p>
          <a:p>
            <a:pPr marL="114300" indent="0">
              <a:buNone/>
            </a:pPr>
            <a:r>
              <a:rPr lang="en-US" dirty="0">
                <a:latin typeface="Times New Roman" pitchFamily="18" charset="0"/>
                <a:cs typeface="Times New Roman" pitchFamily="18" charset="0"/>
              </a:rPr>
              <a:t>There are three types of tectonic margins between these plates, which are as follows:</a:t>
            </a:r>
            <a:endParaRPr lang="ar-IQ" dirty="0">
              <a:latin typeface="Times New Roman" pitchFamily="18" charset="0"/>
              <a:cs typeface="Times New Roman" pitchFamily="18" charset="0"/>
            </a:endParaRPr>
          </a:p>
          <a:p>
            <a:pPr marL="114300" indent="0">
              <a:buNone/>
            </a:pPr>
            <a:r>
              <a:rPr lang="en-US" b="1" dirty="0">
                <a:solidFill>
                  <a:srgbClr val="0000FF"/>
                </a:solidFill>
                <a:latin typeface="Times New Roman" pitchFamily="18" charset="0"/>
                <a:cs typeface="Times New Roman" pitchFamily="18" charset="0"/>
              </a:rPr>
              <a:t>1 - Convergent margins (Destructive margins)</a:t>
            </a:r>
            <a:endParaRPr lang="ar-IQ" b="1" dirty="0">
              <a:solidFill>
                <a:srgbClr val="0000FF"/>
              </a:solidFill>
              <a:latin typeface="Times New Roman" pitchFamily="18" charset="0"/>
              <a:cs typeface="Times New Roman" pitchFamily="18" charset="0"/>
            </a:endParaRPr>
          </a:p>
          <a:p>
            <a:pPr marL="114300" indent="0">
              <a:buNone/>
            </a:pPr>
            <a:r>
              <a:rPr lang="en-US" b="1" dirty="0">
                <a:solidFill>
                  <a:srgbClr val="0000FF"/>
                </a:solidFill>
                <a:latin typeface="Times New Roman" pitchFamily="18" charset="0"/>
                <a:cs typeface="Times New Roman" pitchFamily="18" charset="0"/>
              </a:rPr>
              <a:t>2 - Divergent margins (Constructive margins)</a:t>
            </a:r>
            <a:endParaRPr lang="ar-IQ" b="1" dirty="0">
              <a:solidFill>
                <a:srgbClr val="0000FF"/>
              </a:solidFill>
              <a:latin typeface="Times New Roman" pitchFamily="18" charset="0"/>
              <a:cs typeface="Times New Roman" pitchFamily="18" charset="0"/>
            </a:endParaRPr>
          </a:p>
          <a:p>
            <a:pPr marL="114300" indent="0">
              <a:buNone/>
            </a:pPr>
            <a:r>
              <a:rPr lang="en-US" b="1" dirty="0">
                <a:solidFill>
                  <a:srgbClr val="0000FF"/>
                </a:solidFill>
                <a:latin typeface="Times New Roman" pitchFamily="18" charset="0"/>
                <a:cs typeface="Times New Roman" pitchFamily="18" charset="0"/>
              </a:rPr>
              <a:t>3 - </a:t>
            </a:r>
            <a:r>
              <a:rPr lang="fr-FR" b="1" dirty="0" err="1">
                <a:solidFill>
                  <a:srgbClr val="0000FF"/>
                </a:solidFill>
                <a:latin typeface="Times New Roman" pitchFamily="18" charset="0"/>
                <a:cs typeface="Times New Roman" pitchFamily="18" charset="0"/>
              </a:rPr>
              <a:t>transform</a:t>
            </a:r>
            <a:r>
              <a:rPr lang="fr-FR" b="1" dirty="0">
                <a:solidFill>
                  <a:srgbClr val="0000FF"/>
                </a:solidFill>
                <a:latin typeface="Times New Roman" pitchFamily="18" charset="0"/>
                <a:cs typeface="Times New Roman" pitchFamily="18" charset="0"/>
              </a:rPr>
              <a:t> </a:t>
            </a:r>
            <a:r>
              <a:rPr lang="fr-FR" b="1" dirty="0" err="1">
                <a:solidFill>
                  <a:srgbClr val="0000FF"/>
                </a:solidFill>
                <a:latin typeface="Times New Roman" pitchFamily="18" charset="0"/>
                <a:cs typeface="Times New Roman" pitchFamily="18" charset="0"/>
              </a:rPr>
              <a:t>faults</a:t>
            </a:r>
            <a:r>
              <a:rPr lang="en-US" b="1" dirty="0">
                <a:solidFill>
                  <a:srgbClr val="0000FF"/>
                </a:solidFill>
                <a:latin typeface="Times New Roman" pitchFamily="18" charset="0"/>
                <a:cs typeface="Times New Roman" pitchFamily="18" charset="0"/>
              </a:rPr>
              <a:t> margins (</a:t>
            </a:r>
            <a:r>
              <a:rPr lang="fr-FR" b="1" dirty="0">
                <a:solidFill>
                  <a:srgbClr val="0000FF"/>
                </a:solidFill>
                <a:latin typeface="Times New Roman" pitchFamily="18" charset="0"/>
                <a:cs typeface="Times New Roman" pitchFamily="18" charset="0"/>
              </a:rPr>
              <a:t>Conservative </a:t>
            </a:r>
            <a:r>
              <a:rPr lang="fr-FR" b="1" dirty="0" err="1">
                <a:solidFill>
                  <a:srgbClr val="0000FF"/>
                </a:solidFill>
                <a:latin typeface="Times New Roman" pitchFamily="18" charset="0"/>
                <a:cs typeface="Times New Roman" pitchFamily="18" charset="0"/>
              </a:rPr>
              <a:t>margins</a:t>
            </a:r>
            <a:r>
              <a:rPr lang="fr-FR" b="1" dirty="0">
                <a:solidFill>
                  <a:srgbClr val="0000FF"/>
                </a:solidFill>
                <a:latin typeface="Times New Roman" pitchFamily="18" charset="0"/>
                <a:cs typeface="Times New Roman" pitchFamily="18" charset="0"/>
              </a:rPr>
              <a:t>)</a:t>
            </a:r>
            <a:endParaRPr lang="ar-IQ" b="1" dirty="0">
              <a:solidFill>
                <a:srgbClr val="0000FF"/>
              </a:solidFill>
              <a:latin typeface="Times New Roman" pitchFamily="18" charset="0"/>
              <a:cs typeface="Times New Roman" pitchFamily="18" charset="0"/>
            </a:endParaRPr>
          </a:p>
          <a:p>
            <a:endParaRPr lang="en-US" dirty="0"/>
          </a:p>
        </p:txBody>
      </p:sp>
      <p:sp>
        <p:nvSpPr>
          <p:cNvPr id="2" name="Title 1">
            <a:extLst>
              <a:ext uri="{FF2B5EF4-FFF2-40B4-BE49-F238E27FC236}">
                <a16:creationId xmlns:a16="http://schemas.microsoft.com/office/drawing/2014/main" id="{9473C645-5336-F6ED-349D-CE90F22C66B5}"/>
              </a:ext>
            </a:extLst>
          </p:cNvPr>
          <p:cNvSpPr>
            <a:spLocks noGrp="1"/>
          </p:cNvSpPr>
          <p:nvPr>
            <p:ph type="title"/>
          </p:nvPr>
        </p:nvSpPr>
        <p:spPr>
          <a:xfrm>
            <a:off x="5439" y="25430"/>
            <a:ext cx="9138561" cy="627534"/>
          </a:xfrm>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sz="3200" dirty="0"/>
              <a:t>(The Spheres of the Earth) </a:t>
            </a:r>
          </a:p>
        </p:txBody>
      </p:sp>
    </p:spTree>
    <p:extLst>
      <p:ext uri="{BB962C8B-B14F-4D97-AF65-F5344CB8AC3E}">
        <p14:creationId xmlns:p14="http://schemas.microsoft.com/office/powerpoint/2010/main" val="2646412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4" y="0"/>
            <a:ext cx="9144000" cy="5143500"/>
          </a:xfrm>
        </p:spPr>
      </p:pic>
    </p:spTree>
    <p:extLst>
      <p:ext uri="{BB962C8B-B14F-4D97-AF65-F5344CB8AC3E}">
        <p14:creationId xmlns:p14="http://schemas.microsoft.com/office/powerpoint/2010/main" val="34724858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701" name="Google Shape;701;p47"/>
          <p:cNvSpPr txBox="1">
            <a:spLocks noGrp="1"/>
          </p:cNvSpPr>
          <p:nvPr>
            <p:ph type="subTitle" idx="4"/>
          </p:nvPr>
        </p:nvSpPr>
        <p:spPr>
          <a:xfrm>
            <a:off x="179512" y="1508387"/>
            <a:ext cx="7920880" cy="3151595"/>
          </a:xfrm>
          <a:prstGeom prst="rect">
            <a:avLst/>
          </a:prstGeom>
        </p:spPr>
        <p:txBody>
          <a:bodyPr spcFirstLastPara="1" wrap="square" lIns="91425" tIns="91425" rIns="91425" bIns="91425" anchor="t" anchorCtr="0">
            <a:noAutofit/>
          </a:bodyPr>
          <a:lstStyle/>
          <a:p>
            <a:pPr>
              <a:spcBef>
                <a:spcPct val="0"/>
              </a:spcBef>
            </a:pPr>
            <a:r>
              <a:rPr lang="en-US" altLang="ar-IQ" sz="2400" b="1" dirty="0">
                <a:solidFill>
                  <a:srgbClr val="0000FF"/>
                </a:solidFill>
                <a:highlight>
                  <a:srgbClr val="FFFF00"/>
                </a:highlight>
              </a:rPr>
              <a:t>Geosphere </a:t>
            </a:r>
            <a:r>
              <a:rPr lang="en-US" altLang="ar-SA" sz="2000" b="1" dirty="0">
                <a:solidFill>
                  <a:srgbClr val="0000FF"/>
                </a:solidFill>
                <a:highlight>
                  <a:srgbClr val="FFFF00"/>
                </a:highlight>
              </a:rPr>
              <a:t>Physical / Mechanical and Rheology Behavior </a:t>
            </a:r>
          </a:p>
          <a:p>
            <a:pPr algn="l">
              <a:spcBef>
                <a:spcPct val="0"/>
              </a:spcBef>
            </a:pPr>
            <a:endParaRPr lang="en-US" altLang="ar-SA" sz="2000" b="1" dirty="0">
              <a:solidFill>
                <a:srgbClr val="FF0000"/>
              </a:solidFill>
              <a:highlight>
                <a:srgbClr val="FFFF00"/>
              </a:highlight>
            </a:endParaRPr>
          </a:p>
          <a:p>
            <a:pPr marL="0" lvl="0" indent="0" algn="l"/>
            <a:endParaRPr lang="en-US" sz="2000" b="1" dirty="0"/>
          </a:p>
          <a:p>
            <a:pPr marL="0" lvl="0" indent="0" algn="l"/>
            <a:r>
              <a:rPr lang="en-US" sz="2000" b="1" dirty="0"/>
              <a:t>F</a:t>
            </a:r>
            <a:r>
              <a:rPr lang="en" sz="2000" b="1" dirty="0"/>
              <a:t>our spheres :</a:t>
            </a:r>
            <a:endParaRPr lang="ar-IQ" sz="2000" b="1" dirty="0"/>
          </a:p>
          <a:p>
            <a:pPr marL="0" lvl="0" indent="0" algn="l"/>
            <a:r>
              <a:rPr lang="en" sz="2000" b="1" dirty="0">
                <a:latin typeface="Franklin Gothic Demi Cond" panose="020B0706030402020204" pitchFamily="34" charset="0"/>
              </a:rPr>
              <a:t>Lithosphere</a:t>
            </a:r>
            <a:r>
              <a:rPr lang="en" sz="2000" b="1" dirty="0"/>
              <a:t> </a:t>
            </a:r>
            <a:r>
              <a:rPr lang="en" sz="1400" b="1" dirty="0"/>
              <a:t>,  thickness 100-150 km</a:t>
            </a:r>
            <a:endParaRPr lang="ar-IQ" sz="1400" b="1" dirty="0"/>
          </a:p>
          <a:p>
            <a:pPr marL="0" lvl="0" indent="0" algn="l"/>
            <a:r>
              <a:rPr lang="en" sz="2000" b="1" dirty="0">
                <a:solidFill>
                  <a:srgbClr val="0000FF"/>
                </a:solidFill>
                <a:latin typeface="Franklin Gothic Demi Cond" panose="020B0706030402020204" pitchFamily="34" charset="0"/>
              </a:rPr>
              <a:t>Asthenosphere</a:t>
            </a:r>
            <a:r>
              <a:rPr lang="en" sz="2000" b="1" dirty="0">
                <a:latin typeface="Franklin Gothic Demi Cond" panose="020B0706030402020204" pitchFamily="34" charset="0"/>
              </a:rPr>
              <a:t>, </a:t>
            </a:r>
            <a:r>
              <a:rPr lang="en" sz="1400" b="1" dirty="0"/>
              <a:t> thickness 250-300 km</a:t>
            </a:r>
            <a:endParaRPr lang="ar-IQ" sz="2000" b="1" dirty="0">
              <a:latin typeface="Franklin Gothic Demi Cond" panose="020B0706030402020204" pitchFamily="34" charset="0"/>
            </a:endParaRPr>
          </a:p>
          <a:p>
            <a:pPr marL="0" lvl="0" indent="0" algn="l"/>
            <a:r>
              <a:rPr lang="en" sz="2000" b="1" dirty="0">
                <a:latin typeface="Franklin Gothic Demi Cond" panose="020B0706030402020204" pitchFamily="34" charset="0"/>
              </a:rPr>
              <a:t> Mesosphere,</a:t>
            </a:r>
            <a:r>
              <a:rPr lang="en" sz="1400" b="1" dirty="0"/>
              <a:t> thickness ~ 2500 km</a:t>
            </a:r>
            <a:endParaRPr lang="ar-IQ" sz="2000" b="1" dirty="0">
              <a:latin typeface="Franklin Gothic Demi Cond" panose="020B0706030402020204" pitchFamily="34" charset="0"/>
            </a:endParaRPr>
          </a:p>
          <a:p>
            <a:pPr marL="0" lvl="0" indent="0" algn="l"/>
            <a:r>
              <a:rPr lang="en" sz="2000" b="1" dirty="0">
                <a:solidFill>
                  <a:srgbClr val="FF0000"/>
                </a:solidFill>
                <a:latin typeface="Franklin Gothic Demi Cond" panose="020B0706030402020204" pitchFamily="34" charset="0"/>
              </a:rPr>
              <a:t>Endosphere</a:t>
            </a:r>
            <a:r>
              <a:rPr lang="en" sz="2000" b="1" dirty="0"/>
              <a:t>,</a:t>
            </a:r>
            <a:r>
              <a:rPr lang="en" sz="1400" b="1" dirty="0"/>
              <a:t>  thickness 3471 km</a:t>
            </a:r>
          </a:p>
          <a:p>
            <a:pPr marL="0" indent="0" algn="l"/>
            <a:r>
              <a:rPr lang="en-US" sz="2000" b="1" dirty="0">
                <a:solidFill>
                  <a:srgbClr val="0000FF"/>
                </a:solidFill>
                <a:effectLst>
                  <a:glow rad="101600">
                    <a:srgbClr val="FFFF00">
                      <a:alpha val="60000"/>
                    </a:srgbClr>
                  </a:glow>
                </a:effectLst>
                <a:latin typeface="Times New Roman" pitchFamily="18" charset="0"/>
                <a:cs typeface="Times New Roman" pitchFamily="18" charset="0"/>
              </a:rPr>
              <a:t>The Earth has a radius of about 6371 km. </a:t>
            </a:r>
          </a:p>
          <a:p>
            <a:pPr marL="0" lvl="0" indent="0" algn="l"/>
            <a:endParaRPr sz="2000" b="1" dirty="0"/>
          </a:p>
        </p:txBody>
      </p:sp>
      <p:sp>
        <p:nvSpPr>
          <p:cNvPr id="3" name="مربع نص 2">
            <a:extLst>
              <a:ext uri="{FF2B5EF4-FFF2-40B4-BE49-F238E27FC236}">
                <a16:creationId xmlns:a16="http://schemas.microsoft.com/office/drawing/2014/main" id="{322C241C-EBF8-E619-FDA5-6D32949C9448}"/>
              </a:ext>
            </a:extLst>
          </p:cNvPr>
          <p:cNvSpPr txBox="1"/>
          <p:nvPr/>
        </p:nvSpPr>
        <p:spPr>
          <a:xfrm>
            <a:off x="2267744" y="771550"/>
            <a:ext cx="4572000" cy="5232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ctr"/>
            <a:r>
              <a:rPr lang="en-US" altLang="ar-IQ" sz="2800" b="1" dirty="0">
                <a:solidFill>
                  <a:srgbClr val="FF0000"/>
                </a:solidFill>
                <a:highlight>
                  <a:srgbClr val="FFFF00"/>
                </a:highlight>
              </a:rPr>
              <a:t>Geosphere</a:t>
            </a:r>
            <a:endParaRPr lang="en-US" dirty="0"/>
          </a:p>
        </p:txBody>
      </p:sp>
      <p:sp>
        <p:nvSpPr>
          <p:cNvPr id="6" name="Title 1">
            <a:extLst>
              <a:ext uri="{FF2B5EF4-FFF2-40B4-BE49-F238E27FC236}">
                <a16:creationId xmlns:a16="http://schemas.microsoft.com/office/drawing/2014/main" id="{53B8D32B-BF85-715A-569C-399C9F00FF05}"/>
              </a:ext>
            </a:extLst>
          </p:cNvPr>
          <p:cNvSpPr txBox="1">
            <a:spLocks/>
          </p:cNvSpPr>
          <p:nvPr/>
        </p:nvSpPr>
        <p:spPr>
          <a:xfrm>
            <a:off x="0" y="0"/>
            <a:ext cx="9144000" cy="573088"/>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9pPr>
          </a:lstStyle>
          <a:p>
            <a:pPr marL="457200" indent="-342900" algn="ctr"/>
            <a:r>
              <a:rPr lang="en-US" sz="2400" b="1">
                <a:solidFill>
                  <a:srgbClr val="000000"/>
                </a:solidFill>
                <a:latin typeface="Arial"/>
                <a:sym typeface="Didact Gothic"/>
              </a:rPr>
              <a:t>(Structure of the earth’s interior) </a:t>
            </a:r>
            <a:br>
              <a:rPr lang="en-US" sz="2400" b="1">
                <a:solidFill>
                  <a:srgbClr val="000000"/>
                </a:solidFill>
                <a:latin typeface="Arial"/>
                <a:sym typeface="Didact Gothic"/>
              </a:rPr>
            </a:b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1">
                                            <p:txEl>
                                              <p:pRg st="0" end="0"/>
                                            </p:txEl>
                                          </p:spTgt>
                                        </p:tgtEl>
                                        <p:attrNameLst>
                                          <p:attrName>style.visibility</p:attrName>
                                        </p:attrNameLst>
                                      </p:cBhvr>
                                      <p:to>
                                        <p:strVal val="visible"/>
                                      </p:to>
                                    </p:set>
                                    <p:anim calcmode="lin" valueType="num">
                                      <p:cBhvr additive="base">
                                        <p:cTn id="7" dur="500" fill="hold"/>
                                        <p:tgtEl>
                                          <p:spTgt spid="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1">
                                            <p:txEl>
                                              <p:pRg st="3" end="3"/>
                                            </p:txEl>
                                          </p:spTgt>
                                        </p:tgtEl>
                                        <p:attrNameLst>
                                          <p:attrName>style.visibility</p:attrName>
                                        </p:attrNameLst>
                                      </p:cBhvr>
                                      <p:to>
                                        <p:strVal val="visible"/>
                                      </p:to>
                                    </p:set>
                                    <p:anim calcmode="lin" valueType="num">
                                      <p:cBhvr additive="base">
                                        <p:cTn id="13" dur="500" fill="hold"/>
                                        <p:tgtEl>
                                          <p:spTgt spid="70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1">
                                            <p:txEl>
                                              <p:pRg st="4" end="4"/>
                                            </p:txEl>
                                          </p:spTgt>
                                        </p:tgtEl>
                                        <p:attrNameLst>
                                          <p:attrName>style.visibility</p:attrName>
                                        </p:attrNameLst>
                                      </p:cBhvr>
                                      <p:to>
                                        <p:strVal val="visible"/>
                                      </p:to>
                                    </p:set>
                                    <p:anim calcmode="lin" valueType="num">
                                      <p:cBhvr additive="base">
                                        <p:cTn id="19" dur="500" fill="hold"/>
                                        <p:tgtEl>
                                          <p:spTgt spid="70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1">
                                            <p:txEl>
                                              <p:pRg st="5" end="5"/>
                                            </p:txEl>
                                          </p:spTgt>
                                        </p:tgtEl>
                                        <p:attrNameLst>
                                          <p:attrName>style.visibility</p:attrName>
                                        </p:attrNameLst>
                                      </p:cBhvr>
                                      <p:to>
                                        <p:strVal val="visible"/>
                                      </p:to>
                                    </p:set>
                                    <p:anim calcmode="lin" valueType="num">
                                      <p:cBhvr additive="base">
                                        <p:cTn id="25" dur="500" fill="hold"/>
                                        <p:tgtEl>
                                          <p:spTgt spid="70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1">
                                            <p:txEl>
                                              <p:pRg st="6" end="6"/>
                                            </p:txEl>
                                          </p:spTgt>
                                        </p:tgtEl>
                                        <p:attrNameLst>
                                          <p:attrName>style.visibility</p:attrName>
                                        </p:attrNameLst>
                                      </p:cBhvr>
                                      <p:to>
                                        <p:strVal val="visible"/>
                                      </p:to>
                                    </p:set>
                                    <p:anim calcmode="lin" valueType="num">
                                      <p:cBhvr additive="base">
                                        <p:cTn id="31" dur="500" fill="hold"/>
                                        <p:tgtEl>
                                          <p:spTgt spid="70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1">
                                            <p:txEl>
                                              <p:pRg st="7" end="7"/>
                                            </p:txEl>
                                          </p:spTgt>
                                        </p:tgtEl>
                                        <p:attrNameLst>
                                          <p:attrName>style.visibility</p:attrName>
                                        </p:attrNameLst>
                                      </p:cBhvr>
                                      <p:to>
                                        <p:strVal val="visible"/>
                                      </p:to>
                                    </p:set>
                                    <p:anim calcmode="lin" valueType="num">
                                      <p:cBhvr additive="base">
                                        <p:cTn id="37" dur="500" fill="hold"/>
                                        <p:tgtEl>
                                          <p:spTgt spid="70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1">
                                            <p:txEl>
                                              <p:pRg st="8" end="8"/>
                                            </p:txEl>
                                          </p:spTgt>
                                        </p:tgtEl>
                                        <p:attrNameLst>
                                          <p:attrName>style.visibility</p:attrName>
                                        </p:attrNameLst>
                                      </p:cBhvr>
                                      <p:to>
                                        <p:strVal val="visible"/>
                                      </p:to>
                                    </p:set>
                                    <p:anim calcmode="lin" valueType="num">
                                      <p:cBhvr additive="base">
                                        <p:cTn id="43" dur="500" fill="hold"/>
                                        <p:tgtEl>
                                          <p:spTgt spid="70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0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 name="Title 1">
            <a:extLst>
              <a:ext uri="{FF2B5EF4-FFF2-40B4-BE49-F238E27FC236}">
                <a16:creationId xmlns:a16="http://schemas.microsoft.com/office/drawing/2014/main" id="{53B8D32B-BF85-715A-569C-399C9F00FF05}"/>
              </a:ext>
            </a:extLst>
          </p:cNvPr>
          <p:cNvSpPr txBox="1">
            <a:spLocks/>
          </p:cNvSpPr>
          <p:nvPr/>
        </p:nvSpPr>
        <p:spPr>
          <a:xfrm>
            <a:off x="0" y="0"/>
            <a:ext cx="9144000" cy="573088"/>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300"/>
              <a:buFont typeface="Lilita One"/>
              <a:buNone/>
              <a:defRPr sz="3300" b="0" i="0" u="none" strike="noStrike" cap="none">
                <a:solidFill>
                  <a:schemeClr val="dk1"/>
                </a:solidFill>
                <a:latin typeface="Lilita One"/>
                <a:ea typeface="Lilita One"/>
                <a:cs typeface="Lilita One"/>
                <a:sym typeface="Lilita One"/>
              </a:defRPr>
            </a:lvl9pPr>
          </a:lstStyle>
          <a:p>
            <a:pPr marL="457200" indent="-342900" algn="ctr"/>
            <a:r>
              <a:rPr lang="en-US" sz="2400" b="1">
                <a:solidFill>
                  <a:srgbClr val="000000"/>
                </a:solidFill>
                <a:latin typeface="Arial"/>
                <a:sym typeface="Didact Gothic"/>
              </a:rPr>
              <a:t>(Structure of the earth’s interior) </a:t>
            </a:r>
            <a:br>
              <a:rPr lang="en-US" sz="2400" b="1">
                <a:solidFill>
                  <a:srgbClr val="000000"/>
                </a:solidFill>
                <a:latin typeface="Arial"/>
                <a:sym typeface="Didact Gothic"/>
              </a:rPr>
            </a:br>
            <a:endParaRPr lang="en-US" sz="2400" b="1" dirty="0"/>
          </a:p>
        </p:txBody>
      </p:sp>
      <p:pic>
        <p:nvPicPr>
          <p:cNvPr id="5" name="صورة 4">
            <a:extLst>
              <a:ext uri="{FF2B5EF4-FFF2-40B4-BE49-F238E27FC236}">
                <a16:creationId xmlns:a16="http://schemas.microsoft.com/office/drawing/2014/main" id="{4A776B31-79E2-9028-A4CB-2E82FB86D88F}"/>
              </a:ext>
            </a:extLst>
          </p:cNvPr>
          <p:cNvPicPr>
            <a:picLocks noChangeAspect="1"/>
          </p:cNvPicPr>
          <p:nvPr/>
        </p:nvPicPr>
        <p:blipFill rotWithShape="1">
          <a:blip r:embed="rId3"/>
          <a:srcRect t="13124" b="16876"/>
          <a:stretch/>
        </p:blipFill>
        <p:spPr>
          <a:xfrm>
            <a:off x="0" y="1563638"/>
            <a:ext cx="9144000" cy="3600400"/>
          </a:xfrm>
          <a:prstGeom prst="rect">
            <a:avLst/>
          </a:prstGeom>
        </p:spPr>
      </p:pic>
      <p:sp>
        <p:nvSpPr>
          <p:cNvPr id="8" name="مربع نص 7">
            <a:extLst>
              <a:ext uri="{FF2B5EF4-FFF2-40B4-BE49-F238E27FC236}">
                <a16:creationId xmlns:a16="http://schemas.microsoft.com/office/drawing/2014/main" id="{DEF8A6CA-815E-1389-AC9A-8EA85AD61817}"/>
              </a:ext>
            </a:extLst>
          </p:cNvPr>
          <p:cNvSpPr txBox="1"/>
          <p:nvPr/>
        </p:nvSpPr>
        <p:spPr>
          <a:xfrm>
            <a:off x="107504" y="724058"/>
            <a:ext cx="6336704" cy="400110"/>
          </a:xfrm>
          <a:prstGeom prst="rect">
            <a:avLst/>
          </a:prstGeom>
          <a:noFill/>
        </p:spPr>
        <p:txBody>
          <a:bodyPr wrap="square">
            <a:spAutoFit/>
          </a:bodyPr>
          <a:lstStyle/>
          <a:p>
            <a:r>
              <a:rPr lang="en-US" sz="2000" b="1" dirty="0">
                <a:latin typeface="Times New Roman" pitchFamily="18" charset="0"/>
                <a:cs typeface="Times New Roman" pitchFamily="18" charset="0"/>
              </a:rPr>
              <a:t>The upper mantle and crust called </a:t>
            </a:r>
            <a:r>
              <a:rPr lang="en-US" sz="2000" b="1" u="sng" dirty="0">
                <a:solidFill>
                  <a:srgbClr val="0000FF"/>
                </a:solidFill>
                <a:latin typeface="Times New Roman" pitchFamily="18" charset="0"/>
                <a:cs typeface="Times New Roman" pitchFamily="18" charset="0"/>
              </a:rPr>
              <a:t>lithosphere</a:t>
            </a:r>
            <a:r>
              <a:rPr lang="en-US"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10519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D1DC0B-86E9-2C3A-65E0-0B4DBB738FB1}"/>
            </a:ext>
          </a:extLst>
        </p:cNvPr>
        <p:cNvGrpSpPr/>
        <p:nvPr/>
      </p:nvGrpSpPr>
      <p:grpSpPr>
        <a:xfrm>
          <a:off x="0" y="0"/>
          <a:ext cx="0" cy="0"/>
          <a:chOff x="0" y="0"/>
          <a:chExt cx="0" cy="0"/>
        </a:xfrm>
      </p:grpSpPr>
      <p:graphicFrame>
        <p:nvGraphicFramePr>
          <p:cNvPr id="12" name="عنصر 4">
            <a:extLst>
              <a:ext uri="{FF2B5EF4-FFF2-40B4-BE49-F238E27FC236}">
                <a16:creationId xmlns:a16="http://schemas.microsoft.com/office/drawing/2014/main" id="{1689993C-3240-F533-CE99-245F521E8832}"/>
              </a:ext>
            </a:extLst>
          </p:cNvPr>
          <p:cNvGraphicFramePr>
            <a:graphicFrameLocks noChangeAspect="1"/>
          </p:cNvGraphicFramePr>
          <p:nvPr>
            <p:extLst>
              <p:ext uri="{D42A27DB-BD31-4B8C-83A1-F6EECF244321}">
                <p14:modId xmlns:p14="http://schemas.microsoft.com/office/powerpoint/2010/main" val="1821421042"/>
              </p:ext>
            </p:extLst>
          </p:nvPr>
        </p:nvGraphicFramePr>
        <p:xfrm>
          <a:off x="1114502" y="805501"/>
          <a:ext cx="6641229" cy="4337999"/>
        </p:xfrm>
        <a:graphic>
          <a:graphicData uri="http://schemas.openxmlformats.org/presentationml/2006/ole">
            <mc:AlternateContent xmlns:mc="http://schemas.openxmlformats.org/markup-compatibility/2006">
              <mc:Choice xmlns:v="urn:schemas-microsoft-com:vml" Requires="v">
                <p:oleObj r:id="rId4" imgW="6583693" imgH="4315977" progId="">
                  <p:embed/>
                </p:oleObj>
              </mc:Choice>
              <mc:Fallback>
                <p:oleObj r:id="rId4" imgW="6583693" imgH="4315977" progId="">
                  <p:embed/>
                  <p:pic>
                    <p:nvPicPr>
                      <p:cNvPr id="12" name="عنصر 4">
                        <a:extLst>
                          <a:ext uri="{FF2B5EF4-FFF2-40B4-BE49-F238E27FC236}">
                            <a16:creationId xmlns:a16="http://schemas.microsoft.com/office/drawing/2014/main" id="{1689993C-3240-F533-CE99-245F521E8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502" y="805501"/>
                        <a:ext cx="6641229" cy="433799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41A2CF81-923E-DF0A-26BC-C57E0F80A790}"/>
              </a:ext>
            </a:extLst>
          </p:cNvPr>
          <p:cNvSpPr txBox="1"/>
          <p:nvPr/>
        </p:nvSpPr>
        <p:spPr>
          <a:xfrm>
            <a:off x="0" y="4659982"/>
            <a:ext cx="2592288" cy="307777"/>
          </a:xfrm>
          <a:prstGeom prst="rect">
            <a:avLst/>
          </a:prstGeom>
          <a:noFill/>
        </p:spPr>
        <p:txBody>
          <a:bodyPr wrap="square" rtlCol="0">
            <a:spAutoFit/>
          </a:bodyPr>
          <a:lstStyle/>
          <a:p>
            <a:r>
              <a:rPr lang="en-US" b="1" dirty="0">
                <a:solidFill>
                  <a:schemeClr val="tx1"/>
                </a:solidFill>
              </a:rPr>
              <a:t>The radius of earth 6371 km</a:t>
            </a:r>
          </a:p>
        </p:txBody>
      </p:sp>
      <p:sp>
        <p:nvSpPr>
          <p:cNvPr id="11" name="Text Box 4">
            <a:extLst>
              <a:ext uri="{FF2B5EF4-FFF2-40B4-BE49-F238E27FC236}">
                <a16:creationId xmlns:a16="http://schemas.microsoft.com/office/drawing/2014/main" id="{0EA40F91-E026-81D8-1A70-FF76B11F5D28}"/>
              </a:ext>
            </a:extLst>
          </p:cNvPr>
          <p:cNvSpPr txBox="1">
            <a:spLocks noChangeArrowheads="1"/>
          </p:cNvSpPr>
          <p:nvPr/>
        </p:nvSpPr>
        <p:spPr bwMode="auto">
          <a:xfrm>
            <a:off x="200025" y="1295400"/>
            <a:ext cx="26558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en-US" altLang="ar-SA" sz="2800" b="1">
                <a:solidFill>
                  <a:schemeClr val="bg1"/>
                </a:solidFill>
              </a:rPr>
              <a:t>Compositional</a:t>
            </a:r>
          </a:p>
          <a:p>
            <a:pPr algn="ctr">
              <a:spcBef>
                <a:spcPct val="0"/>
              </a:spcBef>
            </a:pPr>
            <a:r>
              <a:rPr lang="en-US" altLang="ar-SA" sz="2800">
                <a:solidFill>
                  <a:schemeClr val="bg1"/>
                </a:solidFill>
              </a:rPr>
              <a:t>Crust</a:t>
            </a:r>
          </a:p>
          <a:p>
            <a:pPr algn="ctr">
              <a:spcBef>
                <a:spcPct val="0"/>
              </a:spcBef>
            </a:pPr>
            <a:r>
              <a:rPr lang="en-US" altLang="ar-SA" sz="2800">
                <a:solidFill>
                  <a:schemeClr val="bg1"/>
                </a:solidFill>
              </a:rPr>
              <a:t>Mantle</a:t>
            </a:r>
          </a:p>
          <a:p>
            <a:pPr algn="ctr">
              <a:spcBef>
                <a:spcPct val="0"/>
              </a:spcBef>
            </a:pPr>
            <a:r>
              <a:rPr lang="en-US" altLang="ar-SA" sz="2800">
                <a:solidFill>
                  <a:schemeClr val="bg1"/>
                </a:solidFill>
              </a:rPr>
              <a:t>Core</a:t>
            </a:r>
            <a:r>
              <a:rPr lang="en-US" altLang="ar-SA" sz="2800" b="1">
                <a:solidFill>
                  <a:schemeClr val="bg1"/>
                </a:solidFill>
              </a:rPr>
              <a:t> </a:t>
            </a:r>
          </a:p>
        </p:txBody>
      </p:sp>
      <p:sp>
        <p:nvSpPr>
          <p:cNvPr id="13" name="Text Box 5">
            <a:extLst>
              <a:ext uri="{FF2B5EF4-FFF2-40B4-BE49-F238E27FC236}">
                <a16:creationId xmlns:a16="http://schemas.microsoft.com/office/drawing/2014/main" id="{AE86D480-4FBB-2A47-55B3-05CF0D17CCAB}"/>
              </a:ext>
            </a:extLst>
          </p:cNvPr>
          <p:cNvSpPr txBox="1">
            <a:spLocks noChangeArrowheads="1"/>
          </p:cNvSpPr>
          <p:nvPr/>
        </p:nvSpPr>
        <p:spPr bwMode="auto">
          <a:xfrm>
            <a:off x="5907087" y="80010"/>
            <a:ext cx="28178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en-US" altLang="ar-IQ" sz="2400" b="1" dirty="0">
                <a:solidFill>
                  <a:srgbClr val="FF0000"/>
                </a:solidFill>
              </a:rPr>
              <a:t>Geosphere</a:t>
            </a:r>
            <a:endParaRPr lang="en-US" altLang="ar-SA" sz="2400" b="1" dirty="0">
              <a:solidFill>
                <a:srgbClr val="FF0000"/>
              </a:solidFill>
            </a:endParaRPr>
          </a:p>
          <a:p>
            <a:pPr algn="ctr">
              <a:spcBef>
                <a:spcPct val="0"/>
              </a:spcBef>
            </a:pPr>
            <a:r>
              <a:rPr lang="en-US" altLang="ar-SA" sz="2000" b="1" dirty="0">
                <a:solidFill>
                  <a:srgbClr val="FF0000"/>
                </a:solidFill>
              </a:rPr>
              <a:t>Physical / Mechanical</a:t>
            </a:r>
          </a:p>
          <a:p>
            <a:pPr algn="ctr">
              <a:spcBef>
                <a:spcPct val="0"/>
              </a:spcBef>
            </a:pPr>
            <a:r>
              <a:rPr lang="en-US" altLang="ar-SA" sz="2800" b="1" dirty="0">
                <a:solidFill>
                  <a:srgbClr val="FF0000"/>
                </a:solidFill>
              </a:rPr>
              <a:t> </a:t>
            </a:r>
          </a:p>
        </p:txBody>
      </p:sp>
      <p:sp>
        <p:nvSpPr>
          <p:cNvPr id="16" name="Text Box 5">
            <a:extLst>
              <a:ext uri="{FF2B5EF4-FFF2-40B4-BE49-F238E27FC236}">
                <a16:creationId xmlns:a16="http://schemas.microsoft.com/office/drawing/2014/main" id="{A023E176-915B-C24D-5E80-5321C5AD184E}"/>
              </a:ext>
            </a:extLst>
          </p:cNvPr>
          <p:cNvSpPr txBox="1">
            <a:spLocks noChangeArrowheads="1"/>
          </p:cNvSpPr>
          <p:nvPr/>
        </p:nvSpPr>
        <p:spPr bwMode="auto">
          <a:xfrm>
            <a:off x="971600" y="0"/>
            <a:ext cx="267493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pPr>
            <a:endParaRPr lang="en-US" altLang="ar-SA" sz="2400" b="1" dirty="0">
              <a:solidFill>
                <a:srgbClr val="FF0000"/>
              </a:solidFill>
            </a:endParaRPr>
          </a:p>
          <a:p>
            <a:pPr algn="ctr">
              <a:spcBef>
                <a:spcPct val="0"/>
              </a:spcBef>
            </a:pPr>
            <a:r>
              <a:rPr lang="en-US" altLang="ar-SA" sz="2000" b="1" dirty="0">
                <a:solidFill>
                  <a:srgbClr val="FF0000"/>
                </a:solidFill>
              </a:rPr>
              <a:t>Chemical structure </a:t>
            </a:r>
            <a:r>
              <a:rPr lang="en-US" altLang="ar-SA" sz="2800" b="1" dirty="0">
                <a:solidFill>
                  <a:srgbClr val="FF0000"/>
                </a:solidFill>
              </a:rPr>
              <a:t> </a:t>
            </a:r>
          </a:p>
        </p:txBody>
      </p:sp>
      <p:pic>
        <p:nvPicPr>
          <p:cNvPr id="17" name="ملف صوتي 2">
            <a:hlinkClick r:id="" action="ppaction://media"/>
            <a:extLst>
              <a:ext uri="{FF2B5EF4-FFF2-40B4-BE49-F238E27FC236}">
                <a16:creationId xmlns:a16="http://schemas.microsoft.com/office/drawing/2014/main" id="{C8EAD1DF-471A-CCD8-B55B-A6F0D402A2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8424" y="4407470"/>
            <a:ext cx="406400" cy="406400"/>
          </a:xfrm>
          <a:prstGeom prst="rect">
            <a:avLst/>
          </a:prstGeom>
        </p:spPr>
      </p:pic>
      <p:sp>
        <p:nvSpPr>
          <p:cNvPr id="2" name="مستطيل 1">
            <a:extLst>
              <a:ext uri="{FF2B5EF4-FFF2-40B4-BE49-F238E27FC236}">
                <a16:creationId xmlns:a16="http://schemas.microsoft.com/office/drawing/2014/main" id="{F84DCA7C-3B65-3800-4168-C5F4BF3B9454}"/>
              </a:ext>
            </a:extLst>
          </p:cNvPr>
          <p:cNvSpPr/>
          <p:nvPr/>
        </p:nvSpPr>
        <p:spPr>
          <a:xfrm>
            <a:off x="-7144" y="80009"/>
            <a:ext cx="4219104" cy="50634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1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16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30495</TotalTime>
  <Words>978</Words>
  <Application>Microsoft Office PowerPoint</Application>
  <PresentationFormat>عرض على الشاشة (16:9)</PresentationFormat>
  <Paragraphs>109</Paragraphs>
  <Slides>15</Slides>
  <Notes>5</Notes>
  <HiddenSlides>0</HiddenSlides>
  <MMClips>2</MMClips>
  <ScaleCrop>false</ScaleCrop>
  <HeadingPairs>
    <vt:vector size="8" baseType="variant">
      <vt:variant>
        <vt:lpstr>الخطوط المستخدمة</vt:lpstr>
      </vt:variant>
      <vt:variant>
        <vt:i4>7</vt:i4>
      </vt:variant>
      <vt:variant>
        <vt:lpstr>نسق</vt:lpstr>
      </vt:variant>
      <vt:variant>
        <vt:i4>1</vt:i4>
      </vt:variant>
      <vt:variant>
        <vt:lpstr>خوادم OLE مضمنة</vt:lpstr>
      </vt:variant>
      <vt:variant>
        <vt:i4>0</vt:i4>
      </vt:variant>
      <vt:variant>
        <vt:lpstr>عناوين الشرائح</vt:lpstr>
      </vt:variant>
      <vt:variant>
        <vt:i4>15</vt:i4>
      </vt:variant>
    </vt:vector>
  </HeadingPairs>
  <TitlesOfParts>
    <vt:vector size="23" baseType="lpstr">
      <vt:lpstr>Didact Gothic</vt:lpstr>
      <vt:lpstr>Wingdings</vt:lpstr>
      <vt:lpstr>Arial</vt:lpstr>
      <vt:lpstr>Gill Sans Ultra Bold</vt:lpstr>
      <vt:lpstr>Lilita One</vt:lpstr>
      <vt:lpstr>Times New Roman</vt:lpstr>
      <vt:lpstr>Franklin Gothic Demi Cond</vt:lpstr>
      <vt:lpstr> Science Subject for Elementary - 2nd Grade: Earth Science by Slidesgo </vt:lpstr>
      <vt:lpstr>General geology</vt:lpstr>
      <vt:lpstr>Introduction</vt:lpstr>
      <vt:lpstr>عرض تقديمي في PowerPoint</vt:lpstr>
      <vt:lpstr>(The Spheres of the Earth) </vt:lpstr>
      <vt:lpstr>(The Spheres of the Earth)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Typse of Rocks</dc:title>
  <dc:creator>mohammed muwafaq</dc:creator>
  <cp:lastModifiedBy>sonshinn2666@gmail.com</cp:lastModifiedBy>
  <cp:revision>243</cp:revision>
  <cp:lastPrinted>2022-12-10T16:06:10Z</cp:lastPrinted>
  <dcterms:modified xsi:type="dcterms:W3CDTF">2025-03-09T05:16:21Z</dcterms:modified>
</cp:coreProperties>
</file>