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256" r:id="rId2"/>
    <p:sldId id="318" r:id="rId3"/>
    <p:sldId id="352" r:id="rId4"/>
    <p:sldId id="319" r:id="rId5"/>
    <p:sldId id="322" r:id="rId6"/>
    <p:sldId id="323" r:id="rId7"/>
    <p:sldId id="320" r:id="rId8"/>
    <p:sldId id="321" r:id="rId9"/>
    <p:sldId id="369" r:id="rId10"/>
    <p:sldId id="272" r:id="rId11"/>
    <p:sldId id="273" r:id="rId12"/>
    <p:sldId id="353" r:id="rId13"/>
    <p:sldId id="354" r:id="rId14"/>
    <p:sldId id="355" r:id="rId15"/>
    <p:sldId id="356" r:id="rId16"/>
    <p:sldId id="268"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Didact Gothic" panose="00000500000000000000" pitchFamily="2" charset="0"/>
      <p:regular r:id="rId23"/>
    </p:embeddedFont>
    <p:embeddedFont>
      <p:font typeface="Gill Sans Ultra Bold" panose="020B0A02020104020203" pitchFamily="34" charset="0"/>
      <p:regular r:id="rId24"/>
    </p:embeddedFont>
    <p:embeddedFont>
      <p:font typeface="Lilita One"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6F27F0-4FA7-4B1E-B0D3-F378EB13DE73}">
  <a:tblStyle styleId="{896F27F0-4FA7-4B1E-B0D3-F378EB13DE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2" autoAdjust="0"/>
  </p:normalViewPr>
  <p:slideViewPr>
    <p:cSldViewPr>
      <p:cViewPr varScale="1">
        <p:scale>
          <a:sx n="103" d="100"/>
          <a:sy n="103" d="100"/>
        </p:scale>
        <p:origin x="830" y="72"/>
      </p:cViewPr>
      <p:guideLst>
        <p:guide orient="horz" pos="1620"/>
        <p:guide pos="2880"/>
      </p:guideLst>
    </p:cSldViewPr>
  </p:slideViewPr>
  <p:outlineViewPr>
    <p:cViewPr>
      <p:scale>
        <a:sx n="33" d="100"/>
        <a:sy n="33" d="100"/>
      </p:scale>
      <p:origin x="0" y="287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30655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eaa7c0b61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deaa7c0b6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dea30f835f_0_12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dea30f835f_0_12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879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dea30f835f_0_12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dea30f835f_0_12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flipH="1">
            <a:off x="6537550" y="2171227"/>
            <a:ext cx="2606450" cy="1828132"/>
            <a:chOff x="238125" y="4080125"/>
            <a:chExt cx="2606450" cy="1139875"/>
          </a:xfrm>
        </p:grpSpPr>
        <p:sp>
          <p:nvSpPr>
            <p:cNvPr id="11" name="Google Shape;11;p2"/>
            <p:cNvSpPr/>
            <p:nvPr/>
          </p:nvSpPr>
          <p:spPr>
            <a:xfrm>
              <a:off x="238125" y="4080125"/>
              <a:ext cx="2606450" cy="1139875"/>
            </a:xfrm>
            <a:custGeom>
              <a:avLst/>
              <a:gdLst/>
              <a:ahLst/>
              <a:cxnLst/>
              <a:rect l="l" t="t" r="r" b="b"/>
              <a:pathLst>
                <a:path w="104258" h="45595" extrusionOk="0">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62150" y="4593075"/>
              <a:ext cx="441525" cy="242425"/>
            </a:xfrm>
            <a:custGeom>
              <a:avLst/>
              <a:gdLst/>
              <a:ahLst/>
              <a:cxnLst/>
              <a:rect l="l" t="t" r="r" b="b"/>
              <a:pathLst>
                <a:path w="17661" h="9697" extrusionOk="0">
                  <a:moveTo>
                    <a:pt x="1" y="0"/>
                  </a:moveTo>
                  <a:lnTo>
                    <a:pt x="17660" y="9696"/>
                  </a:lnTo>
                  <a:lnTo>
                    <a:pt x="11399" y="1702"/>
                  </a:ln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60175" y="4920575"/>
              <a:ext cx="499275" cy="299425"/>
            </a:xfrm>
            <a:custGeom>
              <a:avLst/>
              <a:gdLst/>
              <a:ahLst/>
              <a:cxnLst/>
              <a:rect l="l" t="t" r="r" b="b"/>
              <a:pathLst>
                <a:path w="19971" h="11977" extrusionOk="0">
                  <a:moveTo>
                    <a:pt x="1" y="0"/>
                  </a:moveTo>
                  <a:lnTo>
                    <a:pt x="10852" y="11976"/>
                  </a:lnTo>
                  <a:lnTo>
                    <a:pt x="19971" y="11399"/>
                  </a:lnTo>
                  <a:lnTo>
                    <a:pt x="15412" y="2858"/>
                  </a:ln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89200" y="4615850"/>
              <a:ext cx="937725" cy="465850"/>
            </a:xfrm>
            <a:custGeom>
              <a:avLst/>
              <a:gdLst/>
              <a:ahLst/>
              <a:cxnLst/>
              <a:rect l="l" t="t" r="r" b="b"/>
              <a:pathLst>
                <a:path w="37509" h="18634" extrusionOk="0">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300" y="4322550"/>
              <a:ext cx="598825" cy="598050"/>
            </a:xfrm>
            <a:custGeom>
              <a:avLst/>
              <a:gdLst/>
              <a:ahLst/>
              <a:cxnLst/>
              <a:rect l="l" t="t" r="r" b="b"/>
              <a:pathLst>
                <a:path w="23953" h="23922" extrusionOk="0">
                  <a:moveTo>
                    <a:pt x="1" y="0"/>
                  </a:moveTo>
                  <a:lnTo>
                    <a:pt x="7995" y="14803"/>
                  </a:lnTo>
                  <a:lnTo>
                    <a:pt x="23953" y="23921"/>
                  </a:lnTo>
                  <a:lnTo>
                    <a:pt x="23953" y="23921"/>
                  </a:lnTo>
                  <a:lnTo>
                    <a:pt x="14834" y="1139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4270875"/>
              <a:ext cx="2122400" cy="949125"/>
            </a:xfrm>
            <a:custGeom>
              <a:avLst/>
              <a:gdLst/>
              <a:ahLst/>
              <a:cxnLst/>
              <a:rect l="l" t="t" r="r" b="b"/>
              <a:pathLst>
                <a:path w="84896" h="37965" extrusionOk="0">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flipH="1">
            <a:off x="1114014" y="2792769"/>
            <a:ext cx="4848242" cy="2288174"/>
            <a:chOff x="4147750" y="3013250"/>
            <a:chExt cx="3214375" cy="1443825"/>
          </a:xfrm>
        </p:grpSpPr>
        <p:sp>
          <p:nvSpPr>
            <p:cNvPr id="18" name="Google Shape;18;p2"/>
            <p:cNvSpPr/>
            <p:nvPr/>
          </p:nvSpPr>
          <p:spPr>
            <a:xfrm>
              <a:off x="4147750" y="3013250"/>
              <a:ext cx="3214375" cy="1443825"/>
            </a:xfrm>
            <a:custGeom>
              <a:avLst/>
              <a:gdLst/>
              <a:ahLst/>
              <a:cxnLst/>
              <a:rect l="l" t="t" r="r" b="b"/>
              <a:pathLst>
                <a:path w="128575" h="57753" extrusionOk="0">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56425" y="3013250"/>
              <a:ext cx="3105700" cy="1443825"/>
            </a:xfrm>
            <a:custGeom>
              <a:avLst/>
              <a:gdLst/>
              <a:ahLst/>
              <a:cxnLst/>
              <a:rect l="l" t="t" r="r" b="b"/>
              <a:pathLst>
                <a:path w="124228" h="57753" extrusionOk="0">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63575" y="3788350"/>
              <a:ext cx="680875" cy="208975"/>
            </a:xfrm>
            <a:custGeom>
              <a:avLst/>
              <a:gdLst/>
              <a:ahLst/>
              <a:cxnLst/>
              <a:rect l="l" t="t" r="r" b="b"/>
              <a:pathLst>
                <a:path w="27235" h="8359" extrusionOk="0">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44275" y="3124950"/>
              <a:ext cx="80575" cy="663425"/>
            </a:xfrm>
            <a:custGeom>
              <a:avLst/>
              <a:gdLst/>
              <a:ahLst/>
              <a:cxnLst/>
              <a:rect l="l" t="t" r="r" b="b"/>
              <a:pathLst>
                <a:path w="3223" h="26537" extrusionOk="0">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09950" y="3148525"/>
              <a:ext cx="133000" cy="699100"/>
            </a:xfrm>
            <a:custGeom>
              <a:avLst/>
              <a:gdLst/>
              <a:ahLst/>
              <a:cxnLst/>
              <a:rect l="l" t="t" r="r" b="b"/>
              <a:pathLst>
                <a:path w="5320" h="27964" extrusionOk="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09950" y="3925875"/>
              <a:ext cx="522825" cy="98825"/>
            </a:xfrm>
            <a:custGeom>
              <a:avLst/>
              <a:gdLst/>
              <a:ahLst/>
              <a:cxnLst/>
              <a:rect l="l" t="t" r="r" b="b"/>
              <a:pathLst>
                <a:path w="20913" h="3953" extrusionOk="0">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1802688" y="3543825"/>
            <a:ext cx="5212075" cy="1372675"/>
            <a:chOff x="1190200" y="3318650"/>
            <a:chExt cx="5212075" cy="1372675"/>
          </a:xfrm>
        </p:grpSpPr>
        <p:sp>
          <p:nvSpPr>
            <p:cNvPr id="25" name="Google Shape;25;p2"/>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4948371" y="2483725"/>
            <a:ext cx="4191730" cy="2115700"/>
            <a:chOff x="1870675" y="3231925"/>
            <a:chExt cx="4531600" cy="2115700"/>
          </a:xfrm>
        </p:grpSpPr>
        <p:sp>
          <p:nvSpPr>
            <p:cNvPr id="28" name="Google Shape;28;p2"/>
            <p:cNvSpPr/>
            <p:nvPr/>
          </p:nvSpPr>
          <p:spPr>
            <a:xfrm>
              <a:off x="1870675" y="3231925"/>
              <a:ext cx="4531600" cy="2115700"/>
            </a:xfrm>
            <a:custGeom>
              <a:avLst/>
              <a:gdLst/>
              <a:ahLst/>
              <a:cxnLst/>
              <a:rect l="l" t="t" r="r" b="b"/>
              <a:pathLst>
                <a:path w="181264" h="84628" extrusionOk="0">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70675" y="3231925"/>
              <a:ext cx="2803700" cy="1868850"/>
            </a:xfrm>
            <a:custGeom>
              <a:avLst/>
              <a:gdLst/>
              <a:ahLst/>
              <a:cxnLst/>
              <a:rect l="l" t="t" r="r" b="b"/>
              <a:pathLst>
                <a:path w="112148" h="74754" extrusionOk="0">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27" y="3801993"/>
            <a:ext cx="9144064" cy="1341558"/>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29025" y="-998350"/>
            <a:ext cx="1759434" cy="1759372"/>
          </a:xfrm>
          <a:custGeom>
            <a:avLst/>
            <a:gdLst/>
            <a:ahLst/>
            <a:cxnLst/>
            <a:rect l="l" t="t" r="r" b="b"/>
            <a:pathLst>
              <a:path w="28178" h="28177" extrusionOk="0">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39826" y="359375"/>
            <a:ext cx="1227422" cy="447315"/>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0" y="4225630"/>
            <a:ext cx="9140092" cy="934888"/>
            <a:chOff x="238125" y="3373125"/>
            <a:chExt cx="7124000" cy="1846875"/>
          </a:xfrm>
        </p:grpSpPr>
        <p:sp>
          <p:nvSpPr>
            <p:cNvPr id="34" name="Google Shape;34;p2"/>
            <p:cNvSpPr/>
            <p:nvPr/>
          </p:nvSpPr>
          <p:spPr>
            <a:xfrm>
              <a:off x="238125" y="3373125"/>
              <a:ext cx="7124000" cy="1846875"/>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21100" y="4081000"/>
              <a:ext cx="6241025" cy="1139000"/>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ctrTitle"/>
          </p:nvPr>
        </p:nvSpPr>
        <p:spPr>
          <a:xfrm>
            <a:off x="713225" y="995950"/>
            <a:ext cx="4597500" cy="1665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100">
                <a:solidFill>
                  <a:srgbClr val="16343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2661550"/>
            <a:ext cx="4597500" cy="44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400">
                <a:solidFill>
                  <a:srgbClr val="16343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subTitle" idx="2"/>
          </p:nvPr>
        </p:nvSpPr>
        <p:spPr>
          <a:xfrm>
            <a:off x="6983275" y="548650"/>
            <a:ext cx="1416000" cy="4473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a:solidFill>
                  <a:srgbClr val="1634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6"/>
        <p:cNvGrpSpPr/>
        <p:nvPr/>
      </p:nvGrpSpPr>
      <p:grpSpPr>
        <a:xfrm>
          <a:off x="0" y="0"/>
          <a:ext cx="0" cy="0"/>
          <a:chOff x="0" y="0"/>
          <a:chExt cx="0" cy="0"/>
        </a:xfrm>
      </p:grpSpPr>
      <p:sp>
        <p:nvSpPr>
          <p:cNvPr id="157" name="Google Shape;157;p10"/>
          <p:cNvSpPr/>
          <p:nvPr/>
        </p:nvSpPr>
        <p:spPr>
          <a:xfrm>
            <a:off x="-11575" y="0"/>
            <a:ext cx="9144000" cy="5143500"/>
          </a:xfrm>
          <a:prstGeom prst="rect">
            <a:avLst/>
          </a:prstGeom>
          <a:solidFill>
            <a:srgbClr val="81B9C3">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txBox="1">
            <a:spLocks noGrp="1"/>
          </p:cNvSpPr>
          <p:nvPr>
            <p:ph type="title"/>
          </p:nvPr>
        </p:nvSpPr>
        <p:spPr>
          <a:xfrm>
            <a:off x="5363600" y="442725"/>
            <a:ext cx="2954700" cy="2256600"/>
          </a:xfrm>
          <a:prstGeom prst="rect">
            <a:avLst/>
          </a:prstGeom>
        </p:spPr>
        <p:txBody>
          <a:bodyPr spcFirstLastPara="1" wrap="square" lIns="91425" tIns="91425" rIns="91425" bIns="91425" anchor="t" anchorCtr="0">
            <a:noAutofit/>
          </a:bodyPr>
          <a:lstStyle>
            <a:lvl1pPr lvl="0" algn="r">
              <a:spcBef>
                <a:spcPts val="0"/>
              </a:spcBef>
              <a:spcAft>
                <a:spcPts val="0"/>
              </a:spcAft>
              <a:buSzPts val="3300"/>
              <a:buNone/>
              <a:defRPr/>
            </a:lvl1pPr>
            <a:lvl2pPr lvl="1">
              <a:spcBef>
                <a:spcPts val="0"/>
              </a:spcBef>
              <a:spcAft>
                <a:spcPts val="0"/>
              </a:spcAft>
              <a:buSzPts val="3300"/>
              <a:buNone/>
              <a:defRPr>
                <a:latin typeface="Didact Gothic"/>
                <a:ea typeface="Didact Gothic"/>
                <a:cs typeface="Didact Gothic"/>
                <a:sym typeface="Didact Gothic"/>
              </a:defRPr>
            </a:lvl2pPr>
            <a:lvl3pPr lvl="2">
              <a:spcBef>
                <a:spcPts val="0"/>
              </a:spcBef>
              <a:spcAft>
                <a:spcPts val="0"/>
              </a:spcAft>
              <a:buSzPts val="3300"/>
              <a:buNone/>
              <a:defRPr>
                <a:latin typeface="Didact Gothic"/>
                <a:ea typeface="Didact Gothic"/>
                <a:cs typeface="Didact Gothic"/>
                <a:sym typeface="Didact Gothic"/>
              </a:defRPr>
            </a:lvl3pPr>
            <a:lvl4pPr lvl="3">
              <a:spcBef>
                <a:spcPts val="0"/>
              </a:spcBef>
              <a:spcAft>
                <a:spcPts val="0"/>
              </a:spcAft>
              <a:buSzPts val="3300"/>
              <a:buNone/>
              <a:defRPr>
                <a:latin typeface="Didact Gothic"/>
                <a:ea typeface="Didact Gothic"/>
                <a:cs typeface="Didact Gothic"/>
                <a:sym typeface="Didact Gothic"/>
              </a:defRPr>
            </a:lvl4pPr>
            <a:lvl5pPr lvl="4">
              <a:spcBef>
                <a:spcPts val="0"/>
              </a:spcBef>
              <a:spcAft>
                <a:spcPts val="0"/>
              </a:spcAft>
              <a:buSzPts val="3300"/>
              <a:buNone/>
              <a:defRPr>
                <a:latin typeface="Didact Gothic"/>
                <a:ea typeface="Didact Gothic"/>
                <a:cs typeface="Didact Gothic"/>
                <a:sym typeface="Didact Gothic"/>
              </a:defRPr>
            </a:lvl5pPr>
            <a:lvl6pPr lvl="5">
              <a:spcBef>
                <a:spcPts val="0"/>
              </a:spcBef>
              <a:spcAft>
                <a:spcPts val="0"/>
              </a:spcAft>
              <a:buSzPts val="3300"/>
              <a:buNone/>
              <a:defRPr>
                <a:latin typeface="Didact Gothic"/>
                <a:ea typeface="Didact Gothic"/>
                <a:cs typeface="Didact Gothic"/>
                <a:sym typeface="Didact Gothic"/>
              </a:defRPr>
            </a:lvl6pPr>
            <a:lvl7pPr lvl="6">
              <a:spcBef>
                <a:spcPts val="0"/>
              </a:spcBef>
              <a:spcAft>
                <a:spcPts val="0"/>
              </a:spcAft>
              <a:buSzPts val="3300"/>
              <a:buNone/>
              <a:defRPr>
                <a:latin typeface="Didact Gothic"/>
                <a:ea typeface="Didact Gothic"/>
                <a:cs typeface="Didact Gothic"/>
                <a:sym typeface="Didact Gothic"/>
              </a:defRPr>
            </a:lvl7pPr>
            <a:lvl8pPr lvl="7">
              <a:spcBef>
                <a:spcPts val="0"/>
              </a:spcBef>
              <a:spcAft>
                <a:spcPts val="0"/>
              </a:spcAft>
              <a:buSzPts val="3300"/>
              <a:buNone/>
              <a:defRPr>
                <a:latin typeface="Didact Gothic"/>
                <a:ea typeface="Didact Gothic"/>
                <a:cs typeface="Didact Gothic"/>
                <a:sym typeface="Didact Gothic"/>
              </a:defRPr>
            </a:lvl8pPr>
            <a:lvl9pPr lvl="8">
              <a:spcBef>
                <a:spcPts val="0"/>
              </a:spcBef>
              <a:spcAft>
                <a:spcPts val="0"/>
              </a:spcAft>
              <a:buSzPts val="3300"/>
              <a:buNone/>
              <a:defRPr>
                <a:latin typeface="Didact Gothic"/>
                <a:ea typeface="Didact Gothic"/>
                <a:cs typeface="Didact Gothic"/>
                <a:sym typeface="Didact Gothic"/>
              </a:defRPr>
            </a:lvl9pPr>
          </a:lstStyle>
          <a:p>
            <a:endParaRPr/>
          </a:p>
        </p:txBody>
      </p:sp>
      <p:sp>
        <p:nvSpPr>
          <p:cNvPr id="159" name="Google Shape;159;p10"/>
          <p:cNvSpPr/>
          <p:nvPr/>
        </p:nvSpPr>
        <p:spPr>
          <a:xfrm>
            <a:off x="0" y="3754926"/>
            <a:ext cx="9140092" cy="1191930"/>
          </a:xfrm>
          <a:custGeom>
            <a:avLst/>
            <a:gdLst/>
            <a:ahLst/>
            <a:cxnLst/>
            <a:rect l="l" t="t" r="r" b="b"/>
            <a:pathLst>
              <a:path w="284960" h="31612" extrusionOk="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0"/>
          <p:cNvGrpSpPr/>
          <p:nvPr/>
        </p:nvGrpSpPr>
        <p:grpSpPr>
          <a:xfrm>
            <a:off x="-27" y="3801993"/>
            <a:ext cx="9144064" cy="1341558"/>
            <a:chOff x="1190200" y="4421950"/>
            <a:chExt cx="5212075" cy="1028250"/>
          </a:xfrm>
        </p:grpSpPr>
        <p:sp>
          <p:nvSpPr>
            <p:cNvPr id="161" name="Google Shape;161;p10"/>
            <p:cNvSpPr/>
            <p:nvPr/>
          </p:nvSpPr>
          <p:spPr>
            <a:xfrm>
              <a:off x="1190200" y="4546200"/>
              <a:ext cx="3864450" cy="904000"/>
            </a:xfrm>
            <a:custGeom>
              <a:avLst/>
              <a:gdLst/>
              <a:ahLst/>
              <a:cxnLst/>
              <a:rect l="l" t="t" r="r" b="b"/>
              <a:pathLst>
                <a:path w="154578" h="36160" extrusionOk="0">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1190200" y="4421950"/>
              <a:ext cx="5212075" cy="1028250"/>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0"/>
          <p:cNvSpPr/>
          <p:nvPr/>
        </p:nvSpPr>
        <p:spPr>
          <a:xfrm>
            <a:off x="666874" y="619863"/>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2">
  <p:cSld name="CUSTOM_6">
    <p:spTree>
      <p:nvGrpSpPr>
        <p:cNvPr id="1" name="Shape 449"/>
        <p:cNvGrpSpPr/>
        <p:nvPr/>
      </p:nvGrpSpPr>
      <p:grpSpPr>
        <a:xfrm>
          <a:off x="0" y="0"/>
          <a:ext cx="0" cy="0"/>
          <a:chOff x="0" y="0"/>
          <a:chExt cx="0" cy="0"/>
        </a:xfrm>
      </p:grpSpPr>
      <p:sp>
        <p:nvSpPr>
          <p:cNvPr id="450" name="Google Shape;450;p3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451" name="Google Shape;451;p30"/>
          <p:cNvSpPr txBox="1">
            <a:spLocks noGrp="1"/>
          </p:cNvSpPr>
          <p:nvPr>
            <p:ph type="subTitle" idx="1"/>
          </p:nvPr>
        </p:nvSpPr>
        <p:spPr>
          <a:xfrm>
            <a:off x="713225" y="3413699"/>
            <a:ext cx="40092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 name="Google Shape;452;p30"/>
          <p:cNvSpPr txBox="1">
            <a:spLocks noGrp="1"/>
          </p:cNvSpPr>
          <p:nvPr>
            <p:ph type="subTitle" idx="2"/>
          </p:nvPr>
        </p:nvSpPr>
        <p:spPr>
          <a:xfrm>
            <a:off x="713236" y="2289950"/>
            <a:ext cx="40092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3" name="Google Shape;453;p30"/>
          <p:cNvSpPr txBox="1">
            <a:spLocks noGrp="1"/>
          </p:cNvSpPr>
          <p:nvPr>
            <p:ph type="subTitle" idx="3"/>
          </p:nvPr>
        </p:nvSpPr>
        <p:spPr>
          <a:xfrm>
            <a:off x="713225" y="3880625"/>
            <a:ext cx="40092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4" name="Google Shape;454;p30"/>
          <p:cNvSpPr txBox="1">
            <a:spLocks noGrp="1"/>
          </p:cNvSpPr>
          <p:nvPr>
            <p:ph type="subTitle" idx="4"/>
          </p:nvPr>
        </p:nvSpPr>
        <p:spPr>
          <a:xfrm>
            <a:off x="713225" y="2756875"/>
            <a:ext cx="40092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5" name="Google Shape;455;p30"/>
          <p:cNvSpPr txBox="1">
            <a:spLocks noGrp="1"/>
          </p:cNvSpPr>
          <p:nvPr>
            <p:ph type="subTitle" idx="5"/>
          </p:nvPr>
        </p:nvSpPr>
        <p:spPr>
          <a:xfrm>
            <a:off x="713247" y="1166200"/>
            <a:ext cx="40092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6" name="Google Shape;456;p30"/>
          <p:cNvSpPr txBox="1">
            <a:spLocks noGrp="1"/>
          </p:cNvSpPr>
          <p:nvPr>
            <p:ph type="subTitle" idx="6"/>
          </p:nvPr>
        </p:nvSpPr>
        <p:spPr>
          <a:xfrm>
            <a:off x="713250" y="1633125"/>
            <a:ext cx="40092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457" name="Google Shape;457;p30"/>
          <p:cNvGrpSpPr/>
          <p:nvPr/>
        </p:nvGrpSpPr>
        <p:grpSpPr>
          <a:xfrm>
            <a:off x="4612438" y="2483713"/>
            <a:ext cx="4531600" cy="2115700"/>
            <a:chOff x="1870675" y="3231925"/>
            <a:chExt cx="4531600" cy="2115700"/>
          </a:xfrm>
        </p:grpSpPr>
        <p:sp>
          <p:nvSpPr>
            <p:cNvPr id="458" name="Google Shape;458;p30"/>
            <p:cNvSpPr/>
            <p:nvPr/>
          </p:nvSpPr>
          <p:spPr>
            <a:xfrm>
              <a:off x="1870675" y="3231925"/>
              <a:ext cx="4531600" cy="2115700"/>
            </a:xfrm>
            <a:custGeom>
              <a:avLst/>
              <a:gdLst/>
              <a:ahLst/>
              <a:cxnLst/>
              <a:rect l="l" t="t" r="r" b="b"/>
              <a:pathLst>
                <a:path w="181264" h="84628" extrusionOk="0">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a:off x="1870675" y="3231925"/>
              <a:ext cx="2803700" cy="1868850"/>
            </a:xfrm>
            <a:custGeom>
              <a:avLst/>
              <a:gdLst/>
              <a:ahLst/>
              <a:cxnLst/>
              <a:rect l="l" t="t" r="r" b="b"/>
              <a:pathLst>
                <a:path w="112148" h="74754" extrusionOk="0">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30"/>
          <p:cNvSpPr/>
          <p:nvPr/>
        </p:nvSpPr>
        <p:spPr>
          <a:xfrm>
            <a:off x="1958575" y="4465750"/>
            <a:ext cx="5946925" cy="429425"/>
          </a:xfrm>
          <a:custGeom>
            <a:avLst/>
            <a:gdLst/>
            <a:ahLst/>
            <a:cxnLst/>
            <a:rect l="l" t="t" r="r" b="b"/>
            <a:pathLst>
              <a:path w="237877" h="17177" extrusionOk="0">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30"/>
          <p:cNvGrpSpPr/>
          <p:nvPr/>
        </p:nvGrpSpPr>
        <p:grpSpPr>
          <a:xfrm flipH="1">
            <a:off x="3931963" y="3480625"/>
            <a:ext cx="5212075" cy="1372675"/>
            <a:chOff x="1190200" y="3318650"/>
            <a:chExt cx="5212075" cy="1372675"/>
          </a:xfrm>
        </p:grpSpPr>
        <p:sp>
          <p:nvSpPr>
            <p:cNvPr id="462" name="Google Shape;462;p30"/>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30"/>
          <p:cNvSpPr/>
          <p:nvPr/>
        </p:nvSpPr>
        <p:spPr>
          <a:xfrm>
            <a:off x="-25" y="3944400"/>
            <a:ext cx="9144064" cy="1199145"/>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546"/>
        <p:cNvGrpSpPr/>
        <p:nvPr/>
      </p:nvGrpSpPr>
      <p:grpSpPr>
        <a:xfrm>
          <a:off x="0" y="0"/>
          <a:ext cx="0" cy="0"/>
          <a:chOff x="0" y="0"/>
          <a:chExt cx="0" cy="0"/>
        </a:xfrm>
      </p:grpSpPr>
      <p:grpSp>
        <p:nvGrpSpPr>
          <p:cNvPr id="547" name="Google Shape;547;p35"/>
          <p:cNvGrpSpPr/>
          <p:nvPr/>
        </p:nvGrpSpPr>
        <p:grpSpPr>
          <a:xfrm flipH="1">
            <a:off x="345434" y="2410454"/>
            <a:ext cx="2825890" cy="2094779"/>
            <a:chOff x="3749825" y="1940725"/>
            <a:chExt cx="777775" cy="576550"/>
          </a:xfrm>
        </p:grpSpPr>
        <p:sp>
          <p:nvSpPr>
            <p:cNvPr id="548" name="Google Shape;548;p35"/>
            <p:cNvSpPr/>
            <p:nvPr/>
          </p:nvSpPr>
          <p:spPr>
            <a:xfrm>
              <a:off x="4089750" y="2249550"/>
              <a:ext cx="437850" cy="267725"/>
            </a:xfrm>
            <a:custGeom>
              <a:avLst/>
              <a:gdLst/>
              <a:ahLst/>
              <a:cxnLst/>
              <a:rect l="l" t="t" r="r" b="b"/>
              <a:pathLst>
                <a:path w="17514" h="10709" extrusionOk="0">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847075" y="2021050"/>
              <a:ext cx="428675" cy="326875"/>
            </a:xfrm>
            <a:custGeom>
              <a:avLst/>
              <a:gdLst/>
              <a:ahLst/>
              <a:cxnLst/>
              <a:rect l="l" t="t" r="r" b="b"/>
              <a:pathLst>
                <a:path w="17147" h="13075" extrusionOk="0">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4127275" y="1966025"/>
              <a:ext cx="97600" cy="321075"/>
            </a:xfrm>
            <a:custGeom>
              <a:avLst/>
              <a:gdLst/>
              <a:ahLst/>
              <a:cxnLst/>
              <a:rect l="l" t="t" r="r" b="b"/>
              <a:pathLst>
                <a:path w="3904" h="12843" extrusionOk="0">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4087250" y="2064425"/>
              <a:ext cx="20875" cy="63400"/>
            </a:xfrm>
            <a:custGeom>
              <a:avLst/>
              <a:gdLst/>
              <a:ahLst/>
              <a:cxnLst/>
              <a:rect l="l" t="t" r="r" b="b"/>
              <a:pathLst>
                <a:path w="835" h="2536" extrusionOk="0">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4204000" y="2078700"/>
              <a:ext cx="25875" cy="81700"/>
            </a:xfrm>
            <a:custGeom>
              <a:avLst/>
              <a:gdLst/>
              <a:ahLst/>
              <a:cxnLst/>
              <a:rect l="l" t="t" r="r" b="b"/>
              <a:pathLst>
                <a:path w="1035" h="3268" extrusionOk="0">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3749825" y="1940725"/>
              <a:ext cx="481725" cy="186950"/>
            </a:xfrm>
            <a:custGeom>
              <a:avLst/>
              <a:gdLst/>
              <a:ahLst/>
              <a:cxnLst/>
              <a:rect l="l" t="t" r="r" b="b"/>
              <a:pathLst>
                <a:path w="19269" h="7478" extrusionOk="0">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4021375" y="2019500"/>
              <a:ext cx="252700" cy="102075"/>
            </a:xfrm>
            <a:custGeom>
              <a:avLst/>
              <a:gdLst/>
              <a:ahLst/>
              <a:cxnLst/>
              <a:rect l="l" t="t" r="r" b="b"/>
              <a:pathLst>
                <a:path w="10108" h="4083" extrusionOk="0">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5"/>
          <p:cNvGrpSpPr/>
          <p:nvPr/>
        </p:nvGrpSpPr>
        <p:grpSpPr>
          <a:xfrm flipH="1">
            <a:off x="5035959" y="2156987"/>
            <a:ext cx="4108092" cy="2524251"/>
            <a:chOff x="1190625" y="2651125"/>
            <a:chExt cx="1883150" cy="1066750"/>
          </a:xfrm>
        </p:grpSpPr>
        <p:sp>
          <p:nvSpPr>
            <p:cNvPr id="556" name="Google Shape;556;p35"/>
            <p:cNvSpPr/>
            <p:nvPr/>
          </p:nvSpPr>
          <p:spPr>
            <a:xfrm>
              <a:off x="1190625" y="2672575"/>
              <a:ext cx="1883150" cy="1004875"/>
            </a:xfrm>
            <a:custGeom>
              <a:avLst/>
              <a:gdLst/>
              <a:ahLst/>
              <a:cxnLst/>
              <a:rect l="l" t="t" r="r" b="b"/>
              <a:pathLst>
                <a:path w="75326" h="40195" extrusionOk="0">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465750" y="2651125"/>
              <a:ext cx="613100" cy="682150"/>
            </a:xfrm>
            <a:custGeom>
              <a:avLst/>
              <a:gdLst/>
              <a:ahLst/>
              <a:cxnLst/>
              <a:rect l="l" t="t" r="r" b="b"/>
              <a:pathLst>
                <a:path w="24524" h="27286" extrusionOk="0">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496625" y="3201425"/>
              <a:ext cx="559200" cy="499050"/>
            </a:xfrm>
            <a:custGeom>
              <a:avLst/>
              <a:gdLst/>
              <a:ahLst/>
              <a:cxnLst/>
              <a:rect l="l" t="t" r="r" b="b"/>
              <a:pathLst>
                <a:path w="22368" h="19962" extrusionOk="0">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357625" y="2962900"/>
              <a:ext cx="711950" cy="571750"/>
            </a:xfrm>
            <a:custGeom>
              <a:avLst/>
              <a:gdLst/>
              <a:ahLst/>
              <a:cxnLst/>
              <a:rect l="l" t="t" r="r" b="b"/>
              <a:pathLst>
                <a:path w="28478" h="22870" extrusionOk="0">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2294850" y="3218675"/>
              <a:ext cx="550850" cy="499200"/>
            </a:xfrm>
            <a:custGeom>
              <a:avLst/>
              <a:gdLst/>
              <a:ahLst/>
              <a:cxnLst/>
              <a:rect l="l" t="t" r="r" b="b"/>
              <a:pathLst>
                <a:path w="22034" h="19968" extrusionOk="0">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5"/>
          <p:cNvSpPr/>
          <p:nvPr/>
        </p:nvSpPr>
        <p:spPr>
          <a:xfrm flipH="1">
            <a:off x="8" y="4075751"/>
            <a:ext cx="9140092" cy="1084854"/>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flipH="1">
            <a:off x="15" y="4348053"/>
            <a:ext cx="8007235" cy="827939"/>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35"/>
          <p:cNvGrpSpPr/>
          <p:nvPr/>
        </p:nvGrpSpPr>
        <p:grpSpPr>
          <a:xfrm flipH="1">
            <a:off x="481363" y="572342"/>
            <a:ext cx="1585314" cy="688546"/>
            <a:chOff x="5207050" y="881000"/>
            <a:chExt cx="1053225" cy="457475"/>
          </a:xfrm>
        </p:grpSpPr>
        <p:sp>
          <p:nvSpPr>
            <p:cNvPr id="564" name="Google Shape;564;p35"/>
            <p:cNvSpPr/>
            <p:nvPr/>
          </p:nvSpPr>
          <p:spPr>
            <a:xfrm>
              <a:off x="5207050" y="1194075"/>
              <a:ext cx="263700" cy="144400"/>
            </a:xfrm>
            <a:custGeom>
              <a:avLst/>
              <a:gdLst/>
              <a:ahLst/>
              <a:cxnLst/>
              <a:rect l="l" t="t" r="r" b="b"/>
              <a:pathLst>
                <a:path w="10548" h="5776" extrusionOk="0">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5769375" y="1054250"/>
              <a:ext cx="490900" cy="284225"/>
            </a:xfrm>
            <a:custGeom>
              <a:avLst/>
              <a:gdLst/>
              <a:ahLst/>
              <a:cxnLst/>
              <a:rect l="l" t="t" r="r" b="b"/>
              <a:pathLst>
                <a:path w="19636" h="11369" extrusionOk="0">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5380300" y="881000"/>
              <a:ext cx="630750" cy="457475"/>
            </a:xfrm>
            <a:custGeom>
              <a:avLst/>
              <a:gdLst/>
              <a:ahLst/>
              <a:cxnLst/>
              <a:rect l="l" t="t" r="r" b="b"/>
              <a:pathLst>
                <a:path w="25230" h="18299" extrusionOk="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D3389-44BB-45B3-B747-E3FECD661BE4}" type="slidenum">
              <a:rPr lang="en-US"/>
              <a:pPr>
                <a:defRPr/>
              </a:pPr>
              <a:t>‹#›</a:t>
            </a:fld>
            <a:endParaRPr lang="en-US"/>
          </a:p>
        </p:txBody>
      </p:sp>
    </p:spTree>
    <p:extLst>
      <p:ext uri="{BB962C8B-B14F-4D97-AF65-F5344CB8AC3E}">
        <p14:creationId xmlns:p14="http://schemas.microsoft.com/office/powerpoint/2010/main" val="292812413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676" r:id="rId4"/>
    <p:sldLayoutId id="2147483681" r:id="rId5"/>
    <p:sldLayoutId id="214748368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pic>
        <p:nvPicPr>
          <p:cNvPr id="2" name="Picture 4" descr="Digging deeper to better understand Earth's interior The Daily The Daily">
            <a:extLst>
              <a:ext uri="{FF2B5EF4-FFF2-40B4-BE49-F238E27FC236}">
                <a16:creationId xmlns:a16="http://schemas.microsoft.com/office/drawing/2014/main" id="{245C887C-6591-17A6-40E8-6AB14238B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15565"/>
            <a:ext cx="9179660" cy="4232325"/>
          </a:xfrm>
          <a:prstGeom prst="rect">
            <a:avLst/>
          </a:prstGeom>
          <a:noFill/>
          <a:extLst>
            <a:ext uri="{909E8E84-426E-40DD-AFC4-6F175D3DCCD1}">
              <a14:hiddenFill xmlns:a14="http://schemas.microsoft.com/office/drawing/2010/main">
                <a:solidFill>
                  <a:srgbClr val="FFFFFF"/>
                </a:solidFill>
              </a14:hiddenFill>
            </a:ext>
          </a:extLst>
        </p:spPr>
      </p:pic>
      <p:sp>
        <p:nvSpPr>
          <p:cNvPr id="591" name="Google Shape;591;p39"/>
          <p:cNvSpPr txBox="1">
            <a:spLocks noGrp="1"/>
          </p:cNvSpPr>
          <p:nvPr>
            <p:ph type="ctrTitle"/>
          </p:nvPr>
        </p:nvSpPr>
        <p:spPr>
          <a:xfrm>
            <a:off x="179512" y="3795886"/>
            <a:ext cx="6408712" cy="166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n>
                  <a:solidFill>
                    <a:schemeClr val="bg2">
                      <a:lumMod val="20000"/>
                      <a:lumOff val="80000"/>
                    </a:schemeClr>
                  </a:solidFill>
                </a:ln>
                <a:effectLst>
                  <a:glow rad="101600">
                    <a:srgbClr val="FFFF00">
                      <a:alpha val="60000"/>
                    </a:srgbClr>
                  </a:glow>
                </a:effectLst>
              </a:rPr>
              <a:t>General geology</a:t>
            </a:r>
            <a:endParaRPr dirty="0">
              <a:ln>
                <a:solidFill>
                  <a:schemeClr val="bg2">
                    <a:lumMod val="20000"/>
                    <a:lumOff val="80000"/>
                  </a:schemeClr>
                </a:solidFill>
              </a:ln>
              <a:effectLst>
                <a:glow rad="101600">
                  <a:srgbClr val="FFFF00">
                    <a:alpha val="60000"/>
                  </a:srgbClr>
                </a:glow>
              </a:effectLst>
            </a:endParaRPr>
          </a:p>
        </p:txBody>
      </p:sp>
      <p:sp>
        <p:nvSpPr>
          <p:cNvPr id="592" name="Google Shape;592;p39"/>
          <p:cNvSpPr txBox="1">
            <a:spLocks noGrp="1"/>
          </p:cNvSpPr>
          <p:nvPr>
            <p:ph type="subTitle" idx="1"/>
          </p:nvPr>
        </p:nvSpPr>
        <p:spPr>
          <a:xfrm>
            <a:off x="0" y="18945"/>
            <a:ext cx="9179660" cy="896621"/>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ctr"/>
            <a:r>
              <a:rPr lang="en-US" b="1" dirty="0">
                <a:effectLst>
                  <a:glow rad="101600">
                    <a:srgbClr val="FF0000">
                      <a:alpha val="60000"/>
                    </a:srgbClr>
                  </a:glow>
                </a:effectLst>
                <a:latin typeface="Gill Sans Ultra Bold" panose="020B0A02020104020203" pitchFamily="34" charset="0"/>
              </a:rPr>
              <a:t>University of Mosul/ College of Science/ Department of Geology</a:t>
            </a:r>
            <a:endParaRPr b="1" dirty="0">
              <a:effectLst>
                <a:glow rad="101600">
                  <a:srgbClr val="FF0000">
                    <a:alpha val="60000"/>
                  </a:srgbClr>
                </a:glow>
              </a:effectLst>
              <a:latin typeface="Gill Sans Ultra Bold" panose="020B0A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circle(in)">
                                      <p:cBhvr>
                                        <p:cTn id="7" dur="2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303499"/>
            <a:ext cx="6172200" cy="4291124"/>
          </a:xfrm>
        </p:spPr>
        <p:txBody>
          <a:bodyPr>
            <a:normAutofit/>
          </a:bodyPr>
          <a:lstStyle/>
          <a:p>
            <a:pPr marL="0" indent="0">
              <a:buNone/>
            </a:pPr>
            <a:r>
              <a:rPr lang="en-US" sz="2700" b="1" dirty="0">
                <a:latin typeface="Times New Roman" panose="02020603050405020304" pitchFamily="18" charset="0"/>
                <a:cs typeface="Times New Roman" panose="02020603050405020304" pitchFamily="18" charset="0"/>
              </a:rPr>
              <a:t>Igneous Rocks</a:t>
            </a:r>
          </a:p>
          <a:p>
            <a:pPr marL="0" indent="0">
              <a:buNone/>
            </a:pPr>
            <a:r>
              <a:rPr lang="en-US" sz="2100" dirty="0">
                <a:latin typeface="Times New Roman" panose="02020603050405020304" pitchFamily="18" charset="0"/>
                <a:cs typeface="Times New Roman" panose="02020603050405020304" pitchFamily="18" charset="0"/>
              </a:rPr>
              <a:t>Igneous Rocks are Classified depending on their chemistry to:-</a:t>
            </a:r>
          </a:p>
          <a:p>
            <a:pPr marL="385763" indent="-385763">
              <a:buAutoNum type="alphaLcParenR"/>
            </a:pPr>
            <a:r>
              <a:rPr lang="en-US" sz="2250" b="1" dirty="0">
                <a:solidFill>
                  <a:srgbClr val="FF0000"/>
                </a:solidFill>
                <a:latin typeface="Times New Roman" panose="02020603050405020304" pitchFamily="18" charset="0"/>
                <a:cs typeface="Times New Roman" panose="02020603050405020304" pitchFamily="18" charset="0"/>
              </a:rPr>
              <a:t>Acidic Igneous Rocks</a:t>
            </a:r>
          </a:p>
          <a:p>
            <a:pPr marL="0" indent="0">
              <a:buNone/>
            </a:pPr>
            <a:r>
              <a:rPr lang="en-US" sz="1950" dirty="0">
                <a:latin typeface="Times New Roman" panose="02020603050405020304" pitchFamily="18" charset="0"/>
                <a:cs typeface="Times New Roman" panose="02020603050405020304" pitchFamily="18" charset="0"/>
              </a:rPr>
              <a:t>It is a rock in which the ratio </a:t>
            </a:r>
            <a:r>
              <a:rPr lang="en-US" sz="1950" b="1" dirty="0">
                <a:solidFill>
                  <a:srgbClr val="002060"/>
                </a:solidFill>
                <a:latin typeface="Times New Roman" panose="02020603050405020304" pitchFamily="18" charset="0"/>
                <a:cs typeface="Times New Roman" panose="02020603050405020304" pitchFamily="18" charset="0"/>
              </a:rPr>
              <a:t>SiO2 &gt; 66% </a:t>
            </a:r>
            <a:r>
              <a:rPr lang="en-US" sz="1950" dirty="0">
                <a:latin typeface="Times New Roman" panose="02020603050405020304" pitchFamily="18" charset="0"/>
                <a:cs typeface="Times New Roman" panose="02020603050405020304" pitchFamily="18" charset="0"/>
              </a:rPr>
              <a:t>and the ratio of Felsic minerals </a:t>
            </a:r>
            <a:r>
              <a:rPr lang="en-US" sz="1950" b="1" dirty="0">
                <a:solidFill>
                  <a:srgbClr val="002060"/>
                </a:solidFill>
                <a:latin typeface="Times New Roman" panose="02020603050405020304" pitchFamily="18" charset="0"/>
                <a:cs typeface="Times New Roman" panose="02020603050405020304" pitchFamily="18" charset="0"/>
              </a:rPr>
              <a:t>&gt;</a:t>
            </a:r>
            <a:r>
              <a:rPr lang="en-US" sz="1950" dirty="0">
                <a:latin typeface="Times New Roman" panose="02020603050405020304" pitchFamily="18" charset="0"/>
                <a:cs typeface="Times New Roman" panose="02020603050405020304" pitchFamily="18" charset="0"/>
              </a:rPr>
              <a:t> Mafic minerals</a:t>
            </a:r>
          </a:p>
          <a:p>
            <a:pPr marL="0" indent="0">
              <a:buNone/>
            </a:pPr>
            <a:r>
              <a:rPr lang="en-US" sz="1950" dirty="0">
                <a:latin typeface="Times New Roman" panose="02020603050405020304" pitchFamily="18" charset="0"/>
                <a:cs typeface="Times New Roman" panose="02020603050405020304" pitchFamily="18" charset="0"/>
              </a:rPr>
              <a:t>Examples: </a:t>
            </a:r>
            <a:r>
              <a:rPr lang="en-US" sz="1950" b="1" dirty="0">
                <a:latin typeface="Times New Roman" panose="02020603050405020304" pitchFamily="18" charset="0"/>
                <a:cs typeface="Times New Roman" panose="02020603050405020304" pitchFamily="18" charset="0"/>
              </a:rPr>
              <a:t>Granite   ,  Rhyolite  ,   </a:t>
            </a:r>
            <a:r>
              <a:rPr lang="en-US" sz="1950" b="1" dirty="0" err="1">
                <a:latin typeface="Times New Roman" panose="02020603050405020304" pitchFamily="18" charset="0"/>
                <a:cs typeface="Times New Roman" panose="02020603050405020304" pitchFamily="18" charset="0"/>
              </a:rPr>
              <a:t>Obsedian</a:t>
            </a:r>
            <a:endParaRPr lang="en-US" sz="1950" b="1" dirty="0">
              <a:latin typeface="Times New Roman" panose="02020603050405020304" pitchFamily="18" charset="0"/>
              <a:cs typeface="Times New Roman" panose="02020603050405020304" pitchFamily="18" charset="0"/>
            </a:endParaRPr>
          </a:p>
          <a:p>
            <a:pPr marL="0" indent="0">
              <a:buNone/>
            </a:pPr>
            <a:r>
              <a:rPr lang="en-US" sz="2250" b="1" dirty="0">
                <a:solidFill>
                  <a:srgbClr val="FF0000"/>
                </a:solidFill>
                <a:latin typeface="Times New Roman" panose="02020603050405020304" pitchFamily="18" charset="0"/>
                <a:cs typeface="Times New Roman" panose="02020603050405020304" pitchFamily="18" charset="0"/>
              </a:rPr>
              <a:t>b) Intermediate Igneous Rocks</a:t>
            </a:r>
          </a:p>
          <a:p>
            <a:pPr marL="0" indent="0">
              <a:buNone/>
            </a:pPr>
            <a:r>
              <a:rPr lang="en-US" sz="1950" dirty="0">
                <a:latin typeface="Times New Roman" panose="02020603050405020304" pitchFamily="18" charset="0"/>
                <a:cs typeface="Times New Roman" panose="02020603050405020304" pitchFamily="18" charset="0"/>
              </a:rPr>
              <a:t>It is a rock in which the ratio </a:t>
            </a:r>
            <a:r>
              <a:rPr lang="en-US" sz="1950" b="1" dirty="0">
                <a:solidFill>
                  <a:srgbClr val="002060"/>
                </a:solidFill>
                <a:latin typeface="Times New Roman" panose="02020603050405020304" pitchFamily="18" charset="0"/>
                <a:cs typeface="Times New Roman" panose="02020603050405020304" pitchFamily="18" charset="0"/>
              </a:rPr>
              <a:t>SiO2</a:t>
            </a:r>
            <a:r>
              <a:rPr lang="en-US" sz="1950" dirty="0">
                <a:latin typeface="Times New Roman" panose="02020603050405020304" pitchFamily="18" charset="0"/>
                <a:cs typeface="Times New Roman" panose="02020603050405020304" pitchFamily="18" charset="0"/>
              </a:rPr>
              <a:t> between </a:t>
            </a:r>
            <a:r>
              <a:rPr lang="en-US" sz="1950" b="1" dirty="0">
                <a:solidFill>
                  <a:srgbClr val="002060"/>
                </a:solidFill>
                <a:latin typeface="Times New Roman" panose="02020603050405020304" pitchFamily="18" charset="0"/>
                <a:cs typeface="Times New Roman" panose="02020603050405020304" pitchFamily="18" charset="0"/>
              </a:rPr>
              <a:t>52-66%</a:t>
            </a:r>
            <a:r>
              <a:rPr lang="en-US" sz="1950" b="1" dirty="0">
                <a:solidFill>
                  <a:srgbClr val="FF0000"/>
                </a:solidFill>
                <a:latin typeface="Times New Roman" panose="02020603050405020304" pitchFamily="18" charset="0"/>
                <a:cs typeface="Times New Roman" panose="02020603050405020304" pitchFamily="18" charset="0"/>
              </a:rPr>
              <a:t> </a:t>
            </a:r>
            <a:r>
              <a:rPr lang="en-US" sz="1950" dirty="0">
                <a:latin typeface="Times New Roman" panose="02020603050405020304" pitchFamily="18" charset="0"/>
                <a:cs typeface="Times New Roman" panose="02020603050405020304" pitchFamily="18" charset="0"/>
              </a:rPr>
              <a:t>and the ratio of Felsic minerals </a:t>
            </a:r>
            <a:r>
              <a:rPr lang="en-US" sz="1950" b="1" dirty="0">
                <a:solidFill>
                  <a:srgbClr val="002060"/>
                </a:solidFill>
                <a:latin typeface="Times New Roman" panose="02020603050405020304" pitchFamily="18" charset="0"/>
                <a:cs typeface="Times New Roman" panose="02020603050405020304" pitchFamily="18" charset="0"/>
              </a:rPr>
              <a:t>=</a:t>
            </a:r>
            <a:r>
              <a:rPr lang="en-US" sz="1950" dirty="0">
                <a:latin typeface="Times New Roman" panose="02020603050405020304" pitchFamily="18" charset="0"/>
                <a:cs typeface="Times New Roman" panose="02020603050405020304" pitchFamily="18" charset="0"/>
              </a:rPr>
              <a:t>  Mafic minerals</a:t>
            </a:r>
          </a:p>
          <a:p>
            <a:pPr marL="0" indent="0">
              <a:buNone/>
            </a:pPr>
            <a:r>
              <a:rPr lang="en-US" sz="1950" dirty="0">
                <a:latin typeface="Times New Roman" panose="02020603050405020304" pitchFamily="18" charset="0"/>
                <a:cs typeface="Times New Roman" panose="02020603050405020304" pitchFamily="18" charset="0"/>
              </a:rPr>
              <a:t>Examples :  </a:t>
            </a:r>
            <a:r>
              <a:rPr lang="en-US" sz="1950" b="1" dirty="0">
                <a:latin typeface="Times New Roman" panose="02020603050405020304" pitchFamily="18" charset="0"/>
                <a:cs typeface="Times New Roman" panose="02020603050405020304" pitchFamily="18" charset="0"/>
              </a:rPr>
              <a:t>Diorite  ,   Andesite </a:t>
            </a:r>
            <a:br>
              <a:rPr lang="en-US" dirty="0"/>
            </a:br>
            <a:endParaRPr lang="ar-IQ" dirty="0"/>
          </a:p>
        </p:txBody>
      </p:sp>
    </p:spTree>
    <p:extLst>
      <p:ext uri="{BB962C8B-B14F-4D97-AF65-F5344CB8AC3E}">
        <p14:creationId xmlns:p14="http://schemas.microsoft.com/office/powerpoint/2010/main" val="19970463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357505"/>
            <a:ext cx="6172200" cy="4237118"/>
          </a:xfrm>
        </p:spPr>
        <p:txBody>
          <a:bodyPr/>
          <a:lstStyle/>
          <a:p>
            <a:pPr marL="0" indent="0">
              <a:buNone/>
            </a:pPr>
            <a:r>
              <a:rPr lang="en-US" sz="2250" b="1" dirty="0">
                <a:solidFill>
                  <a:srgbClr val="FF0000"/>
                </a:solidFill>
                <a:latin typeface="Times New Roman" panose="02020603050405020304" pitchFamily="18" charset="0"/>
                <a:cs typeface="Times New Roman" panose="02020603050405020304" pitchFamily="18" charset="0"/>
              </a:rPr>
              <a:t>c) Basic Igneous Rocks</a:t>
            </a:r>
          </a:p>
          <a:p>
            <a:pPr marL="0" indent="0">
              <a:buNone/>
            </a:pPr>
            <a:r>
              <a:rPr lang="en-US" sz="1950" dirty="0">
                <a:latin typeface="Times New Roman" panose="02020603050405020304" pitchFamily="18" charset="0"/>
                <a:cs typeface="Times New Roman" panose="02020603050405020304" pitchFamily="18" charset="0"/>
              </a:rPr>
              <a:t>It is a rock in which the ratio </a:t>
            </a:r>
            <a:r>
              <a:rPr lang="en-US" sz="1950" b="1" dirty="0">
                <a:solidFill>
                  <a:srgbClr val="002060"/>
                </a:solidFill>
                <a:latin typeface="Times New Roman" panose="02020603050405020304" pitchFamily="18" charset="0"/>
                <a:cs typeface="Times New Roman" panose="02020603050405020304" pitchFamily="18" charset="0"/>
              </a:rPr>
              <a:t>SiO2</a:t>
            </a:r>
            <a:r>
              <a:rPr lang="en-US" sz="1950" dirty="0">
                <a:latin typeface="Times New Roman" panose="02020603050405020304" pitchFamily="18" charset="0"/>
                <a:cs typeface="Times New Roman" panose="02020603050405020304" pitchFamily="18" charset="0"/>
              </a:rPr>
              <a:t> between </a:t>
            </a:r>
            <a:r>
              <a:rPr lang="en-US" sz="1950" b="1" dirty="0">
                <a:solidFill>
                  <a:srgbClr val="002060"/>
                </a:solidFill>
                <a:latin typeface="Times New Roman" panose="02020603050405020304" pitchFamily="18" charset="0"/>
                <a:cs typeface="Times New Roman" panose="02020603050405020304" pitchFamily="18" charset="0"/>
              </a:rPr>
              <a:t>45-52%</a:t>
            </a:r>
            <a:r>
              <a:rPr lang="en-US" sz="1950" dirty="0">
                <a:latin typeface="Times New Roman" panose="02020603050405020304" pitchFamily="18" charset="0"/>
                <a:cs typeface="Times New Roman" panose="02020603050405020304" pitchFamily="18" charset="0"/>
              </a:rPr>
              <a:t> and the</a:t>
            </a:r>
          </a:p>
          <a:p>
            <a:pPr marL="0" indent="0">
              <a:buNone/>
            </a:pPr>
            <a:r>
              <a:rPr lang="en-US" sz="1950" dirty="0">
                <a:latin typeface="Times New Roman" panose="02020603050405020304" pitchFamily="18" charset="0"/>
                <a:cs typeface="Times New Roman" panose="02020603050405020304" pitchFamily="18" charset="0"/>
              </a:rPr>
              <a:t>Ratio of Felsic minerals </a:t>
            </a:r>
            <a:r>
              <a:rPr lang="en-US" sz="1950" b="1" dirty="0">
                <a:solidFill>
                  <a:srgbClr val="002060"/>
                </a:solidFill>
                <a:latin typeface="Times New Roman" panose="02020603050405020304" pitchFamily="18" charset="0"/>
                <a:cs typeface="Times New Roman" panose="02020603050405020304" pitchFamily="18" charset="0"/>
              </a:rPr>
              <a:t>&lt;</a:t>
            </a:r>
            <a:r>
              <a:rPr lang="en-US" sz="1950" dirty="0">
                <a:solidFill>
                  <a:srgbClr val="FF0000"/>
                </a:solidFill>
                <a:latin typeface="Times New Roman" panose="02020603050405020304" pitchFamily="18" charset="0"/>
                <a:cs typeface="Times New Roman" panose="02020603050405020304" pitchFamily="18" charset="0"/>
              </a:rPr>
              <a:t> </a:t>
            </a:r>
            <a:r>
              <a:rPr lang="en-US" sz="1950" dirty="0">
                <a:latin typeface="Times New Roman" panose="02020603050405020304" pitchFamily="18" charset="0"/>
                <a:cs typeface="Times New Roman" panose="02020603050405020304" pitchFamily="18" charset="0"/>
              </a:rPr>
              <a:t> Mafic minerals</a:t>
            </a:r>
          </a:p>
          <a:p>
            <a:pPr marL="0" indent="0">
              <a:buNone/>
            </a:pPr>
            <a:r>
              <a:rPr lang="en-US" sz="1950" dirty="0">
                <a:latin typeface="Times New Roman" panose="02020603050405020304" pitchFamily="18" charset="0"/>
                <a:cs typeface="Times New Roman" panose="02020603050405020304" pitchFamily="18" charset="0"/>
              </a:rPr>
              <a:t>Examples : </a:t>
            </a:r>
            <a:r>
              <a:rPr lang="en-US" sz="1950" b="1" dirty="0">
                <a:latin typeface="Times New Roman" panose="02020603050405020304" pitchFamily="18" charset="0"/>
                <a:cs typeface="Times New Roman" panose="02020603050405020304" pitchFamily="18" charset="0"/>
              </a:rPr>
              <a:t>Gabbro  ,   Basalt </a:t>
            </a:r>
          </a:p>
          <a:p>
            <a:pPr marL="0" indent="0">
              <a:buNone/>
            </a:pPr>
            <a:endParaRPr lang="en-US" sz="1950" b="1" dirty="0">
              <a:latin typeface="Times New Roman" panose="02020603050405020304" pitchFamily="18" charset="0"/>
              <a:cs typeface="Times New Roman" panose="02020603050405020304" pitchFamily="18" charset="0"/>
            </a:endParaRPr>
          </a:p>
          <a:p>
            <a:pPr marL="0" indent="0">
              <a:buNone/>
            </a:pPr>
            <a:r>
              <a:rPr lang="en-US" sz="2250" b="1" dirty="0">
                <a:solidFill>
                  <a:srgbClr val="FF0000"/>
                </a:solidFill>
                <a:latin typeface="Times New Roman" panose="02020603050405020304" pitchFamily="18" charset="0"/>
                <a:cs typeface="Times New Roman" panose="02020603050405020304" pitchFamily="18" charset="0"/>
              </a:rPr>
              <a:t>d) </a:t>
            </a:r>
            <a:r>
              <a:rPr lang="en-US" sz="2250" b="1" dirty="0" err="1">
                <a:solidFill>
                  <a:srgbClr val="FF0000"/>
                </a:solidFill>
                <a:latin typeface="Times New Roman" panose="02020603050405020304" pitchFamily="18" charset="0"/>
                <a:cs typeface="Times New Roman" panose="02020603050405020304" pitchFamily="18" charset="0"/>
              </a:rPr>
              <a:t>Uttra</a:t>
            </a:r>
            <a:r>
              <a:rPr lang="en-US" sz="2250" b="1" dirty="0">
                <a:solidFill>
                  <a:srgbClr val="FF0000"/>
                </a:solidFill>
                <a:latin typeface="Times New Roman" panose="02020603050405020304" pitchFamily="18" charset="0"/>
                <a:cs typeface="Times New Roman" panose="02020603050405020304" pitchFamily="18" charset="0"/>
              </a:rPr>
              <a:t> basic Igneous Rocks</a:t>
            </a:r>
          </a:p>
          <a:p>
            <a:pPr marL="0" indent="0">
              <a:buNone/>
            </a:pPr>
            <a:r>
              <a:rPr lang="en-US" sz="1950" dirty="0">
                <a:latin typeface="Times New Roman" panose="02020603050405020304" pitchFamily="18" charset="0"/>
                <a:cs typeface="Times New Roman" panose="02020603050405020304" pitchFamily="18" charset="0"/>
              </a:rPr>
              <a:t>It is a rock in which the ratio </a:t>
            </a:r>
            <a:r>
              <a:rPr lang="en-US" sz="1950" b="1" dirty="0">
                <a:solidFill>
                  <a:srgbClr val="002060"/>
                </a:solidFill>
                <a:latin typeface="Times New Roman" panose="02020603050405020304" pitchFamily="18" charset="0"/>
                <a:cs typeface="Times New Roman" panose="02020603050405020304" pitchFamily="18" charset="0"/>
              </a:rPr>
              <a:t>SiO2 &lt; 45% </a:t>
            </a:r>
            <a:r>
              <a:rPr lang="en-US" sz="1950" dirty="0">
                <a:latin typeface="Times New Roman" panose="02020603050405020304" pitchFamily="18" charset="0"/>
                <a:cs typeface="Times New Roman" panose="02020603050405020304" pitchFamily="18" charset="0"/>
              </a:rPr>
              <a:t>and the ratio up to </a:t>
            </a:r>
            <a:r>
              <a:rPr lang="en-US" sz="1950" b="1" dirty="0">
                <a:solidFill>
                  <a:srgbClr val="002060"/>
                </a:solidFill>
                <a:latin typeface="Times New Roman" panose="02020603050405020304" pitchFamily="18" charset="0"/>
                <a:cs typeface="Times New Roman" panose="02020603050405020304" pitchFamily="18" charset="0"/>
              </a:rPr>
              <a:t>100%</a:t>
            </a:r>
            <a:r>
              <a:rPr lang="en-US" sz="1950" dirty="0">
                <a:latin typeface="Times New Roman" panose="02020603050405020304" pitchFamily="18" charset="0"/>
                <a:cs typeface="Times New Roman" panose="02020603050405020304" pitchFamily="18" charset="0"/>
              </a:rPr>
              <a:t> Mafic only</a:t>
            </a:r>
          </a:p>
          <a:p>
            <a:pPr marL="0" indent="0">
              <a:buNone/>
            </a:pPr>
            <a:r>
              <a:rPr lang="en-US" sz="1950" dirty="0">
                <a:latin typeface="Times New Roman" panose="02020603050405020304" pitchFamily="18" charset="0"/>
                <a:cs typeface="Times New Roman" panose="02020603050405020304" pitchFamily="18" charset="0"/>
              </a:rPr>
              <a:t>Examples : </a:t>
            </a:r>
            <a:r>
              <a:rPr lang="en-US" sz="1950" b="1" dirty="0" err="1">
                <a:latin typeface="Times New Roman" panose="02020603050405020304" pitchFamily="18" charset="0"/>
                <a:cs typeface="Times New Roman" panose="02020603050405020304" pitchFamily="18" charset="0"/>
              </a:rPr>
              <a:t>Dunite</a:t>
            </a:r>
            <a:r>
              <a:rPr lang="en-US" sz="1950" b="1" dirty="0">
                <a:latin typeface="Times New Roman" panose="02020603050405020304" pitchFamily="18" charset="0"/>
                <a:cs typeface="Times New Roman" panose="02020603050405020304" pitchFamily="18" charset="0"/>
              </a:rPr>
              <a:t>  ,   </a:t>
            </a:r>
            <a:r>
              <a:rPr lang="en-US" sz="1950" b="1" dirty="0" err="1">
                <a:latin typeface="Times New Roman" panose="02020603050405020304" pitchFamily="18" charset="0"/>
                <a:cs typeface="Times New Roman" panose="02020603050405020304" pitchFamily="18" charset="0"/>
              </a:rPr>
              <a:t>Pyroxenite</a:t>
            </a:r>
            <a:r>
              <a:rPr lang="en-US" sz="1950" b="1" dirty="0">
                <a:latin typeface="Times New Roman" panose="02020603050405020304" pitchFamily="18" charset="0"/>
                <a:cs typeface="Times New Roman" panose="02020603050405020304" pitchFamily="18" charset="0"/>
              </a:rPr>
              <a:t> </a:t>
            </a:r>
          </a:p>
          <a:p>
            <a:pPr marL="0" indent="0">
              <a:buNone/>
            </a:pPr>
            <a:endParaRPr lang="ar-IQ" sz="19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7813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448092"/>
            <a:ext cx="8424936" cy="4247317"/>
          </a:xfrm>
          <a:prstGeom prst="rect">
            <a:avLst/>
          </a:prstGeom>
        </p:spPr>
        <p:txBody>
          <a:bodyPr wrap="square">
            <a:spAutoFit/>
          </a:bodyPr>
          <a:lstStyle/>
          <a:p>
            <a:r>
              <a:rPr lang="en-US" sz="1800" b="1" dirty="0">
                <a:latin typeface="Calibri"/>
              </a:rPr>
              <a:t>THE TEXTURE OF THE IGNEOUS ROCK : </a:t>
            </a:r>
            <a:endParaRPr lang="en-US" sz="1800" dirty="0">
              <a:latin typeface="Calibri"/>
            </a:endParaRPr>
          </a:p>
          <a:p>
            <a:r>
              <a:rPr lang="en-US" sz="1800" dirty="0">
                <a:latin typeface="Calibri"/>
              </a:rPr>
              <a:t>The rate of cooling greatly affects both the </a:t>
            </a:r>
            <a:r>
              <a:rPr lang="en-US" sz="1800" b="1" dirty="0">
                <a:latin typeface="Calibri"/>
              </a:rPr>
              <a:t>size and arrangement of the crystals</a:t>
            </a:r>
            <a:r>
              <a:rPr lang="en-US" sz="1800" dirty="0">
                <a:latin typeface="Calibri"/>
              </a:rPr>
              <a:t>, rapid cooling produced smaller crystals and slower cooling allows time for larger crystals to form</a:t>
            </a:r>
            <a:r>
              <a:rPr lang="en-US" sz="1800" dirty="0">
                <a:latin typeface="Times New Roman"/>
              </a:rPr>
              <a:t>. </a:t>
            </a:r>
          </a:p>
          <a:p>
            <a:r>
              <a:rPr lang="en-US" sz="1800" b="1" dirty="0">
                <a:latin typeface="Calibri"/>
              </a:rPr>
              <a:t>TEXTURE</a:t>
            </a:r>
            <a:r>
              <a:rPr lang="en-US" sz="1800" dirty="0">
                <a:latin typeface="Calibri"/>
              </a:rPr>
              <a:t>: </a:t>
            </a:r>
            <a:r>
              <a:rPr lang="en-US" sz="1800" b="1" dirty="0">
                <a:latin typeface="Calibri"/>
              </a:rPr>
              <a:t>It is the size, shape, and arrangement of mineral grains or crystals in the rock. </a:t>
            </a:r>
            <a:r>
              <a:rPr lang="en-US" sz="1800" dirty="0">
                <a:latin typeface="Calibri"/>
              </a:rPr>
              <a:t>The texture of igneous rocks can be described as follows .</a:t>
            </a:r>
          </a:p>
          <a:p>
            <a:r>
              <a:rPr lang="en-US" sz="1800" b="1" dirty="0">
                <a:latin typeface="Calibri"/>
              </a:rPr>
              <a:t>1- Fine-Grained (</a:t>
            </a:r>
            <a:r>
              <a:rPr lang="en-US" sz="1800" b="1" dirty="0" err="1">
                <a:latin typeface="Calibri"/>
              </a:rPr>
              <a:t>Aphanitic</a:t>
            </a:r>
            <a:r>
              <a:rPr lang="en-US" sz="1800" b="1" dirty="0">
                <a:latin typeface="Calibri"/>
              </a:rPr>
              <a:t>) Textures: </a:t>
            </a:r>
            <a:r>
              <a:rPr lang="en-US" sz="1800" dirty="0">
                <a:latin typeface="Calibri"/>
              </a:rPr>
              <a:t>Igneous rocks that form at the surface, which are characterized by rapid cooling have a fine-grained texture that cannot be seen with the naked eye (figure a, b ). </a:t>
            </a:r>
          </a:p>
          <a:p>
            <a:endParaRPr lang="en-US" sz="1800" dirty="0">
              <a:latin typeface="Calibri"/>
            </a:endParaRPr>
          </a:p>
          <a:p>
            <a:r>
              <a:rPr lang="en-US" sz="1800" b="1" dirty="0">
                <a:latin typeface="Calibri"/>
              </a:rPr>
              <a:t>2- Coarse-Grained (</a:t>
            </a:r>
            <a:r>
              <a:rPr lang="en-US" sz="1800" b="1" dirty="0" err="1">
                <a:latin typeface="Calibri"/>
              </a:rPr>
              <a:t>Phaneritic</a:t>
            </a:r>
            <a:r>
              <a:rPr lang="en-US" sz="1800" b="1" dirty="0">
                <a:latin typeface="Calibri"/>
              </a:rPr>
              <a:t>) Textures: </a:t>
            </a:r>
            <a:r>
              <a:rPr lang="en-US" sz="1800" dirty="0">
                <a:latin typeface="Calibri"/>
              </a:rPr>
              <a:t>Igneous rocks that form at the depth, which are characterized by slow cooling have a coarse-grained texture that can be seen with the naked eye. The diameter of the grains or crystals is range from about 1 mm to more than </a:t>
            </a:r>
            <a:r>
              <a:rPr lang="en-US" sz="1800" dirty="0" err="1">
                <a:latin typeface="Calibri"/>
              </a:rPr>
              <a:t>5mm</a:t>
            </a:r>
            <a:r>
              <a:rPr lang="en-US" sz="1800" dirty="0">
                <a:latin typeface="Calibri"/>
              </a:rPr>
              <a:t>(figure c, d). </a:t>
            </a:r>
          </a:p>
          <a:p>
            <a:endParaRPr lang="en-US" sz="1800" dirty="0"/>
          </a:p>
        </p:txBody>
      </p:sp>
    </p:spTree>
    <p:extLst>
      <p:ext uri="{BB962C8B-B14F-4D97-AF65-F5344CB8AC3E}">
        <p14:creationId xmlns:p14="http://schemas.microsoft.com/office/powerpoint/2010/main" val="26231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6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4567176"/>
            <a:ext cx="9144000" cy="400110"/>
          </a:xfrm>
          <a:prstGeom prst="rect">
            <a:avLst/>
          </a:prstGeom>
          <a:solidFill>
            <a:schemeClr val="bg1"/>
          </a:solidFill>
        </p:spPr>
        <p:txBody>
          <a:bodyPr wrap="square">
            <a:spAutoFit/>
          </a:bodyPr>
          <a:lstStyle/>
          <a:p>
            <a:r>
              <a:rPr lang="en-US" sz="2000" dirty="0"/>
              <a:t>A, B: FINE-GRAINED TEXTURE AND C, D: COARSE-GRAINED TEXTURE.</a:t>
            </a:r>
          </a:p>
        </p:txBody>
      </p:sp>
    </p:spTree>
    <p:extLst>
      <p:ext uri="{BB962C8B-B14F-4D97-AF65-F5344CB8AC3E}">
        <p14:creationId xmlns:p14="http://schemas.microsoft.com/office/powerpoint/2010/main" val="252582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3"/>
          </p:nvPr>
        </p:nvSpPr>
        <p:spPr>
          <a:xfrm>
            <a:off x="251520" y="123478"/>
            <a:ext cx="8712968" cy="1656184"/>
          </a:xfrm>
        </p:spPr>
        <p:txBody>
          <a:bodyPr/>
          <a:lstStyle/>
          <a:p>
            <a:r>
              <a:rPr lang="en-US" b="1" dirty="0">
                <a:solidFill>
                  <a:srgbClr val="000000"/>
                </a:solidFill>
                <a:latin typeface="+mj-lt"/>
              </a:rPr>
              <a:t>3- Porphyritic Texture: </a:t>
            </a:r>
            <a:r>
              <a:rPr lang="en-US" dirty="0">
                <a:solidFill>
                  <a:srgbClr val="000000"/>
                </a:solidFill>
                <a:latin typeface="+mj-lt"/>
              </a:rPr>
              <a:t>Igneous rocks contain large crystals are embedded </a:t>
            </a:r>
            <a:r>
              <a:rPr lang="ar-IQ" dirty="0">
                <a:solidFill>
                  <a:srgbClr val="000000"/>
                </a:solidFill>
                <a:latin typeface="+mj-lt"/>
              </a:rPr>
              <a:t> مغروسة</a:t>
            </a:r>
            <a:r>
              <a:rPr lang="en-US" dirty="0">
                <a:solidFill>
                  <a:srgbClr val="000000"/>
                </a:solidFill>
                <a:latin typeface="+mj-lt"/>
              </a:rPr>
              <a:t>in a matrix of smaller crystals in the same rocks </a:t>
            </a:r>
          </a:p>
          <a:p>
            <a:r>
              <a:rPr lang="en-US" b="1" dirty="0">
                <a:solidFill>
                  <a:srgbClr val="000000"/>
                </a:solidFill>
                <a:latin typeface="+mj-lt"/>
              </a:rPr>
              <a:t>4- Glassy texture : </a:t>
            </a:r>
            <a:r>
              <a:rPr lang="en-US" dirty="0">
                <a:solidFill>
                  <a:srgbClr val="000000"/>
                </a:solidFill>
                <a:latin typeface="+mj-lt"/>
              </a:rPr>
              <a:t>Igneous rocks contain a glassy texture as a result of the rapid cooling of lava so that the atoms of its components do not have the time required to form an organized crystalline structure .</a:t>
            </a:r>
          </a:p>
          <a:p>
            <a:pPr algn="r"/>
            <a:r>
              <a:rPr lang="ar-IQ" sz="1100" b="1" dirty="0">
                <a:latin typeface="+mj-lt"/>
                <a:cs typeface="+mn-cs"/>
              </a:rPr>
              <a:t>النسيج الزجاجي: تحتوي الصخور النارية على نسيج زجاجي نتيجة التبريد السريع للحمم البركانية بحيث لا يكون لدى ذرات مكوناتها الوقت اللازم لتشكيل هيكل بلوري منظم.</a:t>
            </a:r>
            <a:endParaRPr lang="en-US" sz="1100" b="1" dirty="0">
              <a:latin typeface="+mj-lt"/>
              <a:cs typeface="+mn-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51670"/>
            <a:ext cx="4572000" cy="329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504" y="1851670"/>
            <a:ext cx="4607496" cy="329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80312" y="4443958"/>
            <a:ext cx="1711644" cy="338554"/>
          </a:xfrm>
          <a:prstGeom prst="rect">
            <a:avLst/>
          </a:prstGeom>
          <a:noFill/>
        </p:spPr>
        <p:txBody>
          <a:bodyPr wrap="square" rtlCol="0">
            <a:spAutoFit/>
          </a:bodyPr>
          <a:lstStyle/>
          <a:p>
            <a:r>
              <a:rPr lang="en-US" sz="1600" b="1" dirty="0"/>
              <a:t>Glassy texture </a:t>
            </a:r>
            <a:endParaRPr lang="en-US" sz="1600" dirty="0"/>
          </a:p>
        </p:txBody>
      </p:sp>
    </p:spTree>
    <p:extLst>
      <p:ext uri="{BB962C8B-B14F-4D97-AF65-F5344CB8AC3E}">
        <p14:creationId xmlns:p14="http://schemas.microsoft.com/office/powerpoint/2010/main" val="128108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267494"/>
            <a:ext cx="8928992" cy="830997"/>
          </a:xfrm>
          <a:prstGeom prst="rect">
            <a:avLst/>
          </a:prstGeom>
        </p:spPr>
        <p:txBody>
          <a:bodyPr wrap="square">
            <a:spAutoFit/>
          </a:bodyPr>
          <a:lstStyle/>
          <a:p>
            <a:r>
              <a:rPr lang="en-US" sz="1600" b="1" dirty="0">
                <a:latin typeface="+mn-lt"/>
              </a:rPr>
              <a:t>5- Vesicular texture</a:t>
            </a:r>
            <a:r>
              <a:rPr lang="ar-IQ" sz="1600" b="1" dirty="0">
                <a:latin typeface="+mn-lt"/>
              </a:rPr>
              <a:t>نسيج حويصلي </a:t>
            </a:r>
            <a:r>
              <a:rPr lang="en-US" sz="1600" b="1" dirty="0">
                <a:latin typeface="+mn-lt"/>
              </a:rPr>
              <a:t>: </a:t>
            </a:r>
            <a:r>
              <a:rPr lang="en-US" sz="1600" dirty="0">
                <a:latin typeface="+mn-lt"/>
              </a:rPr>
              <a:t>Igneous rocks contain a vesicular texture as a result of gas bubbles that escaped as lava solidifies</a:t>
            </a:r>
            <a:r>
              <a:rPr lang="ar-IQ" sz="1600" dirty="0">
                <a:latin typeface="+mn-lt"/>
              </a:rPr>
              <a:t>تصلب الافا </a:t>
            </a:r>
            <a:r>
              <a:rPr lang="en-US" sz="1600" dirty="0">
                <a:latin typeface="+mn-lt"/>
              </a:rPr>
              <a:t> and thus formed many small holes or cavities known as vesicles </a:t>
            </a:r>
          </a:p>
        </p:txBody>
      </p:sp>
      <p:sp>
        <p:nvSpPr>
          <p:cNvPr id="10" name="Rectangle 9"/>
          <p:cNvSpPr/>
          <p:nvPr/>
        </p:nvSpPr>
        <p:spPr>
          <a:xfrm>
            <a:off x="107504" y="1059582"/>
            <a:ext cx="8928992" cy="1169551"/>
          </a:xfrm>
          <a:prstGeom prst="rect">
            <a:avLst/>
          </a:prstGeom>
        </p:spPr>
        <p:txBody>
          <a:bodyPr wrap="square">
            <a:spAutoFit/>
          </a:bodyPr>
          <a:lstStyle/>
          <a:p>
            <a:r>
              <a:rPr lang="en-US" sz="1600" b="1" dirty="0">
                <a:latin typeface="+mn-lt"/>
              </a:rPr>
              <a:t>6- Pyroclastic (fragmental texture) : </a:t>
            </a:r>
            <a:r>
              <a:rPr lang="en-US" sz="1600" dirty="0">
                <a:latin typeface="+mn-lt"/>
              </a:rPr>
              <a:t>Igneous rocks contain a pyroclastic texture formed by explosive volcanic activity. Ash may be discharged high into the atmosphere and eventually settle to the surface where it accumulates and becomes pyroclastic igneous rock </a:t>
            </a:r>
            <a:endParaRPr lang="ar-IQ" sz="1600" dirty="0">
              <a:latin typeface="+mn-lt"/>
            </a:endParaRPr>
          </a:p>
          <a:p>
            <a:pPr algn="r"/>
            <a:r>
              <a:rPr lang="ar-IQ" sz="1100" b="1" dirty="0">
                <a:latin typeface="+mn-lt"/>
              </a:rPr>
              <a:t>البيروكلاستيك (نسيج مجزأ): تحتوي الصخور النارية على نسيج حممي يتكون من نشاط بركاني متفجر. قد يتم تصريف الرماد عالياً في الغلاف الجوي ويستقر في النهاية على السطح حيث يتراكم ويصبح صخورًا نارية من الحمم البركانية</a:t>
            </a:r>
            <a:endParaRPr lang="en-US" sz="1100" b="1" dirty="0">
              <a:latin typeface="+mn-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4329"/>
            <a:ext cx="4209242" cy="271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310691" y="4645629"/>
            <a:ext cx="1838965" cy="338554"/>
          </a:xfrm>
          <a:prstGeom prst="rect">
            <a:avLst/>
          </a:prstGeom>
        </p:spPr>
        <p:txBody>
          <a:bodyPr wrap="none">
            <a:spAutoFit/>
          </a:bodyPr>
          <a:lstStyle/>
          <a:p>
            <a:r>
              <a:rPr lang="en-US" sz="1600" b="1" dirty="0"/>
              <a:t>Vesicular texture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242" y="2274329"/>
            <a:ext cx="4934758" cy="27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82036" y="4613982"/>
            <a:ext cx="2589170" cy="307777"/>
          </a:xfrm>
          <a:prstGeom prst="rect">
            <a:avLst/>
          </a:prstGeom>
          <a:solidFill>
            <a:schemeClr val="bg1"/>
          </a:solidFill>
        </p:spPr>
        <p:txBody>
          <a:bodyPr wrap="none">
            <a:spAutoFit/>
          </a:bodyPr>
          <a:lstStyle/>
          <a:p>
            <a:r>
              <a:rPr lang="en-US" b="1" dirty="0">
                <a:latin typeface="Calibri"/>
              </a:rPr>
              <a:t>Pyroclastic (fragmental texture) </a:t>
            </a:r>
            <a:endParaRPr lang="en-US" dirty="0"/>
          </a:p>
        </p:txBody>
      </p:sp>
    </p:spTree>
    <p:extLst>
      <p:ext uri="{BB962C8B-B14F-4D97-AF65-F5344CB8AC3E}">
        <p14:creationId xmlns:p14="http://schemas.microsoft.com/office/powerpoint/2010/main" val="137998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3" name="Google Shape;773;p51"/>
          <p:cNvGrpSpPr/>
          <p:nvPr/>
        </p:nvGrpSpPr>
        <p:grpSpPr>
          <a:xfrm>
            <a:off x="4948919" y="1571733"/>
            <a:ext cx="1030983" cy="3103941"/>
            <a:chOff x="5327125" y="2332400"/>
            <a:chExt cx="848825" cy="2555525"/>
          </a:xfrm>
        </p:grpSpPr>
        <p:sp>
          <p:nvSpPr>
            <p:cNvPr id="774" name="Google Shape;774;p51"/>
            <p:cNvSpPr/>
            <p:nvPr/>
          </p:nvSpPr>
          <p:spPr>
            <a:xfrm>
              <a:off x="5327125" y="2332400"/>
              <a:ext cx="848825" cy="2186800"/>
            </a:xfrm>
            <a:custGeom>
              <a:avLst/>
              <a:gdLst/>
              <a:ahLst/>
              <a:cxnLst/>
              <a:rect l="l" t="t" r="r" b="b"/>
              <a:pathLst>
                <a:path w="33953" h="87472" extrusionOk="0">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1"/>
            <p:cNvSpPr/>
            <p:nvPr/>
          </p:nvSpPr>
          <p:spPr>
            <a:xfrm>
              <a:off x="5693375" y="2351400"/>
              <a:ext cx="82850" cy="2536525"/>
            </a:xfrm>
            <a:custGeom>
              <a:avLst/>
              <a:gdLst/>
              <a:ahLst/>
              <a:cxnLst/>
              <a:rect l="l" t="t" r="r" b="b"/>
              <a:pathLst>
                <a:path w="3314" h="101461" extrusionOk="0">
                  <a:moveTo>
                    <a:pt x="3314" y="0"/>
                  </a:moveTo>
                  <a:lnTo>
                    <a:pt x="1" y="101339"/>
                  </a:lnTo>
                  <a:lnTo>
                    <a:pt x="2554" y="101460"/>
                  </a:lnTo>
                  <a:lnTo>
                    <a:pt x="33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71462"/>
            <a:ext cx="8712968" cy="4600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17500" cy="572700"/>
          </a:xfrm>
        </p:spPr>
        <p:txBody>
          <a:bodyPr/>
          <a:lstStyle/>
          <a:p>
            <a:r>
              <a:rPr lang="en-US" dirty="0">
                <a:latin typeface="Arial" pitchFamily="34" charset="0"/>
                <a:cs typeface="Arial" pitchFamily="34" charset="0"/>
              </a:rPr>
              <a:t> </a:t>
            </a:r>
            <a:r>
              <a:rPr lang="en-US" b="1" dirty="0">
                <a:latin typeface="Arial" pitchFamily="34" charset="0"/>
                <a:cs typeface="Arial" pitchFamily="34" charset="0"/>
              </a:rPr>
              <a:t>Petrology </a:t>
            </a:r>
            <a:br>
              <a:rPr lang="en-US" dirty="0"/>
            </a:br>
            <a:endParaRPr lang="en-US" dirty="0"/>
          </a:p>
        </p:txBody>
      </p:sp>
      <p:sp>
        <p:nvSpPr>
          <p:cNvPr id="5" name="Subtitle 4"/>
          <p:cNvSpPr>
            <a:spLocks noGrp="1"/>
          </p:cNvSpPr>
          <p:nvPr>
            <p:ph type="subTitle" idx="3"/>
          </p:nvPr>
        </p:nvSpPr>
        <p:spPr>
          <a:xfrm>
            <a:off x="323528" y="2715766"/>
            <a:ext cx="8352928" cy="1584176"/>
          </a:xfrm>
        </p:spPr>
        <p:txBody>
          <a:bodyPr/>
          <a:lstStyle/>
          <a:p>
            <a:r>
              <a:rPr lang="en-US" sz="1800" dirty="0">
                <a:solidFill>
                  <a:srgbClr val="000000"/>
                </a:solidFill>
                <a:latin typeface="Times New Roman" pitchFamily="18" charset="0"/>
                <a:cs typeface="Times New Roman" pitchFamily="18" charset="0"/>
              </a:rPr>
              <a:t> </a:t>
            </a:r>
            <a:r>
              <a:rPr lang="en-US" sz="2000" b="1" dirty="0">
                <a:solidFill>
                  <a:srgbClr val="000000"/>
                </a:solidFill>
                <a:latin typeface="Times New Roman" pitchFamily="18" charset="0"/>
                <a:cs typeface="Times New Roman" pitchFamily="18" charset="0"/>
              </a:rPr>
              <a:t>Operations responsible for rocks formation:</a:t>
            </a:r>
            <a:r>
              <a:rPr lang="ar-IQ" sz="2000" b="1" dirty="0">
                <a:solidFill>
                  <a:srgbClr val="000000"/>
                </a:solidFill>
                <a:latin typeface="Times New Roman" pitchFamily="18" charset="0"/>
                <a:cs typeface="Times New Roman" pitchFamily="18" charset="0"/>
              </a:rPr>
              <a:t>العمليات المسؤولة عن تشكيل الصخور</a:t>
            </a:r>
            <a:r>
              <a:rPr lang="en-US" sz="2000" b="1" dirty="0">
                <a:solidFill>
                  <a:srgbClr val="000000"/>
                </a:solidFill>
                <a:latin typeface="Times New Roman" pitchFamily="18" charset="0"/>
                <a:cs typeface="Times New Roman" pitchFamily="18" charset="0"/>
              </a:rPr>
              <a:t> </a:t>
            </a:r>
            <a:endParaRPr lang="en-US" sz="2000" dirty="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       For the purpose of understanding the major divisions or classes of rocks, the processes responsible for their formation must be understood. These processes are also called genetic classification or also called deposition environments: </a:t>
            </a:r>
            <a:endParaRPr lang="en-US" dirty="0">
              <a:latin typeface="Times New Roman" pitchFamily="18" charset="0"/>
              <a:cs typeface="Times New Roman" pitchFamily="18" charset="0"/>
            </a:endParaRPr>
          </a:p>
        </p:txBody>
      </p:sp>
      <p:sp>
        <p:nvSpPr>
          <p:cNvPr id="6" name="Subtitle 5"/>
          <p:cNvSpPr>
            <a:spLocks noGrp="1"/>
          </p:cNvSpPr>
          <p:nvPr>
            <p:ph type="subTitle" idx="4"/>
          </p:nvPr>
        </p:nvSpPr>
        <p:spPr>
          <a:xfrm>
            <a:off x="251520" y="1491630"/>
            <a:ext cx="8568952" cy="1152128"/>
          </a:xfrm>
        </p:spPr>
        <p:txBody>
          <a:bodyPr/>
          <a:lstStyle/>
          <a:p>
            <a:pPr algn="just"/>
            <a:r>
              <a:rPr lang="en-US" b="1" dirty="0">
                <a:latin typeface="Times New Roman" pitchFamily="18" charset="0"/>
                <a:cs typeface="Times New Roman" pitchFamily="18" charset="0"/>
              </a:rPr>
              <a:t>       </a:t>
            </a:r>
            <a:r>
              <a:rPr lang="en-US" sz="2000" b="1" dirty="0">
                <a:latin typeface="Times New Roman" pitchFamily="18" charset="0"/>
                <a:cs typeface="Times New Roman" pitchFamily="18" charset="0"/>
              </a:rPr>
              <a:t>Rock :</a:t>
            </a:r>
          </a:p>
          <a:p>
            <a:pPr algn="just"/>
            <a:r>
              <a:rPr lang="en-US" b="1" dirty="0">
                <a:latin typeface="Times New Roman" pitchFamily="18" charset="0"/>
                <a:cs typeface="Times New Roman" pitchFamily="18" charset="0"/>
              </a:rPr>
              <a:t>        Is a natural substance, a solid aggregate of one or more minerals, rocks can be divided into three major types based on the process of their formation. These are; </a:t>
            </a:r>
            <a:r>
              <a:rPr lang="en-US" b="1" dirty="0">
                <a:solidFill>
                  <a:srgbClr val="FF0000"/>
                </a:solidFill>
                <a:latin typeface="Times New Roman" pitchFamily="18" charset="0"/>
                <a:cs typeface="Times New Roman" pitchFamily="18" charset="0"/>
              </a:rPr>
              <a:t>Igneous rocks</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sedimentary rocks</a:t>
            </a:r>
            <a:r>
              <a:rPr lang="en-US" b="1" dirty="0">
                <a:latin typeface="Times New Roman" pitchFamily="18" charset="0"/>
                <a:cs typeface="Times New Roman" pitchFamily="18" charset="0"/>
              </a:rPr>
              <a:t> and </a:t>
            </a:r>
            <a:r>
              <a:rPr lang="en-US" b="1" dirty="0">
                <a:solidFill>
                  <a:srgbClr val="FF0000"/>
                </a:solidFill>
                <a:latin typeface="Times New Roman" pitchFamily="18" charset="0"/>
                <a:cs typeface="Times New Roman" pitchFamily="18" charset="0"/>
              </a:rPr>
              <a:t>metamorphic rocks</a:t>
            </a:r>
            <a:r>
              <a:rPr lang="en-US" b="1" dirty="0">
                <a:latin typeface="Times New Roman" pitchFamily="18" charset="0"/>
                <a:cs typeface="Times New Roman" pitchFamily="18" charset="0"/>
              </a:rPr>
              <a:t>. </a:t>
            </a:r>
          </a:p>
        </p:txBody>
      </p:sp>
      <p:sp>
        <p:nvSpPr>
          <p:cNvPr id="8" name="Subtitle 7"/>
          <p:cNvSpPr>
            <a:spLocks noGrp="1"/>
          </p:cNvSpPr>
          <p:nvPr>
            <p:ph type="subTitle" idx="6"/>
          </p:nvPr>
        </p:nvSpPr>
        <p:spPr>
          <a:xfrm>
            <a:off x="179512" y="627535"/>
            <a:ext cx="8462811" cy="1008112"/>
          </a:xfrm>
        </p:spPr>
        <p:txBody>
          <a:bodyPr/>
          <a:lstStyle/>
          <a:p>
            <a:pPr algn="just"/>
            <a:r>
              <a:rPr lang="en-US" b="1" dirty="0">
                <a:latin typeface="Times New Roman" pitchFamily="18" charset="0"/>
                <a:cs typeface="Times New Roman" pitchFamily="18" charset="0"/>
              </a:rPr>
              <a:t>       Scientific study of rocks that deals with their composition, texture, structure, their occurrence and distribution; and their origin in relation to physicochemical conditions and geologic processes.</a:t>
            </a:r>
          </a:p>
        </p:txBody>
      </p:sp>
    </p:spTree>
    <p:extLst>
      <p:ext uri="{BB962C8B-B14F-4D97-AF65-F5344CB8AC3E}">
        <p14:creationId xmlns:p14="http://schemas.microsoft.com/office/powerpoint/2010/main" val="368092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Types of Rocks</a:t>
            </a:r>
            <a:endParaRPr dirty="0"/>
          </a:p>
        </p:txBody>
      </p:sp>
      <p:sp>
        <p:nvSpPr>
          <p:cNvPr id="761" name="Google Shape;761;p50"/>
          <p:cNvSpPr txBox="1">
            <a:spLocks noGrp="1"/>
          </p:cNvSpPr>
          <p:nvPr>
            <p:ph type="subTitle" idx="1"/>
          </p:nvPr>
        </p:nvSpPr>
        <p:spPr>
          <a:xfrm>
            <a:off x="713225" y="3413699"/>
            <a:ext cx="40092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Metamorphic Rocks</a:t>
            </a:r>
            <a:endParaRPr dirty="0"/>
          </a:p>
        </p:txBody>
      </p:sp>
      <p:sp>
        <p:nvSpPr>
          <p:cNvPr id="762" name="Google Shape;762;p50"/>
          <p:cNvSpPr txBox="1">
            <a:spLocks noGrp="1"/>
          </p:cNvSpPr>
          <p:nvPr>
            <p:ph type="subTitle" idx="2"/>
          </p:nvPr>
        </p:nvSpPr>
        <p:spPr>
          <a:xfrm>
            <a:off x="713236" y="2289950"/>
            <a:ext cx="40092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Sedimentary Rocks</a:t>
            </a:r>
            <a:endParaRPr dirty="0"/>
          </a:p>
        </p:txBody>
      </p:sp>
      <p:sp>
        <p:nvSpPr>
          <p:cNvPr id="763" name="Google Shape;763;p50"/>
          <p:cNvSpPr txBox="1">
            <a:spLocks noGrp="1"/>
          </p:cNvSpPr>
          <p:nvPr>
            <p:ph type="subTitle" idx="3"/>
          </p:nvPr>
        </p:nvSpPr>
        <p:spPr>
          <a:xfrm>
            <a:off x="713225" y="3880625"/>
            <a:ext cx="4009200" cy="572700"/>
          </a:xfrm>
          <a:prstGeom prst="rect">
            <a:avLst/>
          </a:prstGeom>
        </p:spPr>
        <p:txBody>
          <a:bodyPr spcFirstLastPara="1" wrap="square" lIns="91425" tIns="91425" rIns="91425" bIns="91425" anchor="t" anchorCtr="0">
            <a:noAutofit/>
          </a:bodyPr>
          <a:lstStyle/>
          <a:p>
            <a:pPr marL="0" lvl="0" indent="0"/>
            <a:r>
              <a:rPr lang="en" dirty="0"/>
              <a:t>They are formed by the geological environment changes (</a:t>
            </a:r>
            <a:r>
              <a:rPr lang="en-US" dirty="0"/>
              <a:t>heat , pressure</a:t>
            </a:r>
            <a:r>
              <a:rPr lang="en" dirty="0"/>
              <a:t>)</a:t>
            </a:r>
            <a:endParaRPr dirty="0"/>
          </a:p>
        </p:txBody>
      </p:sp>
      <p:sp>
        <p:nvSpPr>
          <p:cNvPr id="764" name="Google Shape;764;p50"/>
          <p:cNvSpPr txBox="1">
            <a:spLocks noGrp="1"/>
          </p:cNvSpPr>
          <p:nvPr>
            <p:ph type="subTitle" idx="4"/>
          </p:nvPr>
        </p:nvSpPr>
        <p:spPr>
          <a:xfrm>
            <a:off x="713225" y="2756875"/>
            <a:ext cx="4009200" cy="572700"/>
          </a:xfrm>
          <a:prstGeom prst="rect">
            <a:avLst/>
          </a:prstGeom>
        </p:spPr>
        <p:txBody>
          <a:bodyPr spcFirstLastPara="1" wrap="square" lIns="91425" tIns="91425" rIns="91425" bIns="91425" anchor="t" anchorCtr="0">
            <a:noAutofit/>
          </a:bodyPr>
          <a:lstStyle/>
          <a:p>
            <a:pPr marL="0" lvl="0" indent="0"/>
            <a:r>
              <a:rPr lang="en-US" dirty="0"/>
              <a:t>Formed by the “cementation” of loose (Soft) grains of sediment found on the surface of Earth</a:t>
            </a:r>
            <a:endParaRPr dirty="0"/>
          </a:p>
        </p:txBody>
      </p:sp>
      <p:sp>
        <p:nvSpPr>
          <p:cNvPr id="765" name="Google Shape;765;p50"/>
          <p:cNvSpPr txBox="1">
            <a:spLocks noGrp="1"/>
          </p:cNvSpPr>
          <p:nvPr>
            <p:ph type="subTitle" idx="5"/>
          </p:nvPr>
        </p:nvSpPr>
        <p:spPr>
          <a:xfrm>
            <a:off x="683568" y="1236041"/>
            <a:ext cx="40092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Igneous Rocks</a:t>
            </a:r>
            <a:endParaRPr dirty="0"/>
          </a:p>
        </p:txBody>
      </p:sp>
      <p:sp>
        <p:nvSpPr>
          <p:cNvPr id="766" name="Google Shape;766;p50"/>
          <p:cNvSpPr txBox="1">
            <a:spLocks noGrp="1"/>
          </p:cNvSpPr>
          <p:nvPr>
            <p:ph type="subTitle" idx="6"/>
          </p:nvPr>
        </p:nvSpPr>
        <p:spPr>
          <a:xfrm>
            <a:off x="713250" y="1633125"/>
            <a:ext cx="400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They are formed by the cooling of magmatic material or molten rock material</a:t>
            </a:r>
            <a:endParaRPr dirty="0"/>
          </a:p>
        </p:txBody>
      </p:sp>
      <p:sp>
        <p:nvSpPr>
          <p:cNvPr id="767" name="Google Shape;767;p50"/>
          <p:cNvSpPr/>
          <p:nvPr/>
        </p:nvSpPr>
        <p:spPr>
          <a:xfrm flipH="1">
            <a:off x="5980099" y="912975"/>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1012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3"/>
          </p:nvPr>
        </p:nvSpPr>
        <p:spPr>
          <a:xfrm>
            <a:off x="0" y="2643758"/>
            <a:ext cx="8640960" cy="1224136"/>
          </a:xfrm>
        </p:spPr>
        <p:txBody>
          <a:bodyPr/>
          <a:lstStyle/>
          <a:p>
            <a:r>
              <a:rPr lang="en-US" sz="1800" dirty="0">
                <a:solidFill>
                  <a:srgbClr val="000000"/>
                </a:solidFill>
                <a:latin typeface="Calibri"/>
              </a:rPr>
              <a:t> </a:t>
            </a:r>
            <a:r>
              <a:rPr lang="en-US" b="1" dirty="0">
                <a:solidFill>
                  <a:srgbClr val="000000"/>
                </a:solidFill>
                <a:latin typeface="Calibri"/>
              </a:rPr>
              <a:t>3. Sedimentary processes : </a:t>
            </a:r>
            <a:r>
              <a:rPr lang="en-US" dirty="0">
                <a:solidFill>
                  <a:srgbClr val="000000"/>
                </a:solidFill>
                <a:latin typeface="Calibri"/>
              </a:rPr>
              <a:t>These processes occur on rocks of any type (igneous, metamorphic or sedimentary rocks) starting with the process of weathering which results in the sediments, and through the process of transportation of the sediments (the weathering products) and then the process of sedimentation or deposition and finally the lithification. </a:t>
            </a:r>
          </a:p>
        </p:txBody>
      </p:sp>
      <p:sp>
        <p:nvSpPr>
          <p:cNvPr id="6" name="Subtitle 5"/>
          <p:cNvSpPr>
            <a:spLocks noGrp="1"/>
          </p:cNvSpPr>
          <p:nvPr>
            <p:ph type="subTitle" idx="4"/>
          </p:nvPr>
        </p:nvSpPr>
        <p:spPr>
          <a:xfrm>
            <a:off x="107504" y="771550"/>
            <a:ext cx="8352928" cy="1800200"/>
          </a:xfrm>
        </p:spPr>
        <p:txBody>
          <a:bodyPr/>
          <a:lstStyle/>
          <a:p>
            <a:endParaRPr lang="en-US" sz="1800" dirty="0">
              <a:solidFill>
                <a:srgbClr val="000000"/>
              </a:solidFill>
              <a:latin typeface="Calibri"/>
            </a:endParaRPr>
          </a:p>
          <a:p>
            <a:r>
              <a:rPr lang="en-US" sz="1800" dirty="0">
                <a:solidFill>
                  <a:srgbClr val="000000"/>
                </a:solidFill>
                <a:latin typeface="Calibri"/>
              </a:rPr>
              <a:t> </a:t>
            </a:r>
            <a:r>
              <a:rPr lang="en-US" b="1" dirty="0">
                <a:solidFill>
                  <a:srgbClr val="000000"/>
                </a:solidFill>
                <a:latin typeface="Calibri"/>
              </a:rPr>
              <a:t>2- Metamorphic processes : </a:t>
            </a:r>
          </a:p>
          <a:p>
            <a:r>
              <a:rPr lang="en-US" dirty="0">
                <a:solidFill>
                  <a:srgbClr val="000000"/>
                </a:solidFill>
                <a:latin typeface="Times New Roman" pitchFamily="18" charset="0"/>
                <a:cs typeface="Times New Roman" pitchFamily="18" charset="0"/>
              </a:rPr>
              <a:t>       Include re-crystallization of minerals and their interaction in the original rocks are in the solid state under high temperature and pressure conditions provided there is no melting. </a:t>
            </a:r>
          </a:p>
          <a:p>
            <a:endParaRPr lang="en-US" dirty="0">
              <a:solidFill>
                <a:srgbClr val="000000"/>
              </a:solidFill>
              <a:latin typeface="Times New Roman" pitchFamily="18" charset="0"/>
              <a:cs typeface="Times New Roman" pitchFamily="18" charset="0"/>
            </a:endParaRPr>
          </a:p>
          <a:p>
            <a:pPr algn="r"/>
            <a:r>
              <a:rPr lang="ar-IQ" dirty="0">
                <a:latin typeface="Times New Roman" pitchFamily="18" charset="0"/>
                <a:cs typeface="Times New Roman" pitchFamily="18" charset="0"/>
              </a:rPr>
              <a:t>تشمل إعادة بلورة المعادن وتفاعلها في الصخور الأصلية التي تكون في الحالة الصلبة تحت ظروف ضغط ودرجة حرارة عالية بشرط عدم وجود ذوبان.</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8" name="Subtitle 7"/>
          <p:cNvSpPr>
            <a:spLocks noGrp="1"/>
          </p:cNvSpPr>
          <p:nvPr>
            <p:ph type="subTitle" idx="6"/>
          </p:nvPr>
        </p:nvSpPr>
        <p:spPr>
          <a:xfrm>
            <a:off x="179512" y="267494"/>
            <a:ext cx="8712968" cy="1008112"/>
          </a:xfrm>
        </p:spPr>
        <p:txBody>
          <a:bodyPr/>
          <a:lstStyle/>
          <a:p>
            <a:endParaRPr lang="en-US" sz="1800" dirty="0">
              <a:solidFill>
                <a:srgbClr val="000000"/>
              </a:solidFill>
              <a:latin typeface="Calibri"/>
            </a:endParaRPr>
          </a:p>
          <a:p>
            <a:r>
              <a:rPr lang="en-US" b="1" dirty="0">
                <a:solidFill>
                  <a:srgbClr val="000000"/>
                </a:solidFill>
                <a:latin typeface="Calibri"/>
              </a:rPr>
              <a:t>1- Igneous processes : </a:t>
            </a:r>
            <a:r>
              <a:rPr lang="en-US" dirty="0">
                <a:solidFill>
                  <a:srgbClr val="000000"/>
                </a:solidFill>
                <a:latin typeface="Times New Roman" pitchFamily="18" charset="0"/>
                <a:cs typeface="Times New Roman" pitchFamily="18" charset="0"/>
              </a:rPr>
              <a:t>include crystallization of minerals from high temperature silicate melt known as magmas.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168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Rocks cycle</a:t>
            </a:r>
          </a:p>
        </p:txBody>
      </p:sp>
      <p:sp>
        <p:nvSpPr>
          <p:cNvPr id="8" name="Subtitle 7"/>
          <p:cNvSpPr>
            <a:spLocks noGrp="1"/>
          </p:cNvSpPr>
          <p:nvPr>
            <p:ph type="subTitle" idx="6"/>
          </p:nvPr>
        </p:nvSpPr>
        <p:spPr>
          <a:xfrm>
            <a:off x="713250" y="1131590"/>
            <a:ext cx="8179230" cy="1074235"/>
          </a:xfrm>
        </p:spPr>
        <p:txBody>
          <a:bodyPr/>
          <a:lstStyle/>
          <a:p>
            <a:pPr>
              <a:buFont typeface="Arial" pitchFamily="34" charset="0"/>
              <a:buChar char="•"/>
            </a:pPr>
            <a:r>
              <a:rPr lang="en-US" dirty="0">
                <a:latin typeface="Times New Roman" pitchFamily="18" charset="0"/>
                <a:cs typeface="Times New Roman" pitchFamily="18" charset="0"/>
              </a:rPr>
              <a:t>When a rock crystallizes from melt (magma or lava), it is an igneous rock. This rock can be weathered , eroded and then deposited and </a:t>
            </a:r>
            <a:r>
              <a:rPr lang="en-US" dirty="0" err="1">
                <a:latin typeface="Times New Roman" pitchFamily="18" charset="0"/>
                <a:cs typeface="Times New Roman" pitchFamily="18" charset="0"/>
              </a:rPr>
              <a:t>lithified</a:t>
            </a:r>
            <a:r>
              <a:rPr lang="en-US" dirty="0">
                <a:latin typeface="Times New Roman" pitchFamily="18" charset="0"/>
                <a:cs typeface="Times New Roman" pitchFamily="18" charset="0"/>
              </a:rPr>
              <a:t> into a sedimentary rock, or be turned into a metamorphic rock due to heat and pressure that change the mineral content of the rock.</a:t>
            </a:r>
          </a:p>
          <a:p>
            <a:pPr marL="400050" indent="-285750">
              <a:buFont typeface="Arial" pitchFamily="34" charset="0"/>
              <a:buChar char="•"/>
            </a:pPr>
            <a:r>
              <a:rPr lang="en-US" dirty="0">
                <a:latin typeface="Times New Roman" pitchFamily="18" charset="0"/>
                <a:cs typeface="Times New Roman" pitchFamily="18" charset="0"/>
              </a:rPr>
              <a:t>The sedimentary rock can be turned into a metamorphic rock due to heat and pressure.</a:t>
            </a:r>
          </a:p>
          <a:p>
            <a:pPr>
              <a:buFont typeface="Arial" pitchFamily="34" charset="0"/>
              <a:buChar char="•"/>
            </a:pPr>
            <a:r>
              <a:rPr lang="en-US" dirty="0">
                <a:latin typeface="Times New Roman" pitchFamily="18" charset="0"/>
                <a:cs typeface="Times New Roman" pitchFamily="18" charset="0"/>
              </a:rPr>
              <a:t>metamorphic rock can be weathered, eroded, deposited, and </a:t>
            </a:r>
            <a:r>
              <a:rPr lang="en-US" dirty="0" err="1">
                <a:latin typeface="Times New Roman" pitchFamily="18" charset="0"/>
                <a:cs typeface="Times New Roman" pitchFamily="18" charset="0"/>
              </a:rPr>
              <a:t>lithified</a:t>
            </a:r>
            <a:r>
              <a:rPr lang="en-US" dirty="0">
                <a:latin typeface="Times New Roman" pitchFamily="18" charset="0"/>
                <a:cs typeface="Times New Roman" pitchFamily="18" charset="0"/>
              </a:rPr>
              <a:t>, and then becoming a sedimentary rock.</a:t>
            </a:r>
          </a:p>
          <a:p>
            <a:pPr>
              <a:buFont typeface="Arial" pitchFamily="34" charset="0"/>
              <a:buChar char="•"/>
            </a:pPr>
            <a:r>
              <a:rPr lang="en-US" dirty="0">
                <a:latin typeface="Times New Roman" pitchFamily="18" charset="0"/>
                <a:cs typeface="Times New Roman" pitchFamily="18" charset="0"/>
              </a:rPr>
              <a:t>All three types of rocks may be re-melted; when this happens, a new magma is formed, and then an igneous rock may once again crystallize.</a:t>
            </a:r>
          </a:p>
        </p:txBody>
      </p:sp>
    </p:spTree>
    <p:extLst>
      <p:ext uri="{BB962C8B-B14F-4D97-AF65-F5344CB8AC3E}">
        <p14:creationId xmlns:p14="http://schemas.microsoft.com/office/powerpoint/2010/main" val="91295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848"/>
            <a:ext cx="9036496" cy="5088167"/>
          </a:xfrm>
          <a:prstGeom prst="rect">
            <a:avLst/>
          </a:prstGeom>
        </p:spPr>
      </p:pic>
      <p:sp>
        <p:nvSpPr>
          <p:cNvPr id="2" name="Title 1"/>
          <p:cNvSpPr>
            <a:spLocks noGrp="1"/>
          </p:cNvSpPr>
          <p:nvPr>
            <p:ph type="title"/>
          </p:nvPr>
        </p:nvSpPr>
        <p:spPr>
          <a:xfrm>
            <a:off x="103681" y="16848"/>
            <a:ext cx="2448272" cy="572700"/>
          </a:xfrm>
        </p:spPr>
        <p:txBody>
          <a:bodyPr/>
          <a:lstStyle/>
          <a:p>
            <a:r>
              <a:rPr lang="en-US" dirty="0"/>
              <a:t>Rocks cycle</a:t>
            </a:r>
          </a:p>
        </p:txBody>
      </p:sp>
    </p:spTree>
    <p:extLst>
      <p:ext uri="{BB962C8B-B14F-4D97-AF65-F5344CB8AC3E}">
        <p14:creationId xmlns:p14="http://schemas.microsoft.com/office/powerpoint/2010/main" val="370410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5486"/>
            <a:ext cx="7717500" cy="720080"/>
          </a:xfrm>
        </p:spPr>
        <p:txBody>
          <a:bodyPr/>
          <a:lstStyle/>
          <a:p>
            <a:pPr lvl="0"/>
            <a:r>
              <a:rPr lang="en-US" sz="1600" dirty="0">
                <a:solidFill>
                  <a:srgbClr val="000000"/>
                </a:solidFill>
                <a:latin typeface="Times New Roman" pitchFamily="18" charset="0"/>
                <a:cs typeface="Times New Roman" pitchFamily="18" charset="0"/>
              </a:rPr>
              <a:t> </a:t>
            </a:r>
            <a:r>
              <a:rPr lang="en-US" sz="2700" dirty="0"/>
              <a:t>Igneous Rocks</a:t>
            </a:r>
            <a:br>
              <a:rPr lang="en-US" sz="2700" dirty="0"/>
            </a:br>
            <a:br>
              <a:rPr lang="en-US" sz="1600" dirty="0">
                <a:solidFill>
                  <a:srgbClr val="000000"/>
                </a:solidFill>
                <a:latin typeface="Times New Roman" pitchFamily="18" charset="0"/>
                <a:cs typeface="Times New Roman" pitchFamily="18" charset="0"/>
              </a:rPr>
            </a:br>
            <a:r>
              <a:rPr lang="en-US" sz="1600" b="1" dirty="0">
                <a:solidFill>
                  <a:srgbClr val="000000"/>
                </a:solidFill>
                <a:latin typeface="Times New Roman" pitchFamily="18" charset="0"/>
                <a:cs typeface="Times New Roman" pitchFamily="18" charset="0"/>
              </a:rPr>
              <a:t>Magma Composition </a:t>
            </a:r>
            <a:br>
              <a:rPr lang="en-US" sz="1600" dirty="0">
                <a:solidFill>
                  <a:srgbClr val="000000"/>
                </a:solidFill>
                <a:latin typeface="Times New Roman" pitchFamily="18" charset="0"/>
                <a:cs typeface="Times New Roman" pitchFamily="18" charset="0"/>
              </a:rPr>
            </a:br>
            <a:r>
              <a:rPr lang="en-US" sz="1600" dirty="0">
                <a:solidFill>
                  <a:srgbClr val="000000"/>
                </a:solidFill>
                <a:latin typeface="Times New Roman" pitchFamily="18" charset="0"/>
                <a:cs typeface="Times New Roman" pitchFamily="18" charset="0"/>
              </a:rPr>
              <a:t>magma: is the molten rock material (in whole (total) or in part) in the depths of the earth, under the earth's crust, and at the top of the upper mantle. </a:t>
            </a:r>
            <a:br>
              <a:rPr lang="en-US" sz="1600" dirty="0">
                <a:solidFill>
                  <a:srgbClr val="000000"/>
                </a:solidFill>
                <a:latin typeface="Times New Roman" pitchFamily="18" charset="0"/>
                <a:cs typeface="Times New Roman" pitchFamily="18" charset="0"/>
              </a:rPr>
            </a:br>
            <a:br>
              <a:rPr lang="en-US" sz="1600" dirty="0">
                <a:solidFill>
                  <a:srgbClr val="000000"/>
                </a:solidFill>
                <a:latin typeface="Times New Roman" pitchFamily="18" charset="0"/>
                <a:cs typeface="Times New Roman" pitchFamily="18" charset="0"/>
              </a:rPr>
            </a:br>
            <a:br>
              <a:rPr lang="en-US" sz="1600" dirty="0">
                <a:solidFill>
                  <a:srgbClr val="000000"/>
                </a:solidFill>
                <a:latin typeface="Times New Roman" pitchFamily="18" charset="0"/>
                <a:cs typeface="Times New Roman" pitchFamily="18" charset="0"/>
              </a:rPr>
            </a:br>
            <a:br>
              <a:rPr lang="en-US" sz="1600" dirty="0">
                <a:solidFill>
                  <a:srgbClr val="000000"/>
                </a:solidFill>
                <a:latin typeface="Times New Roman" pitchFamily="18" charset="0"/>
                <a:cs typeface="Times New Roman" pitchFamily="18" charset="0"/>
              </a:rPr>
            </a:br>
            <a:br>
              <a:rPr lang="en-US" sz="1600" dirty="0">
                <a:solidFill>
                  <a:srgbClr val="000000"/>
                </a:solidFill>
                <a:latin typeface="Times New Roman" pitchFamily="18" charset="0"/>
                <a:cs typeface="Times New Roman" pitchFamily="18" charset="0"/>
              </a:rPr>
            </a:br>
            <a:br>
              <a:rPr lang="en-US" sz="1600" dirty="0">
                <a:solidFill>
                  <a:srgbClr val="000000"/>
                </a:solidFill>
                <a:latin typeface="Times New Roman" pitchFamily="18" charset="0"/>
                <a:cs typeface="Times New Roman" pitchFamily="18" charset="0"/>
              </a:rPr>
            </a:br>
            <a:br>
              <a:rPr lang="en-US" sz="1600" dirty="0">
                <a:solidFill>
                  <a:srgbClr val="000000"/>
                </a:solidFill>
                <a:latin typeface="Times New Roman" pitchFamily="18" charset="0"/>
                <a:cs typeface="Times New Roman" pitchFamily="18" charset="0"/>
              </a:rPr>
            </a:br>
            <a:r>
              <a:rPr lang="en-US" sz="1600" dirty="0">
                <a:solidFill>
                  <a:srgbClr val="000000"/>
                </a:solidFill>
                <a:latin typeface="Times New Roman" pitchFamily="18" charset="0"/>
                <a:cs typeface="Times New Roman" pitchFamily="18" charset="0"/>
              </a:rPr>
              <a:t></a:t>
            </a:r>
            <a:br>
              <a:rPr lang="en-US" sz="1600" dirty="0">
                <a:solidFill>
                  <a:srgbClr val="000000"/>
                </a:solidFill>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
        <p:nvSpPr>
          <p:cNvPr id="5" name="Subtitle 4"/>
          <p:cNvSpPr>
            <a:spLocks noGrp="1"/>
          </p:cNvSpPr>
          <p:nvPr>
            <p:ph type="subTitle" idx="3"/>
          </p:nvPr>
        </p:nvSpPr>
        <p:spPr>
          <a:xfrm>
            <a:off x="179512" y="1923678"/>
            <a:ext cx="8568952" cy="1008112"/>
          </a:xfrm>
        </p:spPr>
        <p:txBody>
          <a:bodyPr/>
          <a:lstStyle/>
          <a:p>
            <a:r>
              <a:rPr lang="en-US" dirty="0"/>
              <a:t>        </a:t>
            </a:r>
            <a:r>
              <a:rPr lang="en-US" dirty="0">
                <a:latin typeface="Times New Roman" pitchFamily="18" charset="0"/>
                <a:cs typeface="Times New Roman" pitchFamily="18" charset="0"/>
              </a:rPr>
              <a:t>Silica is the most abundant component in magma.</a:t>
            </a:r>
            <a:r>
              <a:rPr lang="ar-IQ" dirty="0">
                <a:latin typeface="Times New Roman" pitchFamily="18" charset="0"/>
                <a:cs typeface="Times New Roman" pitchFamily="18" charset="0"/>
              </a:rPr>
              <a:t> السيليكا هي المكون الأكثر وفرة في الصهارة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bulk chemical composition of magma is (O - Si - Al - Fe - Ca - Mg - Na - K ), These major elements occur as oxides. </a:t>
            </a:r>
          </a:p>
        </p:txBody>
      </p:sp>
      <p:sp>
        <p:nvSpPr>
          <p:cNvPr id="6" name="Subtitle 5"/>
          <p:cNvSpPr>
            <a:spLocks noGrp="1"/>
          </p:cNvSpPr>
          <p:nvPr>
            <p:ph type="subTitle" idx="4"/>
          </p:nvPr>
        </p:nvSpPr>
        <p:spPr>
          <a:xfrm>
            <a:off x="611560" y="3003798"/>
            <a:ext cx="7848872" cy="1008112"/>
          </a:xfrm>
        </p:spPr>
        <p:txBody>
          <a:bodyPr/>
          <a:lstStyle/>
          <a:p>
            <a:r>
              <a:rPr lang="en-US" dirty="0">
                <a:solidFill>
                  <a:srgbClr val="000000"/>
                </a:solidFill>
                <a:latin typeface="Times New Roman" pitchFamily="18" charset="0"/>
                <a:cs typeface="Times New Roman" pitchFamily="18" charset="0"/>
                <a:sym typeface="Lilita One"/>
              </a:rPr>
              <a:t>Magma means: molten rock within the Earth </a:t>
            </a:r>
          </a:p>
          <a:p>
            <a:r>
              <a:rPr lang="en-US" dirty="0">
                <a:solidFill>
                  <a:srgbClr val="000000"/>
                </a:solidFill>
                <a:latin typeface="Times New Roman" pitchFamily="18" charset="0"/>
                <a:cs typeface="Times New Roman" pitchFamily="18" charset="0"/>
                <a:sym typeface="Lilita One"/>
              </a:rPr>
              <a:t>Lava means: molten rock on the Earth’s surface.</a:t>
            </a:r>
            <a:endParaRPr lang="en-US" dirty="0"/>
          </a:p>
        </p:txBody>
      </p:sp>
    </p:spTree>
    <p:extLst>
      <p:ext uri="{BB962C8B-B14F-4D97-AF65-F5344CB8AC3E}">
        <p14:creationId xmlns:p14="http://schemas.microsoft.com/office/powerpoint/2010/main" val="361018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445024"/>
            <a:ext cx="7717500" cy="2558773"/>
          </a:xfrm>
        </p:spPr>
        <p:txBody>
          <a:bodyPr/>
          <a:lstStyle/>
          <a:p>
            <a:pPr algn="just"/>
            <a:r>
              <a:rPr lang="en-US" sz="1600" dirty="0">
                <a:latin typeface="Times New Roman" pitchFamily="18" charset="0"/>
                <a:cs typeface="Times New Roman" pitchFamily="18" charset="0"/>
              </a:rPr>
              <a:t></a:t>
            </a:r>
            <a:br>
              <a:rPr lang="en-US" sz="2000" b="1" dirty="0">
                <a:latin typeface="Times New Roman" pitchFamily="18" charset="0"/>
                <a:cs typeface="Times New Roman" pitchFamily="18" charset="0"/>
              </a:rPr>
            </a:b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Magmatic crystallization: The process of crystallizing the minerals from the melt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Bowen's reaction series : The sequence of minerals crystallize from a magma . It is important because it forms basis for explaining igneous mineral and textures.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Bowen's reaction series divided to two branches, the </a:t>
            </a:r>
            <a:r>
              <a:rPr lang="en-US" sz="1600" b="1" dirty="0">
                <a:latin typeface="Times New Roman" pitchFamily="18" charset="0"/>
                <a:cs typeface="Times New Roman" pitchFamily="18" charset="0"/>
              </a:rPr>
              <a:t>continuous and the discontinuous</a:t>
            </a:r>
            <a:r>
              <a:rPr lang="en-US" sz="1600" dirty="0">
                <a:latin typeface="Times New Roman" pitchFamily="18" charset="0"/>
                <a:cs typeface="Times New Roman" pitchFamily="18" charset="0"/>
              </a:rPr>
              <a: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In discontinuous series the minerals were arranged according to the priority of their crystallization from the melt, at high temperatures (about 1200 C°) starting with olivine and pyroxene, and then finally crystallized quartz at relatively low temperatures (about 500 C°). </a:t>
            </a:r>
          </a:p>
        </p:txBody>
      </p:sp>
      <p:sp>
        <p:nvSpPr>
          <p:cNvPr id="5" name="Subtitle 4"/>
          <p:cNvSpPr>
            <a:spLocks noGrp="1"/>
          </p:cNvSpPr>
          <p:nvPr>
            <p:ph type="subTitle" idx="3"/>
          </p:nvPr>
        </p:nvSpPr>
        <p:spPr>
          <a:xfrm>
            <a:off x="539552" y="411510"/>
            <a:ext cx="4009200" cy="572700"/>
          </a:xfrm>
        </p:spPr>
        <p:txBody>
          <a:bodyPr/>
          <a:lstStyle/>
          <a:p>
            <a:r>
              <a:rPr lang="en-US" sz="2400" b="1" dirty="0">
                <a:solidFill>
                  <a:srgbClr val="16343F"/>
                </a:solidFill>
                <a:latin typeface="Times New Roman" pitchFamily="18" charset="0"/>
                <a:cs typeface="Times New Roman" pitchFamily="18" charset="0"/>
                <a:sym typeface="Lilita One"/>
              </a:rPr>
              <a:t>Crystallization of Magma</a:t>
            </a:r>
            <a:endParaRPr lang="en-US" sz="1800" dirty="0"/>
          </a:p>
        </p:txBody>
      </p:sp>
      <p:sp>
        <p:nvSpPr>
          <p:cNvPr id="6" name="Subtitle 5"/>
          <p:cNvSpPr>
            <a:spLocks noGrp="1"/>
          </p:cNvSpPr>
          <p:nvPr>
            <p:ph type="subTitle" idx="4"/>
          </p:nvPr>
        </p:nvSpPr>
        <p:spPr>
          <a:xfrm>
            <a:off x="683568" y="3003798"/>
            <a:ext cx="7560840" cy="792088"/>
          </a:xfrm>
        </p:spPr>
        <p:txBody>
          <a:bodyPr/>
          <a:lstStyle/>
          <a:p>
            <a:r>
              <a:rPr lang="en-US" sz="2000" b="1" dirty="0">
                <a:latin typeface="Times New Roman" pitchFamily="18" charset="0"/>
                <a:cs typeface="Times New Roman" pitchFamily="18" charset="0"/>
              </a:rPr>
              <a:t>Crystallization of Magma</a:t>
            </a:r>
          </a:p>
          <a:p>
            <a:r>
              <a:rPr lang="en-US" b="1" dirty="0">
                <a:latin typeface="Times New Roman" pitchFamily="18" charset="0"/>
                <a:cs typeface="Times New Roman" pitchFamily="18" charset="0"/>
              </a:rPr>
              <a:t>Magmatic crystallization: The process of crystallizing the minerals from the melt .</a:t>
            </a:r>
          </a:p>
        </p:txBody>
      </p:sp>
    </p:spTree>
    <p:extLst>
      <p:ext uri="{BB962C8B-B14F-4D97-AF65-F5344CB8AC3E}">
        <p14:creationId xmlns:p14="http://schemas.microsoft.com/office/powerpoint/2010/main" val="15494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8408"/>
            <a:ext cx="8928992" cy="4946684"/>
          </a:xfrm>
          <a:prstGeom prst="rect">
            <a:avLst/>
          </a:prstGeom>
        </p:spPr>
      </p:pic>
    </p:spTree>
    <p:extLst>
      <p:ext uri="{BB962C8B-B14F-4D97-AF65-F5344CB8AC3E}">
        <p14:creationId xmlns:p14="http://schemas.microsoft.com/office/powerpoint/2010/main" val="4195816649"/>
      </p:ext>
    </p:extLst>
  </p:cSld>
  <p:clrMapOvr>
    <a:masterClrMapping/>
  </p:clrMapOvr>
</p:sld>
</file>

<file path=ppt/theme/theme1.xml><?xml version="1.0" encoding="utf-8"?>
<a:theme xmlns:a="http://schemas.openxmlformats.org/drawingml/2006/main"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29626</TotalTime>
  <Words>1234</Words>
  <Application>Microsoft Office PowerPoint</Application>
  <PresentationFormat>عرض على الشاشة (16:9)</PresentationFormat>
  <Paragraphs>69</Paragraphs>
  <Slides>16</Slides>
  <Notes>4</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16</vt:i4>
      </vt:variant>
    </vt:vector>
  </HeadingPairs>
  <TitlesOfParts>
    <vt:vector size="23" baseType="lpstr">
      <vt:lpstr>Lilita One</vt:lpstr>
      <vt:lpstr>Gill Sans Ultra Bold</vt:lpstr>
      <vt:lpstr>Times New Roman</vt:lpstr>
      <vt:lpstr>Arial</vt:lpstr>
      <vt:lpstr>Didact Gothic</vt:lpstr>
      <vt:lpstr>Calibri</vt:lpstr>
      <vt:lpstr> Science Subject for Elementary - 2nd Grade: Earth Science by Slidesgo </vt:lpstr>
      <vt:lpstr>General geology</vt:lpstr>
      <vt:lpstr> Petrology  </vt:lpstr>
      <vt:lpstr>Types of Rocks</vt:lpstr>
      <vt:lpstr>عرض تقديمي في PowerPoint</vt:lpstr>
      <vt:lpstr>Rocks cycle</vt:lpstr>
      <vt:lpstr>Rocks cycle</vt:lpstr>
      <vt:lpstr> Igneous Rocks  Magma Composition  magma: is the molten rock material (in whole (total) or in part) in the depths of the earth, under the earth's crust, and at the top of the upper mantle.         </vt:lpstr>
      <vt:lpstr>  Magmatic crystallization: The process of crystallizing the minerals from the melt . Bowen's reaction series : The sequence of minerals crystallize from a magma . It is important because it forms basis for explaining igneous mineral and textures. Bowen's reaction series divided to two branches, the continuous and the discontinuous. In discontinuous series the minerals were arranged according to the priority of their crystallization from the melt, at high temperatures (about 1200 C°) starting with olivine and pyroxene, and then finally crystallized quartz at relatively low temperatures (about 500 C°).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Typse of Rocks</dc:title>
  <dc:creator>mohammed muwafaq</dc:creator>
  <cp:lastModifiedBy>falah geology</cp:lastModifiedBy>
  <cp:revision>240</cp:revision>
  <cp:lastPrinted>2022-12-10T16:06:10Z</cp:lastPrinted>
  <dcterms:modified xsi:type="dcterms:W3CDTF">2024-03-11T13:50:23Z</dcterms:modified>
</cp:coreProperties>
</file>