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84" r:id="rId4"/>
    <p:sldId id="289" r:id="rId5"/>
    <p:sldId id="290" r:id="rId6"/>
    <p:sldId id="291" r:id="rId7"/>
    <p:sldId id="286" r:id="rId8"/>
    <p:sldId id="287" r:id="rId9"/>
    <p:sldId id="28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3/4/2022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3/4/2022</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3/4/2022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3/4/2022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3/4/2022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3/4/2022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38400"/>
            <a:ext cx="4419600" cy="838200"/>
          </a:xfrm>
        </p:spPr>
        <p:txBody>
          <a:bodyPr/>
          <a:lstStyle/>
          <a:p>
            <a:r>
              <a:rPr lang="en-US" sz="4000" dirty="0" smtClean="0"/>
              <a:t>Petrology</a:t>
            </a:r>
            <a:endParaRPr lang="ar-IQ" dirty="0"/>
          </a:p>
        </p:txBody>
      </p:sp>
      <p:sp>
        <p:nvSpPr>
          <p:cNvPr id="3" name="Subtitle 2"/>
          <p:cNvSpPr>
            <a:spLocks noGrp="1"/>
          </p:cNvSpPr>
          <p:nvPr>
            <p:ph type="subTitle" idx="1"/>
          </p:nvPr>
        </p:nvSpPr>
        <p:spPr/>
        <p:txBody>
          <a:bodyPr>
            <a:normAutofit/>
          </a:bodyPr>
          <a:lstStyle/>
          <a:p>
            <a:r>
              <a:rPr lang="en-US" sz="3600" dirty="0" smtClean="0"/>
              <a:t>(</a:t>
            </a:r>
            <a:r>
              <a:rPr lang="en-US" sz="3600" dirty="0"/>
              <a:t>1</a:t>
            </a:r>
            <a:r>
              <a:rPr lang="en-US" sz="3600" dirty="0" smtClean="0"/>
              <a:t>)</a:t>
            </a:r>
            <a:endParaRPr lang="ar-IQ" sz="3600" dirty="0"/>
          </a:p>
        </p:txBody>
      </p:sp>
    </p:spTree>
    <p:extLst>
      <p:ext uri="{BB962C8B-B14F-4D97-AF65-F5344CB8AC3E}">
        <p14:creationId xmlns:p14="http://schemas.microsoft.com/office/powerpoint/2010/main" val="658935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6200" y="533400"/>
            <a:ext cx="5486400" cy="6248400"/>
          </a:xfrm>
        </p:spPr>
        <p:txBody>
          <a:bodyPr>
            <a:noAutofit/>
          </a:bodyPr>
          <a:lstStyle/>
          <a:p>
            <a:pPr marL="0" indent="0" algn="ctr" rtl="0">
              <a:spcAft>
                <a:spcPts val="1000"/>
              </a:spcAft>
              <a:buNone/>
            </a:pPr>
            <a:r>
              <a:rPr lang="en-US" sz="1700" b="1" dirty="0">
                <a:latin typeface="Times New Roman" pitchFamily="18" charset="0"/>
                <a:cs typeface="Times New Roman" pitchFamily="18" charset="0"/>
              </a:rPr>
              <a:t>THE PRINCIPAL SUBDIVISIONS OF THE EARTH 'S </a:t>
            </a:r>
            <a:r>
              <a:rPr lang="en-US" sz="1700" b="1" dirty="0" smtClean="0">
                <a:latin typeface="Times New Roman" pitchFamily="18" charset="0"/>
                <a:cs typeface="Times New Roman" pitchFamily="18" charset="0"/>
              </a:rPr>
              <a:t>INTERIOR</a:t>
            </a:r>
            <a:endParaRPr lang="en-US" sz="1700" b="1" dirty="0">
              <a:latin typeface="Times New Roman" pitchFamily="18" charset="0"/>
              <a:cs typeface="Times New Roman" pitchFamily="18" charset="0"/>
            </a:endParaRPr>
          </a:p>
          <a:p>
            <a:pPr marL="0" indent="0" algn="justLow" rtl="0">
              <a:spcAft>
                <a:spcPts val="1000"/>
              </a:spcAft>
              <a:buNone/>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The </a:t>
            </a:r>
            <a:r>
              <a:rPr lang="en-US" sz="1700" dirty="0">
                <a:latin typeface="Times New Roman" pitchFamily="18" charset="0"/>
                <a:cs typeface="Times New Roman" pitchFamily="18" charset="0"/>
              </a:rPr>
              <a:t>Principal Subdivisions of the Earth's Interior are based on the distribution of seismic wave velocities in depth</a:t>
            </a:r>
            <a:r>
              <a:rPr lang="en-U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a:p>
            <a:pPr marL="0" indent="0" algn="justLow" rtl="0">
              <a:spcAft>
                <a:spcPts val="1000"/>
              </a:spcAft>
              <a:buNone/>
            </a:pPr>
            <a:r>
              <a:rPr lang="en-US" sz="1700" b="1" dirty="0" smtClean="0">
                <a:latin typeface="Times New Roman" pitchFamily="18" charset="0"/>
                <a:cs typeface="Times New Roman" pitchFamily="18" charset="0"/>
              </a:rPr>
              <a:t>   The </a:t>
            </a:r>
            <a:r>
              <a:rPr lang="en-US" sz="1700" b="1" dirty="0">
                <a:latin typeface="Times New Roman" pitchFamily="18" charset="0"/>
                <a:cs typeface="Times New Roman" pitchFamily="18" charset="0"/>
              </a:rPr>
              <a:t>crust</a:t>
            </a:r>
            <a:r>
              <a:rPr lang="en-US" sz="1700" dirty="0">
                <a:latin typeface="Times New Roman" pitchFamily="18" charset="0"/>
                <a:cs typeface="Times New Roman" pitchFamily="18" charset="0"/>
              </a:rPr>
              <a:t> is defined as the region extending from the surface to the Moho discontinuity (major first-order discontinuity), which lies at a depth of 30-50 km beneath most continents (continental crust) and about 10-12 km beneath most oceans (oceanic crust). Continental crust is mostly granite while oceanic crust is basalt, both are igneous rocks. The Moho discontinuity is the lower boundary separates the crust from the upper mantle. </a:t>
            </a:r>
          </a:p>
          <a:p>
            <a:pPr marL="0" indent="0" algn="justLow" rtl="0">
              <a:spcAft>
                <a:spcPts val="1000"/>
              </a:spcAft>
              <a:buNone/>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The </a:t>
            </a:r>
            <a:r>
              <a:rPr lang="en-US" sz="1700" b="1" dirty="0">
                <a:latin typeface="Times New Roman" pitchFamily="18" charset="0"/>
                <a:cs typeface="Times New Roman" pitchFamily="18" charset="0"/>
              </a:rPr>
              <a:t>upper mantle </a:t>
            </a:r>
            <a:r>
              <a:rPr lang="en-US" sz="1700" dirty="0">
                <a:latin typeface="Times New Roman" pitchFamily="18" charset="0"/>
                <a:cs typeface="Times New Roman" pitchFamily="18" charset="0"/>
              </a:rPr>
              <a:t>is located under the crust and extends to a depth of about 410 km. This region is characterized by regional differences in the distribution of the velocities, where it was discovered from the observation of the spread of the low velocity (low velocity zone "LVZ"), especially for secondary wave velocities (Vs). The upper Mantle composition of ultramafic rock called peridotite.</a:t>
            </a:r>
            <a:endParaRPr lang="ar-IQ" sz="17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32" y="533400"/>
            <a:ext cx="335506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332" y="4176465"/>
            <a:ext cx="3202668" cy="268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79597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5105400" cy="6248400"/>
          </a:xfrm>
        </p:spPr>
        <p:txBody>
          <a:bodyPr>
            <a:noAutofit/>
          </a:bodyPr>
          <a:lstStyle/>
          <a:p>
            <a:pPr marL="0" indent="0" algn="just" rtl="0">
              <a:spcAft>
                <a:spcPts val="1000"/>
              </a:spcAft>
              <a:buNone/>
            </a:pPr>
            <a:r>
              <a:rPr lang="en-US" sz="1800" b="1" dirty="0" smtClean="0">
                <a:latin typeface="Times New Roman" pitchFamily="18" charset="0"/>
                <a:cs typeface="Times New Roman" pitchFamily="18" charset="0"/>
              </a:rPr>
              <a:t>   Transition </a:t>
            </a:r>
            <a:r>
              <a:rPr lang="en-US" sz="1800" b="1" dirty="0">
                <a:latin typeface="Times New Roman" pitchFamily="18" charset="0"/>
                <a:cs typeface="Times New Roman" pitchFamily="18" charset="0"/>
              </a:rPr>
              <a:t>zone </a:t>
            </a:r>
            <a:r>
              <a:rPr lang="en-US" sz="1800" dirty="0">
                <a:latin typeface="Times New Roman" pitchFamily="18" charset="0"/>
                <a:cs typeface="Times New Roman" pitchFamily="18" charset="0"/>
              </a:rPr>
              <a:t>is part of the Earth's mantle, and is located between the lower mantle and the upper mantle, between a depth of 410 and 660 km and is characterized by high-velocity gradients. </a:t>
            </a:r>
          </a:p>
          <a:p>
            <a:pPr marL="0" indent="0" algn="just" rtl="0">
              <a:spcAft>
                <a:spcPts val="1000"/>
              </a:spcAft>
              <a:buNone/>
            </a:pPr>
            <a:r>
              <a:rPr lang="en-US" sz="1800" b="1" dirty="0" smtClean="0">
                <a:latin typeface="Times New Roman" pitchFamily="18" charset="0"/>
                <a:cs typeface="Times New Roman" pitchFamily="18" charset="0"/>
              </a:rPr>
              <a:t>   The </a:t>
            </a:r>
            <a:r>
              <a:rPr lang="en-US" sz="1800" b="1" dirty="0">
                <a:latin typeface="Times New Roman" pitchFamily="18" charset="0"/>
                <a:cs typeface="Times New Roman" pitchFamily="18" charset="0"/>
              </a:rPr>
              <a:t>lower mantle </a:t>
            </a:r>
            <a:r>
              <a:rPr lang="en-US" sz="1800" dirty="0">
                <a:latin typeface="Times New Roman" pitchFamily="18" charset="0"/>
                <a:cs typeface="Times New Roman" pitchFamily="18" charset="0"/>
              </a:rPr>
              <a:t>extending from 660 to 2900 km, is characterized by moderate and relatively uniform increase of seismic velocities with depth.</a:t>
            </a:r>
          </a:p>
          <a:p>
            <a:pPr marL="0" indent="0" algn="just" rtl="0">
              <a:spcAft>
                <a:spcPts val="1000"/>
              </a:spcAft>
              <a:buNone/>
            </a:pPr>
            <a:r>
              <a:rPr lang="en-US" sz="1800" b="1" dirty="0" smtClean="0">
                <a:latin typeface="Times New Roman" pitchFamily="18" charset="0"/>
                <a:cs typeface="Times New Roman" pitchFamily="18" charset="0"/>
              </a:rPr>
              <a:t>   The </a:t>
            </a:r>
            <a:r>
              <a:rPr lang="en-US" sz="1800" b="1" dirty="0">
                <a:latin typeface="Times New Roman" pitchFamily="18" charset="0"/>
                <a:cs typeface="Times New Roman" pitchFamily="18" charset="0"/>
              </a:rPr>
              <a:t>core </a:t>
            </a:r>
            <a:r>
              <a:rPr lang="en-US" sz="1800" dirty="0">
                <a:latin typeface="Times New Roman" pitchFamily="18" charset="0"/>
                <a:cs typeface="Times New Roman" pitchFamily="18" charset="0"/>
              </a:rPr>
              <a:t>is found about 2,900 km below Earth’s surface. This is marked by major first-order discontinuity (Gotenberge discontinuity). The earth's core is divided into two regions: </a:t>
            </a:r>
            <a:r>
              <a:rPr lang="en-US" sz="1800" b="1" dirty="0">
                <a:latin typeface="Times New Roman" pitchFamily="18" charset="0"/>
                <a:cs typeface="Times New Roman" pitchFamily="18" charset="0"/>
              </a:rPr>
              <a:t>the outer core </a:t>
            </a:r>
            <a:r>
              <a:rPr lang="en-US" sz="1800" dirty="0">
                <a:latin typeface="Times New Roman" pitchFamily="18" charset="0"/>
                <a:cs typeface="Times New Roman" pitchFamily="18" charset="0"/>
              </a:rPr>
              <a:t>(2900-5155 km) is characterized by slowdown of primary seismic waves (Vp) and stop secondary seismic waves (Vs), indicating that the outer core is in the liquid state. </a:t>
            </a:r>
            <a:r>
              <a:rPr lang="en-US" sz="1800" b="1" dirty="0">
                <a:latin typeface="Times New Roman" pitchFamily="18" charset="0"/>
                <a:cs typeface="Times New Roman" pitchFamily="18" charset="0"/>
              </a:rPr>
              <a:t>The inner core </a:t>
            </a:r>
            <a:r>
              <a:rPr lang="en-US" sz="1800" dirty="0">
                <a:latin typeface="Times New Roman" pitchFamily="18" charset="0"/>
                <a:cs typeface="Times New Roman" pitchFamily="18" charset="0"/>
              </a:rPr>
              <a:t>(5155-6371 km) passes the secondary and primary seismic waves, indicating that the inner core is a solid. The outer core composed of liquid iron and nickel with sulfur, while the inner core is composed of solid iron and nickel under very high pressure.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85799"/>
            <a:ext cx="3875314" cy="588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642351"/>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6200" y="762000"/>
            <a:ext cx="8991600" cy="1371600"/>
          </a:xfrm>
        </p:spPr>
        <p:txBody>
          <a:bodyPr>
            <a:noAutofit/>
          </a:bodyPr>
          <a:lstStyle/>
          <a:p>
            <a:pPr marL="0" indent="0" algn="justLow" rtl="0">
              <a:spcAft>
                <a:spcPts val="1000"/>
              </a:spcAft>
              <a:buNone/>
            </a:pPr>
            <a:r>
              <a:rPr lang="en-US" sz="2000" dirty="0" smtClean="0">
                <a:latin typeface="Times New Roman" pitchFamily="18" charset="0"/>
                <a:cs typeface="Times New Roman" pitchFamily="18" charset="0"/>
              </a:rPr>
              <a:t>   Earth </a:t>
            </a:r>
            <a:r>
              <a:rPr lang="en-US" sz="2000" dirty="0">
                <a:latin typeface="Times New Roman" pitchFamily="18" charset="0"/>
                <a:cs typeface="Times New Roman" pitchFamily="18" charset="0"/>
              </a:rPr>
              <a:t>has a rigid outer layer, known as the </a:t>
            </a:r>
            <a:r>
              <a:rPr lang="en-US" sz="2000" b="1" dirty="0">
                <a:latin typeface="Times New Roman" pitchFamily="18" charset="0"/>
                <a:cs typeface="Times New Roman" pitchFamily="18" charset="0"/>
              </a:rPr>
              <a:t>lithosphere,</a:t>
            </a:r>
            <a:r>
              <a:rPr lang="en-US" sz="2000" dirty="0">
                <a:latin typeface="Times New Roman" pitchFamily="18" charset="0"/>
                <a:cs typeface="Times New Roman" pitchFamily="18" charset="0"/>
              </a:rPr>
              <a:t> which is typically about 100 km thick and overlies a plastic (partially molten) layer called the </a:t>
            </a:r>
            <a:r>
              <a:rPr lang="en-US" sz="2000" b="1" dirty="0">
                <a:latin typeface="Times New Roman" pitchFamily="18" charset="0"/>
                <a:cs typeface="Times New Roman" pitchFamily="18" charset="0"/>
              </a:rPr>
              <a:t>asthenosphere</a:t>
            </a:r>
            <a:r>
              <a:rPr lang="en-US" sz="2000" dirty="0">
                <a:latin typeface="Times New Roman" pitchFamily="18" charset="0"/>
                <a:cs typeface="Times New Roman" pitchFamily="18" charset="0"/>
              </a:rPr>
              <a:t>. As a result, seismic waves slow as they enter the </a:t>
            </a:r>
            <a:r>
              <a:rPr lang="en-US" sz="2000" dirty="0" smtClean="0">
                <a:latin typeface="Times New Roman" pitchFamily="18" charset="0"/>
                <a:cs typeface="Times New Roman" pitchFamily="18" charset="0"/>
              </a:rPr>
              <a:t>asthenosphere.</a:t>
            </a:r>
            <a:endParaRPr lang="ar-IQ" sz="2000" dirty="0">
              <a:latin typeface="Times New Roman" pitchFamily="18" charset="0"/>
              <a:cs typeface="Times New Roman" pitchFamily="18" charset="0"/>
            </a:endParaRPr>
          </a:p>
        </p:txBody>
      </p:sp>
      <p:pic>
        <p:nvPicPr>
          <p:cNvPr id="3074" name="Picture 2" descr="C:\Users\3d\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702" y="2514600"/>
            <a:ext cx="477202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8709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381000"/>
            <a:ext cx="8991600" cy="6477000"/>
          </a:xfrm>
        </p:spPr>
        <p:txBody>
          <a:bodyPr>
            <a:noAutofit/>
          </a:bodyPr>
          <a:lstStyle/>
          <a:p>
            <a:pPr marL="109728" indent="0" algn="ctr" rtl="0">
              <a:lnSpc>
                <a:spcPct val="115000"/>
              </a:lnSpc>
              <a:spcBef>
                <a:spcPts val="1200"/>
              </a:spcBef>
              <a:spcAft>
                <a:spcPts val="0"/>
              </a:spcAft>
              <a:buNone/>
            </a:pPr>
            <a:r>
              <a:rPr lang="en-US" sz="1900" b="1" dirty="0" smtClean="0">
                <a:latin typeface="Times New Roman"/>
                <a:ea typeface="Calibri"/>
                <a:cs typeface="Arial"/>
              </a:rPr>
              <a:t>PETROLOGY</a:t>
            </a:r>
            <a:endParaRPr lang="en-US" sz="1900" dirty="0" smtClean="0">
              <a:latin typeface="Calibri"/>
              <a:ea typeface="Calibri"/>
              <a:cs typeface="Arial"/>
            </a:endParaRPr>
          </a:p>
          <a:p>
            <a:pPr marL="109728" indent="0" algn="just" rtl="0">
              <a:lnSpc>
                <a:spcPct val="115000"/>
              </a:lnSpc>
              <a:spcBef>
                <a:spcPts val="1200"/>
              </a:spcBef>
              <a:spcAft>
                <a:spcPts val="0"/>
              </a:spcAft>
              <a:buNone/>
            </a:pPr>
            <a:r>
              <a:rPr lang="en-US" sz="1900" dirty="0" smtClean="0">
                <a:latin typeface="Times New Roman"/>
                <a:ea typeface="Calibri"/>
                <a:cs typeface="Arial"/>
              </a:rPr>
              <a:t>   It </a:t>
            </a:r>
            <a:r>
              <a:rPr lang="en-US" sz="1900" dirty="0">
                <a:latin typeface="Times New Roman"/>
                <a:ea typeface="Calibri"/>
                <a:cs typeface="Arial"/>
              </a:rPr>
              <a:t>is the branch of geology that studies rocks in the Earth in general, and particularly the rocks that constitute the Lithosphere or more strictly the Earth's crust. The study includes the rock cycle and rock types, rock classification, their mineralogy, chemistry, description, occurrences, environments of deposition or formation, as well as their genesis (</a:t>
            </a:r>
            <a:r>
              <a:rPr lang="en-US" sz="1900" dirty="0" err="1">
                <a:latin typeface="Times New Roman"/>
                <a:ea typeface="Calibri"/>
                <a:cs typeface="Arial"/>
              </a:rPr>
              <a:t>petrogenesis</a:t>
            </a:r>
            <a:r>
              <a:rPr lang="en-US" sz="1900" dirty="0">
                <a:latin typeface="Times New Roman"/>
                <a:ea typeface="Calibri"/>
                <a:cs typeface="Arial"/>
              </a:rPr>
              <a:t>), economic value and uses</a:t>
            </a:r>
            <a:r>
              <a:rPr lang="ar-IQ" sz="1900" dirty="0">
                <a:latin typeface="Calibri"/>
                <a:ea typeface="Calibri"/>
                <a:cs typeface="Times New Roman"/>
              </a:rPr>
              <a:t>.</a:t>
            </a:r>
            <a:endParaRPr lang="en-US" sz="1900" dirty="0">
              <a:latin typeface="Calibri"/>
              <a:ea typeface="Calibri"/>
              <a:cs typeface="Arial"/>
            </a:endParaRPr>
          </a:p>
          <a:p>
            <a:pPr marL="109728" indent="0" algn="just" rtl="0">
              <a:lnSpc>
                <a:spcPct val="115000"/>
              </a:lnSpc>
              <a:spcBef>
                <a:spcPts val="1200"/>
              </a:spcBef>
              <a:spcAft>
                <a:spcPts val="0"/>
              </a:spcAft>
              <a:buNone/>
            </a:pPr>
            <a:r>
              <a:rPr lang="en-US" sz="1900" b="1" i="1" dirty="0">
                <a:latin typeface="Times New Roman"/>
                <a:ea typeface="Calibri"/>
                <a:cs typeface="Arial"/>
              </a:rPr>
              <a:t>Petrology</a:t>
            </a:r>
            <a:r>
              <a:rPr lang="en-US" sz="1900" dirty="0">
                <a:latin typeface="Times New Roman"/>
                <a:ea typeface="Calibri"/>
                <a:cs typeface="Arial"/>
              </a:rPr>
              <a:t> is a Greek term composes of two words: the first </a:t>
            </a:r>
            <a:r>
              <a:rPr lang="en-US" sz="1900" i="1" dirty="0" err="1">
                <a:latin typeface="Times New Roman"/>
                <a:ea typeface="Calibri"/>
                <a:cs typeface="Arial"/>
              </a:rPr>
              <a:t>petros</a:t>
            </a:r>
            <a:r>
              <a:rPr lang="en-US" sz="1900" dirty="0">
                <a:latin typeface="Times New Roman"/>
                <a:ea typeface="Calibri"/>
                <a:cs typeface="Arial"/>
              </a:rPr>
              <a:t> means the rock, and the second the </a:t>
            </a:r>
            <a:r>
              <a:rPr lang="en-US" sz="1900" i="1" dirty="0">
                <a:latin typeface="Times New Roman"/>
                <a:ea typeface="Calibri"/>
                <a:cs typeface="Arial"/>
              </a:rPr>
              <a:t>logos</a:t>
            </a:r>
            <a:r>
              <a:rPr lang="en-US" sz="1900" dirty="0">
                <a:latin typeface="Times New Roman"/>
                <a:ea typeface="Calibri"/>
                <a:cs typeface="Arial"/>
              </a:rPr>
              <a:t> means science.  </a:t>
            </a:r>
            <a:endParaRPr lang="en-US" sz="1900" dirty="0">
              <a:latin typeface="Calibri"/>
              <a:ea typeface="Calibri"/>
              <a:cs typeface="Arial"/>
            </a:endParaRPr>
          </a:p>
          <a:p>
            <a:pPr marL="109728" indent="0" algn="just" rtl="0">
              <a:lnSpc>
                <a:spcPct val="115000"/>
              </a:lnSpc>
              <a:spcBef>
                <a:spcPts val="1200"/>
              </a:spcBef>
              <a:spcAft>
                <a:spcPts val="0"/>
              </a:spcAft>
              <a:buNone/>
            </a:pPr>
            <a:r>
              <a:rPr lang="en-US" sz="1900" b="1" i="1" dirty="0">
                <a:latin typeface="Times New Roman"/>
                <a:ea typeface="Calibri"/>
                <a:cs typeface="Arial"/>
              </a:rPr>
              <a:t>Rock :</a:t>
            </a:r>
            <a:r>
              <a:rPr lang="en-US" sz="1900" dirty="0">
                <a:latin typeface="Times New Roman"/>
                <a:ea typeface="Calibri"/>
                <a:cs typeface="Arial"/>
              </a:rPr>
              <a:t> It is a natural solid substance composed of aggregate of well-cohesive minerals either as grains or crystals; i.e. consolidated substance that is not friable .The rock could be either </a:t>
            </a:r>
            <a:r>
              <a:rPr lang="en-US" sz="1900" dirty="0" err="1">
                <a:latin typeface="Times New Roman"/>
                <a:ea typeface="Calibri"/>
                <a:cs typeface="Arial"/>
              </a:rPr>
              <a:t>Monomineralic</a:t>
            </a:r>
            <a:r>
              <a:rPr lang="en-US" sz="1900" dirty="0">
                <a:latin typeface="Times New Roman"/>
                <a:ea typeface="Calibri"/>
                <a:cs typeface="Arial"/>
              </a:rPr>
              <a:t> or </a:t>
            </a:r>
            <a:r>
              <a:rPr lang="en-US" sz="1900" dirty="0" err="1">
                <a:latin typeface="Times New Roman"/>
                <a:ea typeface="Calibri"/>
                <a:cs typeface="Arial"/>
              </a:rPr>
              <a:t>Polymineralic</a:t>
            </a:r>
            <a:r>
              <a:rPr lang="ar-IQ" sz="1900" dirty="0">
                <a:latin typeface="Calibri"/>
                <a:ea typeface="Calibri"/>
                <a:cs typeface="Times New Roman"/>
              </a:rPr>
              <a:t>:</a:t>
            </a:r>
            <a:endParaRPr lang="en-US" sz="1900" dirty="0">
              <a:latin typeface="Calibri"/>
              <a:ea typeface="Calibri"/>
              <a:cs typeface="Arial"/>
            </a:endParaRPr>
          </a:p>
          <a:p>
            <a:pPr marL="109728" indent="0" algn="just" rtl="0">
              <a:lnSpc>
                <a:spcPct val="115000"/>
              </a:lnSpc>
              <a:spcBef>
                <a:spcPts val="1200"/>
              </a:spcBef>
              <a:spcAft>
                <a:spcPts val="0"/>
              </a:spcAft>
              <a:buNone/>
            </a:pPr>
            <a:r>
              <a:rPr lang="en-US" sz="1900" b="1" i="1" dirty="0">
                <a:latin typeface="Times New Roman"/>
                <a:ea typeface="Calibri"/>
                <a:cs typeface="Arial"/>
              </a:rPr>
              <a:t>(1) </a:t>
            </a:r>
            <a:r>
              <a:rPr lang="en-US" sz="1900" b="1" i="1" dirty="0" err="1">
                <a:latin typeface="Times New Roman"/>
                <a:ea typeface="Calibri"/>
                <a:cs typeface="Arial"/>
              </a:rPr>
              <a:t>Monomineralic</a:t>
            </a:r>
            <a:r>
              <a:rPr lang="en-US" sz="1900" b="1" i="1" dirty="0">
                <a:latin typeface="Times New Roman"/>
                <a:ea typeface="Calibri"/>
                <a:cs typeface="Arial"/>
              </a:rPr>
              <a:t> rock:</a:t>
            </a:r>
            <a:r>
              <a:rPr lang="en-US" sz="1900" dirty="0">
                <a:latin typeface="Times New Roman"/>
                <a:ea typeface="Calibri"/>
                <a:cs typeface="Arial"/>
              </a:rPr>
              <a:t> which is composed of one mineral (e.g. dunite "rock" (of olivine mineral); gypsum ''rock'' (of gypsum mineral), quartzite "rock" (of quartz mineral)</a:t>
            </a:r>
            <a:r>
              <a:rPr lang="ar-IQ" sz="1900" dirty="0">
                <a:latin typeface="Calibri"/>
                <a:ea typeface="Calibri"/>
                <a:cs typeface="Times New Roman"/>
              </a:rPr>
              <a:t>.</a:t>
            </a:r>
            <a:endParaRPr lang="en-US" sz="1900" dirty="0">
              <a:latin typeface="Calibri"/>
              <a:ea typeface="Calibri"/>
              <a:cs typeface="Arial"/>
            </a:endParaRPr>
          </a:p>
          <a:p>
            <a:pPr marL="109728" indent="0" algn="just" rtl="0">
              <a:lnSpc>
                <a:spcPct val="115000"/>
              </a:lnSpc>
              <a:spcBef>
                <a:spcPts val="1200"/>
              </a:spcBef>
              <a:spcAft>
                <a:spcPts val="0"/>
              </a:spcAft>
              <a:buNone/>
            </a:pPr>
            <a:r>
              <a:rPr lang="en-US" sz="1900" b="1" i="1" dirty="0">
                <a:latin typeface="Times New Roman"/>
                <a:ea typeface="Calibri"/>
                <a:cs typeface="Arial"/>
              </a:rPr>
              <a:t>(2) </a:t>
            </a:r>
            <a:r>
              <a:rPr lang="en-US" sz="1900" b="1" i="1" dirty="0" err="1">
                <a:latin typeface="Times New Roman"/>
                <a:ea typeface="Calibri"/>
                <a:cs typeface="Arial"/>
              </a:rPr>
              <a:t>Polymineralic</a:t>
            </a:r>
            <a:r>
              <a:rPr lang="en-US" sz="1900" b="1" i="1" dirty="0">
                <a:latin typeface="Times New Roman"/>
                <a:ea typeface="Calibri"/>
                <a:cs typeface="Arial"/>
              </a:rPr>
              <a:t> rock:</a:t>
            </a:r>
            <a:r>
              <a:rPr lang="en-US" sz="1900" dirty="0">
                <a:latin typeface="Times New Roman"/>
                <a:ea typeface="Calibri"/>
                <a:cs typeface="Arial"/>
              </a:rPr>
              <a:t> which is composed of two minerals or more (e.g. peridotite "rock" (of olivine and pyroxene minerals); </a:t>
            </a:r>
            <a:r>
              <a:rPr lang="en-US" sz="1900" dirty="0" err="1">
                <a:latin typeface="Times New Roman"/>
                <a:ea typeface="Calibri"/>
                <a:cs typeface="Arial"/>
              </a:rPr>
              <a:t>arkose</a:t>
            </a:r>
            <a:r>
              <a:rPr lang="en-US" sz="1900" dirty="0">
                <a:latin typeface="Times New Roman"/>
                <a:ea typeface="Calibri"/>
                <a:cs typeface="Arial"/>
              </a:rPr>
              <a:t> "rock" (of quartz, feldspars, and other minerals); schist "rock" (of quartz, mica, and other minerals).</a:t>
            </a:r>
            <a:endParaRPr lang="en-US" sz="1900" dirty="0">
              <a:latin typeface="Calibri"/>
              <a:ea typeface="Calibri"/>
              <a:cs typeface="Arial"/>
            </a:endParaRPr>
          </a:p>
          <a:p>
            <a:pPr marL="0" indent="0" algn="justLow" rtl="0">
              <a:spcAft>
                <a:spcPts val="1000"/>
              </a:spcAft>
              <a:buNone/>
            </a:pPr>
            <a:endParaRPr lang="ar-IQ" sz="1900" dirty="0"/>
          </a:p>
        </p:txBody>
      </p:sp>
    </p:spTree>
    <p:extLst>
      <p:ext uri="{BB962C8B-B14F-4D97-AF65-F5344CB8AC3E}">
        <p14:creationId xmlns:p14="http://schemas.microsoft.com/office/powerpoint/2010/main" val="551279335"/>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6200" y="533400"/>
            <a:ext cx="8991600" cy="6248400"/>
          </a:xfrm>
        </p:spPr>
        <p:txBody>
          <a:bodyPr>
            <a:noAutofit/>
          </a:bodyPr>
          <a:lstStyle/>
          <a:p>
            <a:pPr marL="109728" indent="0" algn="ctr" rtl="0">
              <a:lnSpc>
                <a:spcPct val="115000"/>
              </a:lnSpc>
              <a:spcBef>
                <a:spcPts val="1200"/>
              </a:spcBef>
              <a:spcAft>
                <a:spcPts val="0"/>
              </a:spcAft>
              <a:buNone/>
            </a:pPr>
            <a:r>
              <a:rPr lang="en-US" sz="2400" b="1" dirty="0">
                <a:latin typeface="Times New Roman"/>
                <a:ea typeface="Calibri"/>
                <a:cs typeface="Arial"/>
              </a:rPr>
              <a:t>TYPES OF </a:t>
            </a:r>
            <a:r>
              <a:rPr lang="en-US" sz="2400" b="1" dirty="0" smtClean="0">
                <a:latin typeface="Times New Roman"/>
                <a:ea typeface="Calibri"/>
                <a:cs typeface="Arial"/>
              </a:rPr>
              <a:t>ROCKS</a:t>
            </a:r>
            <a:endParaRPr lang="en-US" sz="1600" dirty="0">
              <a:latin typeface="Calibri"/>
              <a:ea typeface="Calibri"/>
              <a:cs typeface="Arial"/>
            </a:endParaRPr>
          </a:p>
          <a:p>
            <a:pPr marL="109728" indent="0" algn="l" rtl="0">
              <a:lnSpc>
                <a:spcPct val="115000"/>
              </a:lnSpc>
              <a:spcBef>
                <a:spcPts val="1200"/>
              </a:spcBef>
              <a:spcAft>
                <a:spcPts val="0"/>
              </a:spcAft>
              <a:buNone/>
            </a:pPr>
            <a:r>
              <a:rPr lang="en-US" sz="2000" dirty="0" smtClean="0">
                <a:latin typeface="Times New Roman"/>
                <a:ea typeface="Calibri"/>
                <a:cs typeface="Arial"/>
              </a:rPr>
              <a:t>There </a:t>
            </a:r>
            <a:r>
              <a:rPr lang="en-US" sz="2000" dirty="0">
                <a:latin typeface="Times New Roman"/>
                <a:ea typeface="Calibri"/>
                <a:cs typeface="Arial"/>
              </a:rPr>
              <a:t>are three types of rocks are recognized in the nature, they are</a:t>
            </a:r>
            <a:r>
              <a:rPr lang="ar-IQ" sz="2000" dirty="0">
                <a:latin typeface="Calibri"/>
                <a:ea typeface="Calibri"/>
                <a:cs typeface="Times New Roman"/>
              </a:rPr>
              <a:t>:</a:t>
            </a:r>
            <a:endParaRPr lang="en-US" sz="1600" dirty="0">
              <a:latin typeface="Calibri"/>
              <a:ea typeface="Calibri"/>
              <a:cs typeface="Arial"/>
            </a:endParaRPr>
          </a:p>
          <a:p>
            <a:pPr marL="109728" indent="0" algn="just" rtl="0">
              <a:lnSpc>
                <a:spcPct val="115000"/>
              </a:lnSpc>
              <a:spcBef>
                <a:spcPts val="1200"/>
              </a:spcBef>
              <a:spcAft>
                <a:spcPts val="0"/>
              </a:spcAft>
              <a:buNone/>
            </a:pPr>
            <a:r>
              <a:rPr lang="en-US" sz="2000" b="1" i="1" dirty="0">
                <a:latin typeface="Times New Roman"/>
                <a:ea typeface="Calibri"/>
                <a:cs typeface="Arial"/>
              </a:rPr>
              <a:t>(1) </a:t>
            </a:r>
            <a:r>
              <a:rPr lang="en-US" sz="2000" b="1" i="1" u="sng" dirty="0">
                <a:latin typeface="Times New Roman"/>
                <a:ea typeface="Calibri"/>
                <a:cs typeface="Arial"/>
              </a:rPr>
              <a:t>Igneous Rocks:</a:t>
            </a:r>
            <a:r>
              <a:rPr lang="en-US" sz="2000" dirty="0">
                <a:latin typeface="Times New Roman"/>
                <a:ea typeface="Calibri"/>
                <a:cs typeface="Arial"/>
              </a:rPr>
              <a:t> are formed by cooling and crystallization of a molten material (magma) inside, or at the surface of the Earth. </a:t>
            </a:r>
            <a:r>
              <a:rPr lang="en-US" sz="2000" b="1" i="1" dirty="0">
                <a:latin typeface="Times New Roman"/>
                <a:ea typeface="Calibri"/>
                <a:cs typeface="Arial"/>
              </a:rPr>
              <a:t>Igneous rocks</a:t>
            </a:r>
            <a:r>
              <a:rPr lang="en-US" sz="2000" dirty="0">
                <a:latin typeface="Times New Roman"/>
                <a:ea typeface="Calibri"/>
                <a:cs typeface="Arial"/>
              </a:rPr>
              <a:t> are called </a:t>
            </a:r>
            <a:r>
              <a:rPr lang="en-US" sz="2000" b="1" i="1" dirty="0">
                <a:latin typeface="Times New Roman"/>
                <a:ea typeface="Calibri"/>
                <a:cs typeface="Arial"/>
              </a:rPr>
              <a:t>hard rocks</a:t>
            </a:r>
            <a:r>
              <a:rPr lang="en-US" sz="2000" dirty="0">
                <a:latin typeface="Times New Roman"/>
                <a:ea typeface="Calibri"/>
                <a:cs typeface="Arial"/>
              </a:rPr>
              <a:t>, and characterized by their rigidity and containing no fossils</a:t>
            </a:r>
            <a:r>
              <a:rPr lang="ar-IQ" sz="2000" dirty="0">
                <a:latin typeface="Calibri"/>
                <a:ea typeface="Calibri"/>
                <a:cs typeface="Times New Roman"/>
              </a:rPr>
              <a:t>.</a:t>
            </a:r>
            <a:endParaRPr lang="en-US" sz="1600" dirty="0">
              <a:latin typeface="Calibri"/>
              <a:ea typeface="Calibri"/>
              <a:cs typeface="Arial"/>
            </a:endParaRPr>
          </a:p>
          <a:p>
            <a:pPr marL="109728" indent="0" algn="just" rtl="0">
              <a:lnSpc>
                <a:spcPct val="115000"/>
              </a:lnSpc>
              <a:spcBef>
                <a:spcPts val="1200"/>
              </a:spcBef>
              <a:spcAft>
                <a:spcPts val="0"/>
              </a:spcAft>
              <a:buNone/>
            </a:pPr>
            <a:r>
              <a:rPr lang="en-US" sz="2000" b="1" i="1" dirty="0">
                <a:latin typeface="Times New Roman"/>
                <a:ea typeface="Calibri"/>
                <a:cs typeface="Arial"/>
              </a:rPr>
              <a:t>(2) </a:t>
            </a:r>
            <a:r>
              <a:rPr lang="en-US" sz="2000" b="1" i="1" u="sng" dirty="0">
                <a:latin typeface="Times New Roman"/>
                <a:ea typeface="Calibri"/>
                <a:cs typeface="Arial"/>
              </a:rPr>
              <a:t>Sedimentary Rocks:</a:t>
            </a:r>
            <a:r>
              <a:rPr lang="en-US" sz="2000" b="1" dirty="0">
                <a:latin typeface="Times New Roman"/>
                <a:ea typeface="Calibri"/>
                <a:cs typeface="Arial"/>
              </a:rPr>
              <a:t> </a:t>
            </a:r>
            <a:r>
              <a:rPr lang="en-US" sz="2000" dirty="0">
                <a:latin typeface="Times New Roman"/>
                <a:ea typeface="Calibri"/>
                <a:cs typeface="Arial"/>
              </a:rPr>
              <a:t>are formed from sediments derived from pre-existing rocks by precipitation of dissolved ions in water or by accumulation  of particles, or organic materials. </a:t>
            </a:r>
            <a:r>
              <a:rPr lang="en-US" sz="2000" b="1" i="1" dirty="0">
                <a:latin typeface="Times New Roman"/>
                <a:ea typeface="Calibri"/>
                <a:cs typeface="Arial"/>
              </a:rPr>
              <a:t>Sedimentary rocks</a:t>
            </a:r>
            <a:r>
              <a:rPr lang="en-US" sz="2000" dirty="0">
                <a:latin typeface="Times New Roman"/>
                <a:ea typeface="Calibri"/>
                <a:cs typeface="Arial"/>
              </a:rPr>
              <a:t> are called </a:t>
            </a:r>
            <a:r>
              <a:rPr lang="en-US" sz="2000" b="1" i="1" dirty="0">
                <a:latin typeface="Times New Roman"/>
                <a:ea typeface="Calibri"/>
                <a:cs typeface="Arial"/>
              </a:rPr>
              <a:t>soft rocks</a:t>
            </a:r>
            <a:r>
              <a:rPr lang="en-US" sz="2000" dirty="0">
                <a:latin typeface="Times New Roman"/>
                <a:ea typeface="Calibri"/>
                <a:cs typeface="Arial"/>
              </a:rPr>
              <a:t>, and characterized by </a:t>
            </a:r>
            <a:r>
              <a:rPr lang="en-US" sz="2000" b="1" i="1" dirty="0">
                <a:latin typeface="Times New Roman"/>
                <a:ea typeface="Calibri"/>
                <a:cs typeface="Arial"/>
              </a:rPr>
              <a:t>bedding</a:t>
            </a:r>
            <a:r>
              <a:rPr lang="en-US" sz="2000" dirty="0">
                <a:latin typeface="Times New Roman"/>
                <a:ea typeface="Calibri"/>
                <a:cs typeface="Arial"/>
              </a:rPr>
              <a:t> or </a:t>
            </a:r>
            <a:r>
              <a:rPr lang="en-US" sz="2000" b="1" i="1" dirty="0">
                <a:latin typeface="Times New Roman"/>
                <a:ea typeface="Calibri"/>
                <a:cs typeface="Arial"/>
              </a:rPr>
              <a:t>stratification</a:t>
            </a:r>
            <a:r>
              <a:rPr lang="en-US" sz="2000" dirty="0">
                <a:latin typeface="Times New Roman"/>
                <a:ea typeface="Calibri"/>
                <a:cs typeface="Arial"/>
              </a:rPr>
              <a:t>, and </a:t>
            </a:r>
            <a:r>
              <a:rPr lang="en-US" sz="2000" b="1" i="1" dirty="0" err="1">
                <a:latin typeface="Times New Roman"/>
                <a:ea typeface="Calibri"/>
                <a:cs typeface="Arial"/>
              </a:rPr>
              <a:t>fossiliferous</a:t>
            </a:r>
            <a:r>
              <a:rPr lang="en-US" sz="2000" dirty="0">
                <a:latin typeface="Times New Roman"/>
                <a:ea typeface="Calibri"/>
                <a:cs typeface="Arial"/>
              </a:rPr>
              <a:t> (i.e. containing fossils)</a:t>
            </a:r>
            <a:r>
              <a:rPr lang="ar-IQ" sz="2000" dirty="0">
                <a:latin typeface="Calibri"/>
                <a:ea typeface="Calibri"/>
                <a:cs typeface="Times New Roman"/>
              </a:rPr>
              <a:t>.</a:t>
            </a:r>
            <a:endParaRPr lang="en-US" sz="1600" dirty="0">
              <a:latin typeface="Calibri"/>
              <a:ea typeface="Calibri"/>
              <a:cs typeface="Arial"/>
            </a:endParaRPr>
          </a:p>
          <a:p>
            <a:pPr marL="109728" indent="0" algn="just" rtl="0">
              <a:buNone/>
            </a:pPr>
            <a:r>
              <a:rPr lang="en-US" sz="2000" b="1" i="1" dirty="0">
                <a:latin typeface="Times New Roman"/>
                <a:ea typeface="Calibri"/>
              </a:rPr>
              <a:t>(3) </a:t>
            </a:r>
            <a:r>
              <a:rPr lang="en-US" sz="2000" b="1" i="1" u="sng" dirty="0">
                <a:latin typeface="Times New Roman"/>
                <a:ea typeface="Calibri"/>
              </a:rPr>
              <a:t>Metamorphic Rocks:</a:t>
            </a:r>
            <a:r>
              <a:rPr lang="en-US" sz="2000" dirty="0">
                <a:latin typeface="Times New Roman"/>
                <a:ea typeface="Calibri"/>
              </a:rPr>
              <a:t> are formed from the change of pre-existing rocks (known as parent rocks or </a:t>
            </a:r>
            <a:r>
              <a:rPr lang="en-US" sz="2000" dirty="0" err="1">
                <a:latin typeface="Times New Roman"/>
                <a:ea typeface="Calibri"/>
              </a:rPr>
              <a:t>protolith</a:t>
            </a:r>
            <a:r>
              <a:rPr lang="en-US" sz="2000" dirty="0">
                <a:latin typeface="Times New Roman"/>
                <a:ea typeface="Calibri"/>
              </a:rPr>
              <a:t>) into new rocks by the effect of pressure, heat, and hydrothermal solutions. Metamorphism occurs in a solid state without melting of the parent rocks, otherwise the melt will crystallize giving igneous rocks. This process is known as recrystallization. </a:t>
            </a:r>
            <a:r>
              <a:rPr lang="en-US" sz="2000" b="1" i="1" dirty="0">
                <a:latin typeface="Times New Roman"/>
                <a:ea typeface="Calibri"/>
              </a:rPr>
              <a:t>Metamorphic rocks</a:t>
            </a:r>
            <a:r>
              <a:rPr lang="en-US" sz="2000" dirty="0">
                <a:latin typeface="Times New Roman"/>
                <a:ea typeface="Calibri"/>
              </a:rPr>
              <a:t> are called also </a:t>
            </a:r>
            <a:r>
              <a:rPr lang="en-US" sz="2000" b="1" i="1" dirty="0">
                <a:latin typeface="Times New Roman"/>
                <a:ea typeface="Calibri"/>
              </a:rPr>
              <a:t>hard rocks</a:t>
            </a:r>
            <a:r>
              <a:rPr lang="en-US" sz="2000" dirty="0">
                <a:latin typeface="Times New Roman"/>
                <a:ea typeface="Calibri"/>
              </a:rPr>
              <a:t> like the igneous rocks, and characterized by </a:t>
            </a:r>
            <a:r>
              <a:rPr lang="en-US" sz="2000" b="1" i="1" dirty="0">
                <a:latin typeface="Times New Roman"/>
                <a:ea typeface="Calibri"/>
              </a:rPr>
              <a:t>foliation</a:t>
            </a:r>
            <a:r>
              <a:rPr lang="en-US" sz="2000" dirty="0">
                <a:latin typeface="Times New Roman"/>
                <a:ea typeface="Calibri"/>
              </a:rPr>
              <a:t> (small-scale layering). Like igneous rocks, they contain no fossils.</a:t>
            </a:r>
            <a:endParaRPr lang="ar-IQ" sz="1900" dirty="0"/>
          </a:p>
        </p:txBody>
      </p:sp>
    </p:spTree>
    <p:extLst>
      <p:ext uri="{BB962C8B-B14F-4D97-AF65-F5344CB8AC3E}">
        <p14:creationId xmlns:p14="http://schemas.microsoft.com/office/powerpoint/2010/main" val="3747642351"/>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6200" y="533400"/>
            <a:ext cx="8991600" cy="6248400"/>
          </a:xfrm>
        </p:spPr>
        <p:txBody>
          <a:bodyPr>
            <a:noAutofit/>
          </a:bodyPr>
          <a:lstStyle/>
          <a:p>
            <a:pPr marL="109728" indent="0" algn="ctr" rtl="0">
              <a:lnSpc>
                <a:spcPct val="115000"/>
              </a:lnSpc>
              <a:spcBef>
                <a:spcPts val="1200"/>
              </a:spcBef>
              <a:spcAft>
                <a:spcPts val="0"/>
              </a:spcAft>
              <a:buNone/>
            </a:pPr>
            <a:r>
              <a:rPr lang="en-US" sz="2400" b="1" dirty="0">
                <a:latin typeface="Times New Roman"/>
                <a:ea typeface="Calibri"/>
                <a:cs typeface="Arial"/>
              </a:rPr>
              <a:t>ROCK CYCLE</a:t>
            </a:r>
            <a:endParaRPr lang="en-US" sz="1600" dirty="0">
              <a:latin typeface="Calibri"/>
              <a:ea typeface="Calibri"/>
              <a:cs typeface="Arial"/>
            </a:endParaRPr>
          </a:p>
          <a:p>
            <a:pPr marL="109728" indent="0" algn="just" rtl="0">
              <a:buNone/>
            </a:pPr>
            <a:r>
              <a:rPr lang="en-US" sz="2000" dirty="0" smtClean="0">
                <a:latin typeface="Times New Roman"/>
                <a:ea typeface="Calibri"/>
              </a:rPr>
              <a:t>   The </a:t>
            </a:r>
            <a:r>
              <a:rPr lang="en-US" sz="2000" dirty="0">
                <a:latin typeface="Times New Roman"/>
                <a:ea typeface="Calibri"/>
              </a:rPr>
              <a:t>rock cycle is an important concept in geology which illustrates the relationships between these three types of rock, and magma. When a rock crystallizes from melt (magma and/or lava), it is an igneous rock. This rock can be weathered and eroded, and then </a:t>
            </a:r>
            <a:r>
              <a:rPr lang="en-US" sz="2000" dirty="0" err="1">
                <a:latin typeface="Times New Roman"/>
                <a:ea typeface="Calibri"/>
              </a:rPr>
              <a:t>redeposited</a:t>
            </a:r>
            <a:r>
              <a:rPr lang="en-US" sz="2000" dirty="0">
                <a:latin typeface="Times New Roman"/>
                <a:ea typeface="Calibri"/>
              </a:rPr>
              <a:t> and </a:t>
            </a:r>
            <a:r>
              <a:rPr lang="en-US" sz="2000" dirty="0" err="1">
                <a:latin typeface="Times New Roman"/>
                <a:ea typeface="Calibri"/>
              </a:rPr>
              <a:t>lithified</a:t>
            </a:r>
            <a:r>
              <a:rPr lang="en-US" sz="2000" dirty="0">
                <a:latin typeface="Times New Roman"/>
                <a:ea typeface="Calibri"/>
              </a:rPr>
              <a:t> into a sedimentary rock, or be turned into a metamorphic rock due to heat and pressure that change the mineral content of the rock which gives </a:t>
            </a:r>
            <a:r>
              <a:rPr lang="en-US" sz="2000" dirty="0" smtClean="0">
                <a:latin typeface="Times New Roman"/>
                <a:ea typeface="Calibri"/>
              </a:rPr>
              <a:t>it </a:t>
            </a:r>
            <a:r>
              <a:rPr lang="en-US" sz="2000" dirty="0">
                <a:latin typeface="Times New Roman"/>
                <a:ea typeface="Calibri"/>
              </a:rPr>
              <a:t>a characteristic fabric. </a:t>
            </a:r>
            <a:endParaRPr lang="en-US" sz="2000" dirty="0" smtClean="0">
              <a:latin typeface="Times New Roman"/>
              <a:ea typeface="Calibri"/>
            </a:endParaRPr>
          </a:p>
          <a:p>
            <a:pPr algn="just" rtl="0"/>
            <a:endParaRPr lang="ar-IQ" sz="1900" dirty="0"/>
          </a:p>
        </p:txBody>
      </p:sp>
      <p:pic>
        <p:nvPicPr>
          <p:cNvPr id="3" name="صورة 2"/>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209800" y="2971800"/>
            <a:ext cx="4724400" cy="3810000"/>
          </a:xfrm>
          <a:prstGeom prst="rect">
            <a:avLst/>
          </a:prstGeom>
          <a:noFill/>
          <a:ln w="9525">
            <a:noFill/>
            <a:miter lim="800000"/>
            <a:headEnd/>
            <a:tailEnd/>
          </a:ln>
        </p:spPr>
      </p:pic>
    </p:spTree>
    <p:extLst>
      <p:ext uri="{BB962C8B-B14F-4D97-AF65-F5344CB8AC3E}">
        <p14:creationId xmlns:p14="http://schemas.microsoft.com/office/powerpoint/2010/main" val="116548709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0" y="533400"/>
            <a:ext cx="9067800" cy="2286000"/>
          </a:xfrm>
        </p:spPr>
        <p:txBody>
          <a:bodyPr>
            <a:noAutofit/>
          </a:bodyPr>
          <a:lstStyle/>
          <a:p>
            <a:pPr indent="0" algn="just" rtl="0">
              <a:lnSpc>
                <a:spcPct val="115000"/>
              </a:lnSpc>
              <a:spcBef>
                <a:spcPts val="1200"/>
              </a:spcBef>
              <a:spcAft>
                <a:spcPts val="0"/>
              </a:spcAft>
              <a:buNone/>
            </a:pPr>
            <a:r>
              <a:rPr lang="en-US" sz="2000" dirty="0" smtClean="0">
                <a:latin typeface="Times New Roman"/>
                <a:ea typeface="Calibri"/>
                <a:cs typeface="Arial"/>
              </a:rPr>
              <a:t>   The </a:t>
            </a:r>
            <a:r>
              <a:rPr lang="en-US" sz="2000" dirty="0">
                <a:latin typeface="Times New Roman"/>
                <a:ea typeface="Calibri"/>
                <a:cs typeface="Arial"/>
              </a:rPr>
              <a:t>sedimentary rock can then be subsequently turned into a metamorphic rock due to heat and pressure and is then weathered, eroded, deposited, and </a:t>
            </a:r>
            <a:r>
              <a:rPr lang="en-US" sz="2000" dirty="0" err="1">
                <a:latin typeface="Times New Roman"/>
                <a:ea typeface="Calibri"/>
                <a:cs typeface="Arial"/>
              </a:rPr>
              <a:t>lithified</a:t>
            </a:r>
            <a:r>
              <a:rPr lang="en-US" sz="2000" dirty="0">
                <a:latin typeface="Times New Roman"/>
                <a:ea typeface="Calibri"/>
                <a:cs typeface="Arial"/>
              </a:rPr>
              <a:t>, ultimately becoming a sedimentary rock. Sedimentary rock may also be re-eroded and </a:t>
            </a:r>
            <a:r>
              <a:rPr lang="en-US" sz="2000" dirty="0" err="1">
                <a:latin typeface="Times New Roman"/>
                <a:ea typeface="Calibri"/>
                <a:cs typeface="Arial"/>
              </a:rPr>
              <a:t>redeposited</a:t>
            </a:r>
            <a:r>
              <a:rPr lang="en-US" sz="2000" dirty="0">
                <a:latin typeface="Times New Roman"/>
                <a:ea typeface="Calibri"/>
                <a:cs typeface="Arial"/>
              </a:rPr>
              <a:t>, and metamorphic rock may also undergo additional metamorphism. All three types of rocks may be re-melted; when this happens, a new magma is formed, from which an igneous rock may once again crystallize.</a:t>
            </a:r>
            <a:endParaRPr lang="en-US" sz="1600" dirty="0">
              <a:latin typeface="Calibri"/>
              <a:ea typeface="Calibri"/>
              <a:cs typeface="Arial"/>
            </a:endParaRPr>
          </a:p>
          <a:p>
            <a:pPr marL="0" indent="0" algn="justLow" rtl="0">
              <a:spcAft>
                <a:spcPts val="1000"/>
              </a:spcAft>
              <a:buNone/>
            </a:pPr>
            <a:endParaRPr lang="ar-IQ" sz="1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1800"/>
            <a:ext cx="4724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279335"/>
      </p:ext>
    </p:extLst>
  </p:cSld>
  <p:clrMapOvr>
    <a:masterClrMapping/>
  </p:clrMapOvr>
  <p:transition spd="slow">
    <p:wheel spokes="1"/>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263</TotalTime>
  <Words>1030</Words>
  <Application>Microsoft Office PowerPoint</Application>
  <PresentationFormat>عرض على الشاشة (3:4)‏</PresentationFormat>
  <Paragraphs>24</Paragraphs>
  <Slides>8</Slides>
  <Notes>0</Notes>
  <HiddenSlides>0</HiddenSlides>
  <MMClips>0</MMClips>
  <ScaleCrop>false</ScaleCrop>
  <HeadingPairs>
    <vt:vector size="4" baseType="variant">
      <vt:variant>
        <vt:lpstr>نسق</vt:lpstr>
      </vt:variant>
      <vt:variant>
        <vt:i4>2</vt:i4>
      </vt:variant>
      <vt:variant>
        <vt:lpstr>عناوين الشرائح</vt:lpstr>
      </vt:variant>
      <vt:variant>
        <vt:i4>8</vt:i4>
      </vt:variant>
    </vt:vector>
  </HeadingPairs>
  <TitlesOfParts>
    <vt:vector size="10" baseType="lpstr">
      <vt:lpstr>1_Thatch</vt:lpstr>
      <vt:lpstr>Urban</vt:lpstr>
      <vt:lpstr>Petrology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dc:creator>
  <cp:lastModifiedBy>3d</cp:lastModifiedBy>
  <cp:revision>48</cp:revision>
  <dcterms:created xsi:type="dcterms:W3CDTF">2006-08-16T00:00:00Z</dcterms:created>
  <dcterms:modified xsi:type="dcterms:W3CDTF">2022-03-04T16:38:51Z</dcterms:modified>
</cp:coreProperties>
</file>