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256" r:id="rId3"/>
    <p:sldId id="284" r:id="rId4"/>
    <p:sldId id="289" r:id="rId5"/>
    <p:sldId id="290" r:id="rId6"/>
    <p:sldId id="291" r:id="rId7"/>
    <p:sldId id="286" r:id="rId8"/>
    <p:sldId id="287" r:id="rId9"/>
    <p:sldId id="28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نمط ذو نسُق 1 - تميي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pPr/>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3/4/2022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3/4/2022</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3/4/2022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3/4/2022</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3/4/2022</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3/4/2022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438400"/>
            <a:ext cx="4419600" cy="838200"/>
          </a:xfrm>
        </p:spPr>
        <p:txBody>
          <a:bodyPr/>
          <a:lstStyle/>
          <a:p>
            <a:r>
              <a:rPr lang="en-US" sz="4000" dirty="0" smtClean="0"/>
              <a:t>Petrology</a:t>
            </a:r>
            <a:endParaRPr lang="ar-IQ" dirty="0"/>
          </a:p>
        </p:txBody>
      </p:sp>
      <p:sp>
        <p:nvSpPr>
          <p:cNvPr id="3" name="Subtitle 2"/>
          <p:cNvSpPr>
            <a:spLocks noGrp="1"/>
          </p:cNvSpPr>
          <p:nvPr>
            <p:ph type="subTitle" idx="1"/>
          </p:nvPr>
        </p:nvSpPr>
        <p:spPr/>
        <p:txBody>
          <a:bodyPr>
            <a:normAutofit/>
          </a:bodyPr>
          <a:lstStyle/>
          <a:p>
            <a:r>
              <a:rPr lang="en-US" sz="3600" dirty="0" smtClean="0"/>
              <a:t>(2)</a:t>
            </a:r>
            <a:endParaRPr lang="ar-IQ" sz="3600" dirty="0"/>
          </a:p>
        </p:txBody>
      </p:sp>
    </p:spTree>
    <p:extLst>
      <p:ext uri="{BB962C8B-B14F-4D97-AF65-F5344CB8AC3E}">
        <p14:creationId xmlns:p14="http://schemas.microsoft.com/office/powerpoint/2010/main" val="6589355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76200" y="533400"/>
            <a:ext cx="8991600" cy="6248400"/>
          </a:xfrm>
        </p:spPr>
        <p:txBody>
          <a:bodyPr>
            <a:noAutofit/>
          </a:bodyPr>
          <a:lstStyle/>
          <a:p>
            <a:pPr marL="109728" indent="0" algn="ctr" rtl="0">
              <a:lnSpc>
                <a:spcPct val="115000"/>
              </a:lnSpc>
              <a:spcBef>
                <a:spcPts val="1200"/>
              </a:spcBef>
              <a:spcAft>
                <a:spcPts val="0"/>
              </a:spcAft>
              <a:buNone/>
            </a:pPr>
            <a:r>
              <a:rPr lang="en-US" sz="2400" b="1" dirty="0">
                <a:latin typeface="Times New Roman"/>
                <a:ea typeface="Calibri"/>
                <a:cs typeface="Arial"/>
              </a:rPr>
              <a:t>IGNEOUS ROCKS</a:t>
            </a:r>
            <a:endParaRPr lang="en-US" sz="1600" dirty="0">
              <a:latin typeface="Calibri"/>
              <a:ea typeface="Calibri"/>
              <a:cs typeface="Arial"/>
            </a:endParaRPr>
          </a:p>
          <a:p>
            <a:pPr indent="0" algn="just" rtl="0">
              <a:lnSpc>
                <a:spcPct val="115000"/>
              </a:lnSpc>
              <a:spcBef>
                <a:spcPts val="1200"/>
              </a:spcBef>
              <a:spcAft>
                <a:spcPts val="0"/>
              </a:spcAft>
              <a:buNone/>
            </a:pPr>
            <a:r>
              <a:rPr lang="en-US" sz="2200" b="1" i="1" dirty="0">
                <a:latin typeface="Times New Roman"/>
                <a:ea typeface="Calibri"/>
                <a:cs typeface="Arial"/>
              </a:rPr>
              <a:t>Igneous rocks</a:t>
            </a:r>
            <a:r>
              <a:rPr lang="en-US" sz="2200" dirty="0">
                <a:latin typeface="Times New Roman"/>
                <a:ea typeface="Calibri"/>
                <a:cs typeface="Arial"/>
              </a:rPr>
              <a:t> (from the Latin word for fire) form when magma (molten rock) crystallizes and solidifies. </a:t>
            </a:r>
            <a:r>
              <a:rPr lang="en-US" sz="2200" b="1" i="1" dirty="0">
                <a:latin typeface="Times New Roman"/>
                <a:ea typeface="Calibri"/>
                <a:cs typeface="Arial"/>
              </a:rPr>
              <a:t>Magma </a:t>
            </a:r>
            <a:r>
              <a:rPr lang="en-US" sz="2200" dirty="0">
                <a:latin typeface="Times New Roman"/>
                <a:ea typeface="Calibri"/>
                <a:cs typeface="Arial"/>
              </a:rPr>
              <a:t>(from Ancient Greek (magma) meaning "thick unguent or ointment") is a complex mixture of molten or semi-molten silicate rocks with volatiles as gas or fluids, that is found beneath the surface of the Earth. Temperatures of most magmas are in the range 700 C° to 1300 C°. </a:t>
            </a:r>
            <a:endParaRPr lang="en-US" sz="2200" dirty="0">
              <a:latin typeface="Calibri"/>
              <a:ea typeface="Calibri"/>
              <a:cs typeface="Arial"/>
            </a:endParaRPr>
          </a:p>
          <a:p>
            <a:pPr indent="0" algn="just" rtl="0">
              <a:lnSpc>
                <a:spcPct val="115000"/>
              </a:lnSpc>
              <a:spcBef>
                <a:spcPts val="1200"/>
              </a:spcBef>
              <a:spcAft>
                <a:spcPts val="0"/>
              </a:spcAft>
              <a:buNone/>
            </a:pPr>
            <a:r>
              <a:rPr lang="en-US" sz="2200" dirty="0" smtClean="0">
                <a:latin typeface="Times New Roman"/>
                <a:ea typeface="Calibri"/>
                <a:cs typeface="Arial"/>
              </a:rPr>
              <a:t>   This </a:t>
            </a:r>
            <a:r>
              <a:rPr lang="en-US" sz="2200" dirty="0">
                <a:latin typeface="Times New Roman"/>
                <a:ea typeface="Calibri"/>
                <a:cs typeface="Arial"/>
              </a:rPr>
              <a:t>confined high-temperature magma rises up toward the surface of the earth to harden by cooling, either very quickly to suddenly reach the surface to give extrusive rocks (also called volcanic rocks) , or solidify this melt in the earth's cavity as it penetrates the Earth's layers slowly to give the intrusive rocks (also called plutonic rocks). The most important factor that a control the speed of magma ascends is viscosity. The higher the magma viscosity, the slower the speed, and vice versa.</a:t>
            </a:r>
            <a:endParaRPr lang="en-US" sz="2200" dirty="0">
              <a:latin typeface="Calibri"/>
              <a:ea typeface="Calibri"/>
              <a:cs typeface="Arial"/>
            </a:endParaRPr>
          </a:p>
          <a:p>
            <a:pPr marL="0" indent="0" algn="justLow" rtl="0">
              <a:spcAft>
                <a:spcPts val="1000"/>
              </a:spcAft>
              <a:buNone/>
            </a:pPr>
            <a:endParaRPr lang="ar-IQ" sz="1900" dirty="0"/>
          </a:p>
        </p:txBody>
      </p:sp>
    </p:spTree>
    <p:extLst>
      <p:ext uri="{BB962C8B-B14F-4D97-AF65-F5344CB8AC3E}">
        <p14:creationId xmlns:p14="http://schemas.microsoft.com/office/powerpoint/2010/main" val="2946795978"/>
      </p:ext>
    </p:extLst>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76200" y="533400"/>
            <a:ext cx="8991600" cy="6248400"/>
          </a:xfrm>
        </p:spPr>
        <p:txBody>
          <a:bodyPr>
            <a:noAutofit/>
          </a:bodyPr>
          <a:lstStyle/>
          <a:p>
            <a:pPr marL="109728" indent="0" algn="ctr" rtl="0">
              <a:lnSpc>
                <a:spcPct val="115000"/>
              </a:lnSpc>
              <a:spcBef>
                <a:spcPts val="1200"/>
              </a:spcBef>
              <a:spcAft>
                <a:spcPts val="0"/>
              </a:spcAft>
              <a:buNone/>
            </a:pPr>
            <a:r>
              <a:rPr lang="en-US" sz="2400" b="1" dirty="0">
                <a:latin typeface="Times New Roman"/>
                <a:ea typeface="Calibri"/>
                <a:cs typeface="Arial"/>
              </a:rPr>
              <a:t>CLASSIFICATION OF IGNEOUS ROCKS</a:t>
            </a:r>
            <a:endParaRPr lang="en-US" sz="1600" dirty="0">
              <a:latin typeface="Calibri"/>
              <a:ea typeface="Calibri"/>
              <a:cs typeface="Arial"/>
            </a:endParaRPr>
          </a:p>
          <a:p>
            <a:pPr indent="0" algn="just" rtl="0">
              <a:lnSpc>
                <a:spcPct val="115000"/>
              </a:lnSpc>
              <a:spcBef>
                <a:spcPts val="1200"/>
              </a:spcBef>
              <a:spcAft>
                <a:spcPts val="0"/>
              </a:spcAft>
              <a:buNone/>
            </a:pPr>
            <a:r>
              <a:rPr lang="en-US" sz="2000" dirty="0">
                <a:latin typeface="Times New Roman"/>
                <a:ea typeface="Calibri"/>
                <a:cs typeface="Simplified Arabic"/>
              </a:rPr>
              <a:t>Most igneous rock classifications are based on one or combination of the following: </a:t>
            </a:r>
            <a:r>
              <a:rPr lang="en-US" sz="2000" b="1" dirty="0">
                <a:latin typeface="Times New Roman"/>
                <a:ea typeface="Calibri"/>
                <a:cs typeface="Simplified Arabic"/>
              </a:rPr>
              <a:t>(1)</a:t>
            </a:r>
            <a:r>
              <a:rPr lang="en-US" sz="2000" dirty="0">
                <a:latin typeface="Times New Roman"/>
                <a:ea typeface="Calibri"/>
                <a:cs typeface="Simplified Arabic"/>
              </a:rPr>
              <a:t> chemical composition of whole rock, </a:t>
            </a:r>
            <a:r>
              <a:rPr lang="en-US" sz="2000" b="1" dirty="0">
                <a:latin typeface="Times New Roman"/>
                <a:ea typeface="Calibri"/>
                <a:cs typeface="Simplified Arabic"/>
              </a:rPr>
              <a:t>(2)</a:t>
            </a:r>
            <a:r>
              <a:rPr lang="en-US" sz="2000" dirty="0">
                <a:latin typeface="Times New Roman"/>
                <a:ea typeface="Calibri"/>
                <a:cs typeface="Simplified Arabic"/>
              </a:rPr>
              <a:t> chemical effect on mineralogical composition, </a:t>
            </a:r>
            <a:r>
              <a:rPr lang="en-US" sz="2000" b="1" dirty="0">
                <a:latin typeface="Times New Roman"/>
                <a:ea typeface="Calibri"/>
                <a:cs typeface="Simplified Arabic"/>
              </a:rPr>
              <a:t>(3)</a:t>
            </a:r>
            <a:r>
              <a:rPr lang="en-US" sz="2000" dirty="0">
                <a:latin typeface="Times New Roman"/>
                <a:ea typeface="Calibri"/>
                <a:cs typeface="Simplified Arabic"/>
              </a:rPr>
              <a:t> mineralogical classification and </a:t>
            </a:r>
            <a:r>
              <a:rPr lang="en-US" sz="2000" b="1" dirty="0">
                <a:latin typeface="Times New Roman"/>
                <a:ea typeface="Calibri"/>
                <a:cs typeface="Simplified Arabic"/>
              </a:rPr>
              <a:t>(4)</a:t>
            </a:r>
            <a:r>
              <a:rPr lang="en-US" sz="2000" dirty="0">
                <a:latin typeface="Times New Roman"/>
                <a:ea typeface="Calibri"/>
                <a:cs typeface="Simplified Arabic"/>
              </a:rPr>
              <a:t> grain size and occurrence.</a:t>
            </a:r>
            <a:endParaRPr lang="en-US" sz="1600" dirty="0">
              <a:latin typeface="Calibri"/>
              <a:ea typeface="Calibri"/>
              <a:cs typeface="Arial"/>
            </a:endParaRPr>
          </a:p>
          <a:p>
            <a:pPr marL="109728" indent="0" algn="just" rtl="0">
              <a:lnSpc>
                <a:spcPct val="115000"/>
              </a:lnSpc>
              <a:spcBef>
                <a:spcPts val="1200"/>
              </a:spcBef>
              <a:spcAft>
                <a:spcPts val="0"/>
              </a:spcAft>
              <a:buNone/>
            </a:pPr>
            <a:r>
              <a:rPr lang="en-US" sz="2000" b="1" dirty="0">
                <a:latin typeface="Times New Roman"/>
                <a:ea typeface="Calibri"/>
                <a:cs typeface="Simplified Arabic"/>
              </a:rPr>
              <a:t>1) Chemical Composition of Igneous Rocks or Chemical Classification</a:t>
            </a:r>
            <a:endParaRPr lang="en-US" sz="1600" dirty="0">
              <a:latin typeface="Calibri"/>
              <a:ea typeface="Calibri"/>
              <a:cs typeface="Arial"/>
            </a:endParaRPr>
          </a:p>
          <a:p>
            <a:pPr indent="0" algn="just" rtl="0">
              <a:lnSpc>
                <a:spcPct val="115000"/>
              </a:lnSpc>
              <a:spcBef>
                <a:spcPts val="1200"/>
              </a:spcBef>
              <a:spcAft>
                <a:spcPts val="0"/>
              </a:spcAft>
              <a:buNone/>
            </a:pPr>
            <a:r>
              <a:rPr lang="en-US" sz="2000" dirty="0">
                <a:latin typeface="Times New Roman"/>
                <a:ea typeface="Calibri"/>
                <a:cs typeface="Simplified Arabic"/>
              </a:rPr>
              <a:t>The great increased availability of chemical analyses of rocks made possibly by rapid and relatively inexpensive instrumental techniques has caused emphasis the chemical classification of igneous rocks. The advantages of chemical classifications are obvious for very fine-grained rocks, whose mineralogical compositions are obscure.</a:t>
            </a:r>
            <a:endParaRPr lang="en-US" sz="1600" dirty="0">
              <a:latin typeface="Calibri"/>
              <a:ea typeface="Calibri"/>
              <a:cs typeface="Arial"/>
            </a:endParaRPr>
          </a:p>
          <a:p>
            <a:pPr marL="109728" indent="0" algn="just" rtl="0">
              <a:buNone/>
            </a:pPr>
            <a:r>
              <a:rPr lang="en-US" sz="2000" dirty="0" smtClean="0">
                <a:latin typeface="Times New Roman"/>
                <a:ea typeface="Calibri"/>
                <a:cs typeface="Simplified Arabic"/>
              </a:rPr>
              <a:t>   The </a:t>
            </a:r>
            <a:r>
              <a:rPr lang="en-US" sz="2000" dirty="0">
                <a:latin typeface="Times New Roman"/>
                <a:ea typeface="Calibri"/>
                <a:cs typeface="Simplified Arabic"/>
              </a:rPr>
              <a:t>analyses have been tabulated in order of increasing silica content to see the effect of differentiation in igneous rocks. The analyses include both major oxides (wt%) such as (SiO</a:t>
            </a:r>
            <a:r>
              <a:rPr lang="en-US" sz="2000" baseline="-25000" dirty="0">
                <a:latin typeface="Times New Roman"/>
                <a:ea typeface="Calibri"/>
                <a:cs typeface="Simplified Arabic"/>
              </a:rPr>
              <a:t>2</a:t>
            </a:r>
            <a:r>
              <a:rPr lang="en-US" sz="2000" dirty="0">
                <a:latin typeface="Times New Roman"/>
                <a:ea typeface="Calibri"/>
                <a:cs typeface="Simplified Arabic"/>
              </a:rPr>
              <a:t>, Al</a:t>
            </a:r>
            <a:r>
              <a:rPr lang="en-US" sz="2000" baseline="-25000" dirty="0">
                <a:latin typeface="Times New Roman"/>
                <a:ea typeface="Calibri"/>
                <a:cs typeface="Simplified Arabic"/>
              </a:rPr>
              <a:t>2</a:t>
            </a:r>
            <a:r>
              <a:rPr lang="en-US" sz="2000" dirty="0">
                <a:latin typeface="Times New Roman"/>
                <a:ea typeface="Calibri"/>
                <a:cs typeface="Simplified Arabic"/>
              </a:rPr>
              <a:t>O</a:t>
            </a:r>
            <a:r>
              <a:rPr lang="en-US" sz="2000" baseline="-25000" dirty="0">
                <a:latin typeface="Times New Roman"/>
                <a:ea typeface="Calibri"/>
                <a:cs typeface="Simplified Arabic"/>
              </a:rPr>
              <a:t>3</a:t>
            </a:r>
            <a:r>
              <a:rPr lang="en-US" sz="2000" dirty="0">
                <a:latin typeface="Times New Roman"/>
                <a:ea typeface="Calibri"/>
                <a:cs typeface="Simplified Arabic"/>
              </a:rPr>
              <a:t>, Fe</a:t>
            </a:r>
            <a:r>
              <a:rPr lang="en-US" sz="2000" baseline="-25000" dirty="0">
                <a:latin typeface="Times New Roman"/>
                <a:ea typeface="Calibri"/>
                <a:cs typeface="Simplified Arabic"/>
              </a:rPr>
              <a:t>2</a:t>
            </a:r>
            <a:r>
              <a:rPr lang="en-US" sz="2000" dirty="0">
                <a:latin typeface="Times New Roman"/>
                <a:ea typeface="Calibri"/>
                <a:cs typeface="Simplified Arabic"/>
              </a:rPr>
              <a:t>O</a:t>
            </a:r>
            <a:r>
              <a:rPr lang="en-US" sz="2000" baseline="-25000" dirty="0">
                <a:latin typeface="Times New Roman"/>
                <a:ea typeface="Calibri"/>
                <a:cs typeface="Simplified Arabic"/>
              </a:rPr>
              <a:t>3</a:t>
            </a:r>
            <a:r>
              <a:rPr lang="en-US" sz="2000" dirty="0">
                <a:latin typeface="Times New Roman"/>
                <a:ea typeface="Calibri"/>
                <a:cs typeface="Simplified Arabic"/>
              </a:rPr>
              <a:t>, FeO, MgO, CaO, Na</a:t>
            </a:r>
            <a:r>
              <a:rPr lang="en-US" sz="2000" baseline="-25000" dirty="0">
                <a:latin typeface="Times New Roman"/>
                <a:ea typeface="Calibri"/>
                <a:cs typeface="Simplified Arabic"/>
              </a:rPr>
              <a:t>2</a:t>
            </a:r>
            <a:r>
              <a:rPr lang="en-US" sz="2000" dirty="0">
                <a:latin typeface="Times New Roman"/>
                <a:ea typeface="Calibri"/>
                <a:cs typeface="Simplified Arabic"/>
              </a:rPr>
              <a:t>O, K</a:t>
            </a:r>
            <a:r>
              <a:rPr lang="en-US" sz="2000" baseline="-25000" dirty="0">
                <a:latin typeface="Times New Roman"/>
                <a:ea typeface="Calibri"/>
                <a:cs typeface="Simplified Arabic"/>
              </a:rPr>
              <a:t>2</a:t>
            </a:r>
            <a:r>
              <a:rPr lang="en-US" sz="2000" dirty="0">
                <a:latin typeface="Times New Roman"/>
                <a:ea typeface="Calibri"/>
                <a:cs typeface="Simplified Arabic"/>
              </a:rPr>
              <a:t>O and H</a:t>
            </a:r>
            <a:r>
              <a:rPr lang="en-US" sz="2000" baseline="-25000" dirty="0">
                <a:latin typeface="Times New Roman"/>
                <a:ea typeface="Calibri"/>
                <a:cs typeface="Simplified Arabic"/>
              </a:rPr>
              <a:t>2</a:t>
            </a:r>
            <a:r>
              <a:rPr lang="en-US" sz="2000" dirty="0">
                <a:latin typeface="Times New Roman"/>
                <a:ea typeface="Calibri"/>
                <a:cs typeface="Simplified Arabic"/>
              </a:rPr>
              <a:t>O) and less common elements known as trace elements (ppm) such as (Rb, Ba, Cr, Ni, Sr, Zr and Y).</a:t>
            </a:r>
            <a:endParaRPr lang="ar-IQ" sz="1900" dirty="0"/>
          </a:p>
        </p:txBody>
      </p:sp>
    </p:spTree>
    <p:extLst>
      <p:ext uri="{BB962C8B-B14F-4D97-AF65-F5344CB8AC3E}">
        <p14:creationId xmlns:p14="http://schemas.microsoft.com/office/powerpoint/2010/main" val="3747642351"/>
      </p:ext>
    </p:extLst>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76200" y="533400"/>
            <a:ext cx="8991600" cy="6248400"/>
          </a:xfrm>
        </p:spPr>
        <p:txBody>
          <a:bodyPr>
            <a:noAutofit/>
          </a:bodyPr>
          <a:lstStyle/>
          <a:p>
            <a:pPr marL="109728" indent="0" algn="just" rtl="0">
              <a:lnSpc>
                <a:spcPct val="115000"/>
              </a:lnSpc>
              <a:spcBef>
                <a:spcPts val="1200"/>
              </a:spcBef>
              <a:spcAft>
                <a:spcPts val="0"/>
              </a:spcAft>
              <a:buNone/>
            </a:pPr>
            <a:r>
              <a:rPr lang="en-US" sz="2000" b="1" dirty="0">
                <a:latin typeface="Times New Roman"/>
                <a:ea typeface="Calibri"/>
                <a:cs typeface="Simplified Arabic"/>
              </a:rPr>
              <a:t>2) Chemical Effect on the Mineral Composition</a:t>
            </a:r>
            <a:endParaRPr lang="en-US" sz="1600" dirty="0">
              <a:latin typeface="Calibri"/>
              <a:ea typeface="Calibri"/>
              <a:cs typeface="Arial"/>
            </a:endParaRPr>
          </a:p>
          <a:p>
            <a:pPr marL="109728" indent="0" algn="just" rtl="0">
              <a:lnSpc>
                <a:spcPct val="115000"/>
              </a:lnSpc>
              <a:spcBef>
                <a:spcPts val="1200"/>
              </a:spcBef>
              <a:spcAft>
                <a:spcPts val="0"/>
              </a:spcAft>
              <a:buNone/>
            </a:pPr>
            <a:r>
              <a:rPr lang="en-US" sz="2000" b="1" i="1" dirty="0">
                <a:latin typeface="Times New Roman"/>
                <a:ea typeface="Calibri"/>
                <a:cs typeface="Simplified Arabic"/>
              </a:rPr>
              <a:t>a) Silica percentage</a:t>
            </a:r>
            <a:endParaRPr lang="en-US" sz="1600" dirty="0">
              <a:latin typeface="Calibri"/>
              <a:ea typeface="Calibri"/>
              <a:cs typeface="Arial"/>
            </a:endParaRPr>
          </a:p>
          <a:p>
            <a:pPr indent="0" algn="just" rtl="0">
              <a:lnSpc>
                <a:spcPct val="115000"/>
              </a:lnSpc>
              <a:spcBef>
                <a:spcPts val="1200"/>
              </a:spcBef>
              <a:spcAft>
                <a:spcPts val="0"/>
              </a:spcAft>
              <a:buNone/>
            </a:pPr>
            <a:r>
              <a:rPr lang="en-US" sz="2000" dirty="0" smtClean="0">
                <a:latin typeface="Times New Roman"/>
                <a:ea typeface="Calibri"/>
                <a:cs typeface="Simplified Arabic"/>
              </a:rPr>
              <a:t>   Silica </a:t>
            </a:r>
            <a:r>
              <a:rPr lang="en-US" sz="2000" dirty="0">
                <a:latin typeface="Times New Roman"/>
                <a:ea typeface="Calibri"/>
                <a:cs typeface="Simplified Arabic"/>
              </a:rPr>
              <a:t>is the most abundant oxide and shows the great absolute variation in weight per cent in igneous rocks. Early recognition of this fact let to the broad subdivision of igneous rocks given in </a:t>
            </a:r>
            <a:r>
              <a:rPr lang="en-US" sz="2000" i="1" dirty="0">
                <a:latin typeface="Times New Roman"/>
                <a:ea typeface="Calibri"/>
                <a:cs typeface="Simplified Arabic"/>
              </a:rPr>
              <a:t>Table 1</a:t>
            </a:r>
            <a:r>
              <a:rPr lang="en-US" sz="2000" dirty="0">
                <a:latin typeface="Times New Roman"/>
                <a:ea typeface="Calibri"/>
                <a:cs typeface="Simplified Arabic"/>
              </a:rPr>
              <a:t>, based upon their silica percentage:</a:t>
            </a:r>
            <a:endParaRPr lang="en-US" sz="1600" dirty="0">
              <a:latin typeface="Calibri"/>
              <a:ea typeface="Calibri"/>
              <a:cs typeface="Arial"/>
            </a:endParaRPr>
          </a:p>
          <a:p>
            <a:pPr marL="109728" indent="0" algn="ctr" rtl="0">
              <a:lnSpc>
                <a:spcPct val="115000"/>
              </a:lnSpc>
              <a:spcBef>
                <a:spcPts val="1200"/>
              </a:spcBef>
              <a:spcAft>
                <a:spcPts val="0"/>
              </a:spcAft>
              <a:buNone/>
            </a:pPr>
            <a:r>
              <a:rPr lang="en-US" sz="2000" i="1" dirty="0">
                <a:latin typeface="Times New Roman"/>
                <a:ea typeface="Calibri"/>
                <a:cs typeface="Simplified Arabic"/>
              </a:rPr>
              <a:t>Table 1</a:t>
            </a:r>
            <a:r>
              <a:rPr lang="en-US" sz="2000" dirty="0">
                <a:latin typeface="Times New Roman"/>
                <a:ea typeface="Calibri"/>
                <a:cs typeface="Simplified Arabic"/>
              </a:rPr>
              <a:t> subdivision of igneous rocks by silica percentage</a:t>
            </a:r>
            <a:endParaRPr lang="en-US" sz="1600" dirty="0">
              <a:latin typeface="Calibri"/>
              <a:ea typeface="Calibri"/>
              <a:cs typeface="Arial"/>
            </a:endParaRPr>
          </a:p>
          <a:p>
            <a:pPr marL="0" indent="0" algn="justLow" rtl="0">
              <a:spcAft>
                <a:spcPts val="1000"/>
              </a:spcAft>
              <a:buNone/>
            </a:pPr>
            <a:endParaRPr lang="ar-IQ" sz="1900" dirty="0"/>
          </a:p>
        </p:txBody>
      </p:sp>
      <p:graphicFrame>
        <p:nvGraphicFramePr>
          <p:cNvPr id="3" name="جدول 2"/>
          <p:cNvGraphicFramePr>
            <a:graphicFrameLocks noGrp="1"/>
          </p:cNvGraphicFramePr>
          <p:nvPr>
            <p:extLst>
              <p:ext uri="{D42A27DB-BD31-4B8C-83A1-F6EECF244321}">
                <p14:modId xmlns:p14="http://schemas.microsoft.com/office/powerpoint/2010/main" val="1663256262"/>
              </p:ext>
            </p:extLst>
          </p:nvPr>
        </p:nvGraphicFramePr>
        <p:xfrm>
          <a:off x="899887" y="3352800"/>
          <a:ext cx="7482113" cy="2438400"/>
        </p:xfrm>
        <a:graphic>
          <a:graphicData uri="http://schemas.openxmlformats.org/drawingml/2006/table">
            <a:tbl>
              <a:tblPr rtl="1" firstRow="1" firstCol="1" bandRow="1"/>
              <a:tblGrid>
                <a:gridCol w="1390483"/>
                <a:gridCol w="1466254"/>
                <a:gridCol w="2398884"/>
                <a:gridCol w="2226492"/>
              </a:tblGrid>
              <a:tr h="406400">
                <a:tc gridSpan="2">
                  <a:txBody>
                    <a:bodyPr/>
                    <a:lstStyle/>
                    <a:p>
                      <a:pPr algn="ctr" rtl="0">
                        <a:lnSpc>
                          <a:spcPct val="115000"/>
                        </a:lnSpc>
                        <a:spcAft>
                          <a:spcPts val="0"/>
                        </a:spcAft>
                      </a:pPr>
                      <a:r>
                        <a:rPr lang="en-US" sz="1800" b="1" dirty="0">
                          <a:solidFill>
                            <a:srgbClr val="FFFFFF"/>
                          </a:solidFill>
                          <a:effectLst/>
                          <a:latin typeface="Times New Roman"/>
                          <a:ea typeface="Calibri"/>
                          <a:cs typeface="Simplified Arabic"/>
                        </a:rPr>
                        <a:t>Example</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hMerge="1">
                  <a:txBody>
                    <a:bodyPr/>
                    <a:lstStyle/>
                    <a:p>
                      <a:pPr rtl="1"/>
                      <a:endParaRPr lang="ar-IQ"/>
                    </a:p>
                  </a:txBody>
                  <a:tcPr/>
                </a:tc>
                <a:tc rowSpan="2">
                  <a:txBody>
                    <a:bodyPr/>
                    <a:lstStyle/>
                    <a:p>
                      <a:pPr algn="ctr" rtl="0">
                        <a:lnSpc>
                          <a:spcPct val="115000"/>
                        </a:lnSpc>
                        <a:spcAft>
                          <a:spcPts val="0"/>
                        </a:spcAft>
                      </a:pPr>
                      <a:r>
                        <a:rPr lang="en-US" sz="1800" b="1">
                          <a:solidFill>
                            <a:srgbClr val="FFFFFF"/>
                          </a:solidFill>
                          <a:effectLst/>
                          <a:latin typeface="Times New Roman"/>
                          <a:ea typeface="Calibri"/>
                          <a:cs typeface="Simplified Arabic"/>
                        </a:rPr>
                        <a:t>Silica percentage wt%</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rowSpan="2">
                  <a:txBody>
                    <a:bodyPr/>
                    <a:lstStyle/>
                    <a:p>
                      <a:pPr algn="ctr" rtl="0">
                        <a:lnSpc>
                          <a:spcPct val="115000"/>
                        </a:lnSpc>
                        <a:spcAft>
                          <a:spcPts val="0"/>
                        </a:spcAft>
                      </a:pPr>
                      <a:r>
                        <a:rPr lang="en-US" sz="1800" b="1" dirty="0">
                          <a:solidFill>
                            <a:srgbClr val="FFFFFF"/>
                          </a:solidFill>
                          <a:effectLst/>
                          <a:latin typeface="Times New Roman"/>
                          <a:ea typeface="Calibri"/>
                          <a:cs typeface="Simplified Arabic"/>
                        </a:rPr>
                        <a:t>Rock type</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406400">
                <a:tc>
                  <a:txBody>
                    <a:bodyPr/>
                    <a:lstStyle/>
                    <a:p>
                      <a:pPr algn="ctr" rtl="0">
                        <a:lnSpc>
                          <a:spcPct val="115000"/>
                        </a:lnSpc>
                        <a:spcAft>
                          <a:spcPts val="0"/>
                        </a:spcAft>
                      </a:pPr>
                      <a:r>
                        <a:rPr lang="en-US" sz="1800" b="1">
                          <a:effectLst/>
                          <a:latin typeface="Times New Roman"/>
                          <a:ea typeface="Calibri"/>
                          <a:cs typeface="Simplified Arabic"/>
                        </a:rPr>
                        <a:t>Volcanic</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ctr" rtl="0">
                        <a:lnSpc>
                          <a:spcPct val="115000"/>
                        </a:lnSpc>
                        <a:spcAft>
                          <a:spcPts val="0"/>
                        </a:spcAft>
                      </a:pPr>
                      <a:r>
                        <a:rPr lang="en-US" sz="1800" b="1">
                          <a:effectLst/>
                          <a:latin typeface="Times New Roman"/>
                          <a:ea typeface="Calibri"/>
                          <a:cs typeface="Simplified Arabic"/>
                        </a:rPr>
                        <a:t>Plutonic</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vMerge="1">
                  <a:txBody>
                    <a:bodyPr/>
                    <a:lstStyle/>
                    <a:p>
                      <a:pPr rtl="1"/>
                      <a:endParaRPr lang="ar-IQ"/>
                    </a:p>
                  </a:txBody>
                  <a:tcPr/>
                </a:tc>
                <a:tc vMerge="1">
                  <a:txBody>
                    <a:bodyPr/>
                    <a:lstStyle/>
                    <a:p>
                      <a:pPr rtl="1"/>
                      <a:endParaRPr lang="ar-IQ"/>
                    </a:p>
                  </a:txBody>
                  <a:tcPr/>
                </a:tc>
              </a:tr>
              <a:tr h="406400">
                <a:tc>
                  <a:txBody>
                    <a:bodyPr/>
                    <a:lstStyle/>
                    <a:p>
                      <a:pPr algn="ctr" rtl="0">
                        <a:lnSpc>
                          <a:spcPct val="115000"/>
                        </a:lnSpc>
                        <a:spcAft>
                          <a:spcPts val="0"/>
                        </a:spcAft>
                      </a:pPr>
                      <a:r>
                        <a:rPr lang="en-US" sz="1800">
                          <a:effectLst/>
                          <a:latin typeface="Times New Roman"/>
                          <a:ea typeface="Calibri"/>
                          <a:cs typeface="Simplified Arabic"/>
                        </a:rPr>
                        <a:t>Rhyolite</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dirty="0">
                          <a:effectLst/>
                          <a:latin typeface="Times New Roman"/>
                          <a:ea typeface="Calibri"/>
                          <a:cs typeface="Simplified Arabic"/>
                        </a:rPr>
                        <a:t>Granite</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a:effectLst/>
                          <a:latin typeface="Times New Roman"/>
                          <a:ea typeface="Calibri"/>
                          <a:cs typeface="Simplified Arabic"/>
                        </a:rPr>
                        <a:t>&gt; 66% </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0">
                        <a:lnSpc>
                          <a:spcPct val="115000"/>
                        </a:lnSpc>
                        <a:spcAft>
                          <a:spcPts val="0"/>
                        </a:spcAft>
                      </a:pPr>
                      <a:r>
                        <a:rPr lang="en-US" sz="1800">
                          <a:effectLst/>
                          <a:latin typeface="Times New Roman"/>
                          <a:ea typeface="Calibri"/>
                          <a:cs typeface="Simplified Arabic"/>
                        </a:rPr>
                        <a:t>1) Acidic rocks</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algn="ctr" rtl="0">
                        <a:lnSpc>
                          <a:spcPct val="115000"/>
                        </a:lnSpc>
                        <a:spcAft>
                          <a:spcPts val="0"/>
                        </a:spcAft>
                      </a:pPr>
                      <a:r>
                        <a:rPr lang="en-US" sz="1800">
                          <a:effectLst/>
                          <a:latin typeface="Times New Roman"/>
                          <a:ea typeface="Calibri"/>
                          <a:cs typeface="Simplified Arabic"/>
                        </a:rPr>
                        <a:t>Trachyte</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ctr" rtl="0">
                        <a:lnSpc>
                          <a:spcPct val="115000"/>
                        </a:lnSpc>
                        <a:spcAft>
                          <a:spcPts val="0"/>
                        </a:spcAft>
                      </a:pPr>
                      <a:r>
                        <a:rPr lang="en-US" sz="1800">
                          <a:effectLst/>
                          <a:latin typeface="Times New Roman"/>
                          <a:ea typeface="Calibri"/>
                          <a:cs typeface="Simplified Arabic"/>
                        </a:rPr>
                        <a:t>Syenite</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ctr" rtl="0">
                        <a:lnSpc>
                          <a:spcPct val="115000"/>
                        </a:lnSpc>
                        <a:spcAft>
                          <a:spcPts val="0"/>
                        </a:spcAft>
                      </a:pPr>
                      <a:r>
                        <a:rPr lang="en-US" sz="1800">
                          <a:effectLst/>
                          <a:latin typeface="Times New Roman"/>
                          <a:ea typeface="Calibri"/>
                          <a:cs typeface="Simplified Arabic"/>
                        </a:rPr>
                        <a:t>52-66 </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Low" rtl="0">
                        <a:lnSpc>
                          <a:spcPct val="115000"/>
                        </a:lnSpc>
                        <a:spcAft>
                          <a:spcPts val="0"/>
                        </a:spcAft>
                      </a:pPr>
                      <a:r>
                        <a:rPr lang="en-US" sz="1800">
                          <a:effectLst/>
                          <a:latin typeface="Times New Roman"/>
                          <a:ea typeface="Calibri"/>
                          <a:cs typeface="Simplified Arabic"/>
                        </a:rPr>
                        <a:t>2) Intermediate rocks</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r>
              <a:tr h="406400">
                <a:tc>
                  <a:txBody>
                    <a:bodyPr/>
                    <a:lstStyle/>
                    <a:p>
                      <a:pPr algn="ctr" rtl="0">
                        <a:lnSpc>
                          <a:spcPct val="115000"/>
                        </a:lnSpc>
                        <a:spcAft>
                          <a:spcPts val="0"/>
                        </a:spcAft>
                      </a:pPr>
                      <a:r>
                        <a:rPr lang="en-US" sz="1800">
                          <a:effectLst/>
                          <a:latin typeface="Times New Roman"/>
                          <a:ea typeface="Calibri"/>
                          <a:cs typeface="Simplified Arabic"/>
                        </a:rPr>
                        <a:t>Basalt</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a:effectLst/>
                          <a:latin typeface="Times New Roman"/>
                          <a:ea typeface="Calibri"/>
                          <a:cs typeface="Simplified Arabic"/>
                        </a:rPr>
                        <a:t>Gabbro</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800">
                          <a:effectLst/>
                          <a:latin typeface="Times New Roman"/>
                          <a:ea typeface="Calibri"/>
                          <a:cs typeface="Simplified Arabic"/>
                        </a:rPr>
                        <a:t>45-52</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0">
                        <a:lnSpc>
                          <a:spcPct val="115000"/>
                        </a:lnSpc>
                        <a:spcAft>
                          <a:spcPts val="0"/>
                        </a:spcAft>
                      </a:pPr>
                      <a:r>
                        <a:rPr lang="en-US" sz="1800">
                          <a:effectLst/>
                          <a:latin typeface="Times New Roman"/>
                          <a:ea typeface="Calibri"/>
                          <a:cs typeface="Simplified Arabic"/>
                        </a:rPr>
                        <a:t>3) Basic rocks</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algn="ctr" rtl="0">
                        <a:lnSpc>
                          <a:spcPct val="115000"/>
                        </a:lnSpc>
                        <a:spcAft>
                          <a:spcPts val="0"/>
                        </a:spcAft>
                      </a:pPr>
                      <a:r>
                        <a:rPr lang="en-US" sz="1800">
                          <a:effectLst/>
                          <a:latin typeface="Times New Roman"/>
                          <a:ea typeface="Calibri"/>
                          <a:cs typeface="Simplified Arabic"/>
                        </a:rPr>
                        <a:t>Kimberlite</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ctr" rtl="0">
                        <a:lnSpc>
                          <a:spcPct val="115000"/>
                        </a:lnSpc>
                        <a:spcAft>
                          <a:spcPts val="0"/>
                        </a:spcAft>
                      </a:pPr>
                      <a:r>
                        <a:rPr lang="en-US" sz="1800">
                          <a:effectLst/>
                          <a:latin typeface="Times New Roman"/>
                          <a:ea typeface="Calibri"/>
                          <a:cs typeface="Simplified Arabic"/>
                        </a:rPr>
                        <a:t>Peridotite</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ctr" rtl="0">
                        <a:lnSpc>
                          <a:spcPct val="115000"/>
                        </a:lnSpc>
                        <a:spcAft>
                          <a:spcPts val="0"/>
                        </a:spcAft>
                      </a:pPr>
                      <a:r>
                        <a:rPr lang="en-US" sz="1800">
                          <a:effectLst/>
                          <a:latin typeface="Times New Roman"/>
                          <a:ea typeface="Calibri"/>
                          <a:cs typeface="Simplified Arabic"/>
                        </a:rPr>
                        <a:t>&lt; 45</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algn="justLow" rtl="0">
                        <a:lnSpc>
                          <a:spcPct val="115000"/>
                        </a:lnSpc>
                        <a:spcAft>
                          <a:spcPts val="0"/>
                        </a:spcAft>
                      </a:pPr>
                      <a:r>
                        <a:rPr lang="en-US" sz="1800" dirty="0">
                          <a:effectLst/>
                          <a:latin typeface="Times New Roman"/>
                          <a:ea typeface="Calibri"/>
                          <a:cs typeface="Simplified Arabic"/>
                        </a:rPr>
                        <a:t>4) Ultrabasic rocks</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r>
            </a:tbl>
          </a:graphicData>
        </a:graphic>
      </p:graphicFrame>
    </p:spTree>
    <p:extLst>
      <p:ext uri="{BB962C8B-B14F-4D97-AF65-F5344CB8AC3E}">
        <p14:creationId xmlns:p14="http://schemas.microsoft.com/office/powerpoint/2010/main" val="1165487090"/>
      </p:ext>
    </p:extLst>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76200" y="533400"/>
            <a:ext cx="8991600" cy="6248400"/>
          </a:xfrm>
        </p:spPr>
        <p:txBody>
          <a:bodyPr>
            <a:noAutofit/>
          </a:bodyPr>
          <a:lstStyle/>
          <a:p>
            <a:pPr marL="109728" indent="0" algn="just" rtl="0">
              <a:lnSpc>
                <a:spcPct val="115000"/>
              </a:lnSpc>
              <a:spcBef>
                <a:spcPts val="1200"/>
              </a:spcBef>
              <a:spcAft>
                <a:spcPts val="0"/>
              </a:spcAft>
              <a:buNone/>
            </a:pPr>
            <a:r>
              <a:rPr lang="en-US" sz="2000" b="1" i="1" dirty="0">
                <a:latin typeface="Times New Roman"/>
                <a:ea typeface="Calibri"/>
                <a:cs typeface="Simplified Arabic"/>
              </a:rPr>
              <a:t>b) Silica Saturation </a:t>
            </a:r>
            <a:endParaRPr lang="en-US" sz="1600" dirty="0">
              <a:latin typeface="Calibri"/>
              <a:ea typeface="Calibri"/>
              <a:cs typeface="Arial"/>
            </a:endParaRPr>
          </a:p>
          <a:p>
            <a:pPr indent="0" algn="just" rtl="0">
              <a:lnSpc>
                <a:spcPct val="115000"/>
              </a:lnSpc>
              <a:spcBef>
                <a:spcPts val="1200"/>
              </a:spcBef>
              <a:spcAft>
                <a:spcPts val="0"/>
              </a:spcAft>
              <a:buNone/>
            </a:pPr>
            <a:r>
              <a:rPr lang="en-US" sz="2000" dirty="0" smtClean="0">
                <a:latin typeface="Times New Roman"/>
                <a:ea typeface="Calibri"/>
                <a:cs typeface="Simplified Arabic"/>
              </a:rPr>
              <a:t>   It </a:t>
            </a:r>
            <a:r>
              <a:rPr lang="en-US" sz="2000" dirty="0">
                <a:latin typeface="Times New Roman"/>
                <a:ea typeface="Calibri"/>
                <a:cs typeface="Simplified Arabic"/>
              </a:rPr>
              <a:t>is observed that forsteritic olivine is not found in equilibrium with free quartz whereas a magnesian orthopyroxene coexist with free quartz. Forsteritic olivine can be termed undersaturated with respect to quartz whereas orthopyroxene would be saturated. Again the feldspathoids minerals such as leucite and nepheline are never found with free quartz, whereas orthoclase and albite often occur with free quartz. The two feldspathoids are thus undersaturated and orthoclase and albite are saturated. So the igneous rocks can simply be grouped on the basis of their mineralogy into:</a:t>
            </a:r>
            <a:endParaRPr lang="en-US" sz="1600" dirty="0">
              <a:latin typeface="Calibri"/>
              <a:ea typeface="Calibri"/>
              <a:cs typeface="Arial"/>
            </a:endParaRPr>
          </a:p>
          <a:p>
            <a:pPr marL="109728" indent="0" algn="just" rtl="0">
              <a:lnSpc>
                <a:spcPct val="115000"/>
              </a:lnSpc>
              <a:spcBef>
                <a:spcPts val="1200"/>
              </a:spcBef>
              <a:spcAft>
                <a:spcPts val="0"/>
              </a:spcAft>
              <a:buNone/>
            </a:pPr>
            <a:r>
              <a:rPr lang="en-US" sz="2000" b="1" i="1" dirty="0">
                <a:latin typeface="Times New Roman"/>
                <a:ea typeface="Calibri"/>
                <a:cs typeface="Simplified Arabic"/>
              </a:rPr>
              <a:t>(1) Oversaturated rocks:</a:t>
            </a:r>
            <a:r>
              <a:rPr lang="en-US" sz="2000" dirty="0">
                <a:latin typeface="Times New Roman"/>
                <a:ea typeface="Calibri"/>
                <a:cs typeface="Simplified Arabic"/>
              </a:rPr>
              <a:t> Rocks that contain free quartz; granite is oversaturated rock.</a:t>
            </a:r>
            <a:endParaRPr lang="en-US" sz="1600" dirty="0">
              <a:latin typeface="Calibri"/>
              <a:ea typeface="Calibri"/>
              <a:cs typeface="Arial"/>
            </a:endParaRPr>
          </a:p>
          <a:p>
            <a:pPr marL="109728" indent="0" algn="just" rtl="0">
              <a:lnSpc>
                <a:spcPct val="115000"/>
              </a:lnSpc>
              <a:spcBef>
                <a:spcPts val="1200"/>
              </a:spcBef>
              <a:spcAft>
                <a:spcPts val="0"/>
              </a:spcAft>
              <a:buNone/>
            </a:pPr>
            <a:r>
              <a:rPr lang="en-US" sz="2000" b="1" i="1" dirty="0">
                <a:latin typeface="Times New Roman"/>
                <a:ea typeface="Calibri"/>
                <a:cs typeface="Simplified Arabic"/>
              </a:rPr>
              <a:t>(2) Saturated rocks:</a:t>
            </a:r>
            <a:r>
              <a:rPr lang="en-US" sz="2000" dirty="0">
                <a:latin typeface="Times New Roman"/>
                <a:ea typeface="Calibri"/>
                <a:cs typeface="Simplified Arabic"/>
              </a:rPr>
              <a:t> Rocks that contain neither free quartz or undersaturated minerals: diorite is an example.</a:t>
            </a:r>
            <a:endParaRPr lang="en-US" sz="1600" dirty="0">
              <a:latin typeface="Calibri"/>
              <a:ea typeface="Calibri"/>
              <a:cs typeface="Arial"/>
            </a:endParaRPr>
          </a:p>
          <a:p>
            <a:pPr marL="109728" indent="0" algn="just" rtl="0">
              <a:lnSpc>
                <a:spcPct val="115000"/>
              </a:lnSpc>
              <a:spcBef>
                <a:spcPts val="1200"/>
              </a:spcBef>
              <a:spcAft>
                <a:spcPts val="0"/>
              </a:spcAft>
              <a:buNone/>
            </a:pPr>
            <a:r>
              <a:rPr lang="en-US" sz="2000" b="1" i="1" dirty="0">
                <a:latin typeface="Times New Roman"/>
                <a:ea typeface="Calibri"/>
                <a:cs typeface="Simplified Arabic"/>
              </a:rPr>
              <a:t>(3) Undersaturated rocks:</a:t>
            </a:r>
            <a:r>
              <a:rPr lang="en-US" sz="2000" b="1" dirty="0">
                <a:latin typeface="Times New Roman"/>
                <a:ea typeface="Calibri"/>
                <a:cs typeface="Simplified Arabic"/>
              </a:rPr>
              <a:t> </a:t>
            </a:r>
            <a:r>
              <a:rPr lang="en-US" sz="2000" dirty="0">
                <a:latin typeface="Times New Roman"/>
                <a:ea typeface="Calibri"/>
                <a:cs typeface="Simplified Arabic"/>
              </a:rPr>
              <a:t>Rocks that contain undersaturated minerals: nepheline syenite is an example.</a:t>
            </a:r>
            <a:endParaRPr lang="en-US" sz="1600" dirty="0">
              <a:latin typeface="Calibri"/>
              <a:ea typeface="Calibri"/>
              <a:cs typeface="Arial"/>
            </a:endParaRPr>
          </a:p>
          <a:p>
            <a:pPr marL="0" indent="0" algn="justLow" rtl="0">
              <a:spcAft>
                <a:spcPts val="1000"/>
              </a:spcAft>
              <a:buNone/>
            </a:pPr>
            <a:endParaRPr lang="ar-IQ" sz="1900" dirty="0"/>
          </a:p>
        </p:txBody>
      </p:sp>
    </p:spTree>
    <p:extLst>
      <p:ext uri="{BB962C8B-B14F-4D97-AF65-F5344CB8AC3E}">
        <p14:creationId xmlns:p14="http://schemas.microsoft.com/office/powerpoint/2010/main" val="551279335"/>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76200" y="533400"/>
            <a:ext cx="8991600" cy="6248400"/>
          </a:xfrm>
        </p:spPr>
        <p:txBody>
          <a:bodyPr>
            <a:noAutofit/>
          </a:bodyPr>
          <a:lstStyle/>
          <a:p>
            <a:pPr marL="109728" indent="0" algn="just" rtl="0">
              <a:lnSpc>
                <a:spcPct val="115000"/>
              </a:lnSpc>
              <a:spcBef>
                <a:spcPts val="1200"/>
              </a:spcBef>
              <a:spcAft>
                <a:spcPts val="0"/>
              </a:spcAft>
              <a:buNone/>
            </a:pPr>
            <a:r>
              <a:rPr lang="en-US" sz="2400" b="1" dirty="0">
                <a:latin typeface="Times New Roman"/>
                <a:ea typeface="Calibri"/>
                <a:cs typeface="Simplified Arabic"/>
              </a:rPr>
              <a:t>3) Mineralogical classifications</a:t>
            </a:r>
            <a:endParaRPr lang="en-US" sz="2400" dirty="0">
              <a:latin typeface="Calibri"/>
              <a:ea typeface="Calibri"/>
              <a:cs typeface="Arial"/>
            </a:endParaRPr>
          </a:p>
          <a:p>
            <a:pPr marL="109728" indent="0" algn="just" rtl="0">
              <a:lnSpc>
                <a:spcPct val="115000"/>
              </a:lnSpc>
              <a:spcBef>
                <a:spcPts val="1200"/>
              </a:spcBef>
              <a:spcAft>
                <a:spcPts val="0"/>
              </a:spcAft>
              <a:buNone/>
            </a:pPr>
            <a:r>
              <a:rPr lang="en-US" sz="2400" dirty="0" smtClean="0">
                <a:latin typeface="Times New Roman"/>
                <a:ea typeface="Calibri"/>
                <a:cs typeface="Simplified Arabic"/>
              </a:rPr>
              <a:t>   Mineralogical </a:t>
            </a:r>
            <a:r>
              <a:rPr lang="en-US" sz="2400" dirty="0">
                <a:latin typeface="Times New Roman"/>
                <a:ea typeface="Calibri"/>
                <a:cs typeface="Simplified Arabic"/>
              </a:rPr>
              <a:t>classifications are normally based on one or more important variables:</a:t>
            </a:r>
            <a:endParaRPr lang="en-US" sz="2400" dirty="0">
              <a:latin typeface="Calibri"/>
              <a:ea typeface="Calibri"/>
              <a:cs typeface="Arial"/>
            </a:endParaRPr>
          </a:p>
          <a:p>
            <a:pPr marL="109728" indent="0" algn="just" rtl="0">
              <a:lnSpc>
                <a:spcPct val="115000"/>
              </a:lnSpc>
              <a:spcBef>
                <a:spcPts val="1200"/>
              </a:spcBef>
              <a:spcAft>
                <a:spcPts val="0"/>
              </a:spcAft>
              <a:buNone/>
            </a:pPr>
            <a:r>
              <a:rPr lang="en-US" sz="2400" b="1" dirty="0">
                <a:latin typeface="Times New Roman"/>
                <a:ea typeface="Calibri"/>
                <a:cs typeface="Simplified Arabic"/>
              </a:rPr>
              <a:t>a)</a:t>
            </a:r>
            <a:r>
              <a:rPr lang="en-US" sz="2400" dirty="0">
                <a:latin typeface="Times New Roman"/>
                <a:ea typeface="Calibri"/>
                <a:cs typeface="Simplified Arabic"/>
              </a:rPr>
              <a:t> Presence or absence of quartz, feldspathoids, or olivine.</a:t>
            </a:r>
            <a:endParaRPr lang="en-US" sz="2400" dirty="0">
              <a:latin typeface="Calibri"/>
              <a:ea typeface="Calibri"/>
              <a:cs typeface="Arial"/>
            </a:endParaRPr>
          </a:p>
          <a:p>
            <a:pPr marL="109728" indent="0" algn="just" rtl="0">
              <a:lnSpc>
                <a:spcPct val="115000"/>
              </a:lnSpc>
              <a:spcBef>
                <a:spcPts val="1200"/>
              </a:spcBef>
              <a:spcAft>
                <a:spcPts val="0"/>
              </a:spcAft>
              <a:buNone/>
            </a:pPr>
            <a:r>
              <a:rPr lang="en-US" sz="2400" b="1" dirty="0">
                <a:latin typeface="Times New Roman"/>
                <a:ea typeface="Calibri"/>
                <a:cs typeface="Simplified Arabic"/>
              </a:rPr>
              <a:t>b)</a:t>
            </a:r>
            <a:r>
              <a:rPr lang="en-US" sz="2400" dirty="0">
                <a:latin typeface="Times New Roman"/>
                <a:ea typeface="Calibri"/>
                <a:cs typeface="Simplified Arabic"/>
              </a:rPr>
              <a:t> Percent and types of feldspars.</a:t>
            </a:r>
            <a:endParaRPr lang="en-US" sz="2400" dirty="0">
              <a:latin typeface="Calibri"/>
              <a:ea typeface="Calibri"/>
              <a:cs typeface="Arial"/>
            </a:endParaRPr>
          </a:p>
          <a:p>
            <a:pPr marL="109728" indent="0" algn="just" rtl="0">
              <a:lnSpc>
                <a:spcPct val="115000"/>
              </a:lnSpc>
              <a:spcBef>
                <a:spcPts val="1200"/>
              </a:spcBef>
              <a:spcAft>
                <a:spcPts val="0"/>
              </a:spcAft>
              <a:buNone/>
            </a:pPr>
            <a:r>
              <a:rPr lang="en-US" sz="2400" b="1" dirty="0">
                <a:latin typeface="Times New Roman"/>
                <a:ea typeface="Calibri"/>
                <a:cs typeface="Simplified Arabic"/>
              </a:rPr>
              <a:t>c)</a:t>
            </a:r>
            <a:r>
              <a:rPr lang="en-US" sz="2400" dirty="0">
                <a:latin typeface="Times New Roman"/>
                <a:ea typeface="Calibri"/>
                <a:cs typeface="Simplified Arabic"/>
              </a:rPr>
              <a:t> Percent and types of dark minerals (ferromagnesian minerals).</a:t>
            </a:r>
            <a:endParaRPr lang="en-US" sz="2400" dirty="0">
              <a:latin typeface="Calibri"/>
              <a:ea typeface="Calibri"/>
              <a:cs typeface="Arial"/>
            </a:endParaRPr>
          </a:p>
          <a:p>
            <a:pPr marL="109728" indent="0" algn="just" rtl="0">
              <a:lnSpc>
                <a:spcPct val="115000"/>
              </a:lnSpc>
              <a:spcBef>
                <a:spcPts val="1200"/>
              </a:spcBef>
              <a:spcAft>
                <a:spcPts val="0"/>
              </a:spcAft>
              <a:buNone/>
            </a:pPr>
            <a:r>
              <a:rPr lang="en-US" sz="2400" dirty="0" smtClean="0">
                <a:latin typeface="Times New Roman"/>
                <a:ea typeface="Calibri"/>
                <a:cs typeface="Simplified Arabic"/>
              </a:rPr>
              <a:t>   Some </a:t>
            </a:r>
            <a:r>
              <a:rPr lang="en-US" sz="2400" dirty="0">
                <a:latin typeface="Times New Roman"/>
                <a:ea typeface="Calibri"/>
                <a:cs typeface="Simplified Arabic"/>
              </a:rPr>
              <a:t>of these variables are dependent of one or another. For example, an increase in anorthite content of plagioclase generally correlates with an increase in ferromagnesian minerals.</a:t>
            </a:r>
            <a:endParaRPr lang="en-US" sz="2400" dirty="0">
              <a:latin typeface="Calibri"/>
              <a:ea typeface="Calibri"/>
              <a:cs typeface="Arial"/>
            </a:endParaRPr>
          </a:p>
          <a:p>
            <a:pPr marL="0" indent="0" algn="justLow" rtl="0">
              <a:spcAft>
                <a:spcPts val="1000"/>
              </a:spcAft>
              <a:buNone/>
            </a:pPr>
            <a:endParaRPr lang="ar-IQ" sz="1900" dirty="0"/>
          </a:p>
        </p:txBody>
      </p:sp>
    </p:spTree>
    <p:extLst>
      <p:ext uri="{BB962C8B-B14F-4D97-AF65-F5344CB8AC3E}">
        <p14:creationId xmlns:p14="http://schemas.microsoft.com/office/powerpoint/2010/main" val="3747642351"/>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76200" y="533400"/>
            <a:ext cx="8991600" cy="6248400"/>
          </a:xfrm>
        </p:spPr>
        <p:txBody>
          <a:bodyPr>
            <a:noAutofit/>
          </a:bodyPr>
          <a:lstStyle/>
          <a:p>
            <a:pPr marL="109728" indent="0" algn="just" rtl="0">
              <a:lnSpc>
                <a:spcPct val="115000"/>
              </a:lnSpc>
              <a:spcBef>
                <a:spcPts val="1200"/>
              </a:spcBef>
              <a:spcAft>
                <a:spcPts val="0"/>
              </a:spcAft>
              <a:buNone/>
            </a:pPr>
            <a:r>
              <a:rPr lang="en-US" sz="2400" b="1" dirty="0">
                <a:latin typeface="Times New Roman"/>
                <a:ea typeface="Calibri"/>
                <a:cs typeface="Simplified Arabic"/>
              </a:rPr>
              <a:t>Minerals found in igneous rocks are three types:</a:t>
            </a:r>
            <a:endParaRPr lang="en-US" sz="2400" dirty="0">
              <a:latin typeface="Calibri"/>
              <a:ea typeface="Calibri"/>
              <a:cs typeface="Arial"/>
            </a:endParaRPr>
          </a:p>
          <a:p>
            <a:pPr marL="109728" indent="0" algn="just" rtl="0">
              <a:lnSpc>
                <a:spcPct val="115000"/>
              </a:lnSpc>
              <a:spcBef>
                <a:spcPts val="1200"/>
              </a:spcBef>
              <a:spcAft>
                <a:spcPts val="0"/>
              </a:spcAft>
              <a:buNone/>
            </a:pPr>
            <a:r>
              <a:rPr lang="en-US" sz="2400" b="1" i="1" dirty="0" smtClean="0">
                <a:latin typeface="Times New Roman"/>
                <a:ea typeface="Calibri"/>
                <a:cs typeface="Simplified Arabic"/>
              </a:rPr>
              <a:t>(1</a:t>
            </a:r>
            <a:r>
              <a:rPr lang="en-US" sz="2400" b="1" i="1" dirty="0">
                <a:latin typeface="Times New Roman"/>
                <a:ea typeface="Calibri"/>
                <a:cs typeface="Simplified Arabic"/>
              </a:rPr>
              <a:t>) Essential minerals</a:t>
            </a:r>
            <a:r>
              <a:rPr lang="en-US" sz="2400" dirty="0">
                <a:latin typeface="Times New Roman"/>
                <a:ea typeface="Calibri"/>
                <a:cs typeface="Simplified Arabic"/>
              </a:rPr>
              <a:t> fall into two classes: </a:t>
            </a:r>
            <a:endParaRPr lang="en-US" sz="2400" dirty="0">
              <a:latin typeface="Calibri"/>
              <a:ea typeface="Calibri"/>
              <a:cs typeface="Arial"/>
            </a:endParaRPr>
          </a:p>
          <a:p>
            <a:pPr marL="109728" indent="0" algn="just" rtl="0">
              <a:lnSpc>
                <a:spcPct val="115000"/>
              </a:lnSpc>
              <a:spcBef>
                <a:spcPts val="1200"/>
              </a:spcBef>
              <a:spcAft>
                <a:spcPts val="0"/>
              </a:spcAft>
              <a:buNone/>
            </a:pPr>
            <a:r>
              <a:rPr lang="en-US" sz="2400" b="1" i="1" dirty="0">
                <a:latin typeface="Times New Roman"/>
                <a:ea typeface="Calibri"/>
                <a:cs typeface="Simplified Arabic"/>
              </a:rPr>
              <a:t>a)</a:t>
            </a:r>
            <a:r>
              <a:rPr lang="en-US" sz="2400" i="1" dirty="0">
                <a:latin typeface="Times New Roman"/>
                <a:ea typeface="Calibri"/>
                <a:cs typeface="Simplified Arabic"/>
              </a:rPr>
              <a:t> </a:t>
            </a:r>
            <a:r>
              <a:rPr lang="en-US" sz="2400" i="1" u="sng" dirty="0">
                <a:latin typeface="Times New Roman"/>
                <a:ea typeface="Calibri"/>
                <a:cs typeface="Simplified Arabic"/>
              </a:rPr>
              <a:t>Specific minerals</a:t>
            </a:r>
            <a:r>
              <a:rPr lang="en-US" sz="2400" dirty="0">
                <a:latin typeface="Times New Roman"/>
                <a:ea typeface="Calibri"/>
                <a:cs typeface="Simplified Arabic"/>
              </a:rPr>
              <a:t> that are determining the name of the rock, such as quartz, orthoclase and plagioclase in granite.</a:t>
            </a:r>
            <a:endParaRPr lang="en-US" sz="2400" dirty="0">
              <a:latin typeface="Calibri"/>
              <a:ea typeface="Calibri"/>
              <a:cs typeface="Arial"/>
            </a:endParaRPr>
          </a:p>
          <a:p>
            <a:pPr marL="109728" indent="0" algn="just" rtl="0">
              <a:lnSpc>
                <a:spcPct val="115000"/>
              </a:lnSpc>
              <a:spcBef>
                <a:spcPts val="1200"/>
              </a:spcBef>
              <a:spcAft>
                <a:spcPts val="0"/>
              </a:spcAft>
              <a:buNone/>
            </a:pPr>
            <a:r>
              <a:rPr lang="en-US" sz="2400" b="1" i="1" dirty="0">
                <a:latin typeface="Times New Roman"/>
                <a:ea typeface="Calibri"/>
                <a:cs typeface="Simplified Arabic"/>
              </a:rPr>
              <a:t>b)</a:t>
            </a:r>
            <a:r>
              <a:rPr lang="en-US" sz="2400" i="1" dirty="0">
                <a:latin typeface="Times New Roman"/>
                <a:ea typeface="Calibri"/>
                <a:cs typeface="Simplified Arabic"/>
              </a:rPr>
              <a:t> </a:t>
            </a:r>
            <a:r>
              <a:rPr lang="en-US" sz="2400" i="1" u="sng" dirty="0">
                <a:latin typeface="Times New Roman"/>
                <a:ea typeface="Calibri"/>
                <a:cs typeface="Simplified Arabic"/>
              </a:rPr>
              <a:t>Characteristic minerals</a:t>
            </a:r>
            <a:r>
              <a:rPr lang="en-US" sz="2400" dirty="0">
                <a:latin typeface="Times New Roman"/>
                <a:ea typeface="Calibri"/>
                <a:cs typeface="Simplified Arabic"/>
              </a:rPr>
              <a:t> those that are important enough to indicate the variety of that rock, such as biotite in biotite-granite.</a:t>
            </a:r>
            <a:endParaRPr lang="en-US" sz="2400" dirty="0">
              <a:latin typeface="Calibri"/>
              <a:ea typeface="Calibri"/>
              <a:cs typeface="Arial"/>
            </a:endParaRPr>
          </a:p>
          <a:p>
            <a:pPr marL="109728" indent="0" algn="just" rtl="0">
              <a:lnSpc>
                <a:spcPct val="115000"/>
              </a:lnSpc>
              <a:spcBef>
                <a:spcPts val="1200"/>
              </a:spcBef>
              <a:spcAft>
                <a:spcPts val="0"/>
              </a:spcAft>
              <a:buNone/>
            </a:pPr>
            <a:r>
              <a:rPr lang="en-US" sz="2400" b="1" i="1" dirty="0">
                <a:latin typeface="Times New Roman"/>
                <a:ea typeface="Calibri"/>
                <a:cs typeface="Simplified Arabic"/>
              </a:rPr>
              <a:t>(2) Accessory minerals</a:t>
            </a:r>
            <a:r>
              <a:rPr lang="en-US" sz="2400" dirty="0">
                <a:latin typeface="Times New Roman"/>
                <a:ea typeface="Calibri"/>
                <a:cs typeface="Simplified Arabic"/>
              </a:rPr>
              <a:t> are less abundant minerals such as </a:t>
            </a:r>
            <a:r>
              <a:rPr lang="en-US" sz="2400" dirty="0" err="1">
                <a:latin typeface="Times New Roman"/>
                <a:ea typeface="Calibri"/>
                <a:cs typeface="Simplified Arabic"/>
              </a:rPr>
              <a:t>sphene</a:t>
            </a:r>
            <a:r>
              <a:rPr lang="en-US" sz="2400" dirty="0">
                <a:latin typeface="Times New Roman"/>
                <a:ea typeface="Calibri"/>
                <a:cs typeface="Simplified Arabic"/>
              </a:rPr>
              <a:t> and magnetite. </a:t>
            </a:r>
            <a:endParaRPr lang="en-US" sz="2400" dirty="0">
              <a:latin typeface="Calibri"/>
              <a:ea typeface="Calibri"/>
              <a:cs typeface="Arial"/>
            </a:endParaRPr>
          </a:p>
          <a:p>
            <a:pPr indent="0" algn="just" rtl="0">
              <a:lnSpc>
                <a:spcPct val="115000"/>
              </a:lnSpc>
              <a:spcBef>
                <a:spcPts val="1200"/>
              </a:spcBef>
              <a:spcAft>
                <a:spcPts val="0"/>
              </a:spcAft>
              <a:buNone/>
            </a:pPr>
            <a:r>
              <a:rPr lang="en-US" sz="2400" dirty="0">
                <a:latin typeface="Times New Roman"/>
                <a:ea typeface="Calibri"/>
                <a:cs typeface="Simplified Arabic"/>
              </a:rPr>
              <a:t>The above (1) and (2) are primary minerals formed by primary crystallization. </a:t>
            </a:r>
            <a:endParaRPr lang="en-US" sz="2400" dirty="0">
              <a:latin typeface="Calibri"/>
              <a:ea typeface="Calibri"/>
              <a:cs typeface="Arial"/>
            </a:endParaRPr>
          </a:p>
          <a:p>
            <a:pPr marL="109728" indent="0" algn="just" rtl="0">
              <a:lnSpc>
                <a:spcPct val="115000"/>
              </a:lnSpc>
              <a:spcBef>
                <a:spcPts val="1200"/>
              </a:spcBef>
              <a:spcAft>
                <a:spcPts val="0"/>
              </a:spcAft>
              <a:buNone/>
            </a:pPr>
            <a:r>
              <a:rPr lang="en-US" sz="2400" b="1" i="1" dirty="0">
                <a:latin typeface="Times New Roman"/>
                <a:ea typeface="Calibri"/>
                <a:cs typeface="Simplified Arabic"/>
              </a:rPr>
              <a:t>(3) Secondary minerals</a:t>
            </a:r>
            <a:r>
              <a:rPr lang="en-US" sz="2400" dirty="0">
                <a:latin typeface="Times New Roman"/>
                <a:ea typeface="Calibri"/>
                <a:cs typeface="Simplified Arabic"/>
              </a:rPr>
              <a:t> are formed from the alteration of primary minerals after crystallization such as chlorite from biotite.</a:t>
            </a:r>
            <a:endParaRPr lang="en-US" sz="2400" dirty="0">
              <a:latin typeface="Calibri"/>
              <a:ea typeface="Calibri"/>
              <a:cs typeface="Arial"/>
            </a:endParaRPr>
          </a:p>
          <a:p>
            <a:pPr marL="0" indent="0" algn="justLow" rtl="0">
              <a:spcAft>
                <a:spcPts val="1000"/>
              </a:spcAft>
              <a:buNone/>
            </a:pPr>
            <a:endParaRPr lang="ar-IQ" sz="1900" dirty="0"/>
          </a:p>
        </p:txBody>
      </p:sp>
    </p:spTree>
    <p:extLst>
      <p:ext uri="{BB962C8B-B14F-4D97-AF65-F5344CB8AC3E}">
        <p14:creationId xmlns:p14="http://schemas.microsoft.com/office/powerpoint/2010/main" val="1165487090"/>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76200" y="533400"/>
            <a:ext cx="8991600" cy="6248400"/>
          </a:xfrm>
        </p:spPr>
        <p:txBody>
          <a:bodyPr>
            <a:noAutofit/>
          </a:bodyPr>
          <a:lstStyle/>
          <a:p>
            <a:pPr marL="109728" indent="0" algn="just" rtl="0">
              <a:lnSpc>
                <a:spcPct val="115000"/>
              </a:lnSpc>
              <a:spcBef>
                <a:spcPts val="1200"/>
              </a:spcBef>
              <a:spcAft>
                <a:spcPts val="0"/>
              </a:spcAft>
              <a:buNone/>
            </a:pPr>
            <a:r>
              <a:rPr lang="en-US" sz="1900" b="1" i="1" dirty="0" smtClean="0">
                <a:latin typeface="Times New Roman"/>
                <a:ea typeface="Calibri"/>
                <a:cs typeface="Arial"/>
              </a:rPr>
              <a:t>a) Color index</a:t>
            </a:r>
            <a:endParaRPr lang="en-US" sz="1900" dirty="0" smtClean="0">
              <a:latin typeface="Calibri"/>
              <a:ea typeface="Calibri"/>
              <a:cs typeface="Arial"/>
            </a:endParaRPr>
          </a:p>
          <a:p>
            <a:pPr marL="109728" indent="0" algn="just" rtl="0">
              <a:lnSpc>
                <a:spcPct val="115000"/>
              </a:lnSpc>
              <a:spcBef>
                <a:spcPts val="1200"/>
              </a:spcBef>
              <a:spcAft>
                <a:spcPts val="0"/>
              </a:spcAft>
              <a:buNone/>
            </a:pPr>
            <a:r>
              <a:rPr lang="en-US" sz="1900" dirty="0" smtClean="0">
                <a:latin typeface="Times New Roman"/>
                <a:ea typeface="Calibri"/>
                <a:cs typeface="Arial"/>
              </a:rPr>
              <a:t>   Feldspars</a:t>
            </a:r>
            <a:r>
              <a:rPr lang="en-US" sz="1900" dirty="0">
                <a:latin typeface="Times New Roman"/>
                <a:ea typeface="Calibri"/>
                <a:cs typeface="Arial"/>
              </a:rPr>
              <a:t>, feldspathoids, quartz and muscovite are typically colorless or light in color. They are known as light or felsic minerals. The color of igneous pyroxenes, amphiboles, olivine, biotite and opaque minerals is by contrast dark, and these minerals are known as mafic minerals. They are also known as ferromagnesian minerals as they all contain essential iron and magnesium oxides.</a:t>
            </a:r>
            <a:endParaRPr lang="en-US" sz="1900" dirty="0">
              <a:latin typeface="Calibri"/>
              <a:ea typeface="Calibri"/>
              <a:cs typeface="Arial"/>
            </a:endParaRPr>
          </a:p>
          <a:p>
            <a:pPr marL="109728" indent="0" algn="just" rtl="0">
              <a:lnSpc>
                <a:spcPct val="115000"/>
              </a:lnSpc>
              <a:spcBef>
                <a:spcPts val="1200"/>
              </a:spcBef>
              <a:spcAft>
                <a:spcPts val="0"/>
              </a:spcAft>
              <a:buNone/>
            </a:pPr>
            <a:r>
              <a:rPr lang="en-US" sz="1900" dirty="0" smtClean="0">
                <a:latin typeface="Times New Roman"/>
                <a:ea typeface="Calibri"/>
                <a:cs typeface="Arial"/>
              </a:rPr>
              <a:t>   The </a:t>
            </a:r>
            <a:r>
              <a:rPr lang="en-US" sz="1900" dirty="0">
                <a:latin typeface="Times New Roman"/>
                <a:ea typeface="Calibri"/>
                <a:cs typeface="Arial"/>
              </a:rPr>
              <a:t>color index is the relative amount of light and dark minerals. To classify igneous rocks based on the color index, igneous rocks are classified into four groups :</a:t>
            </a:r>
            <a:endParaRPr lang="en-US" sz="1900" dirty="0">
              <a:latin typeface="Calibri"/>
              <a:ea typeface="Calibri"/>
              <a:cs typeface="Arial"/>
            </a:endParaRPr>
          </a:p>
          <a:p>
            <a:pPr marL="109728" indent="0" algn="just" rtl="0">
              <a:lnSpc>
                <a:spcPct val="115000"/>
              </a:lnSpc>
              <a:spcBef>
                <a:spcPts val="1200"/>
              </a:spcBef>
              <a:spcAft>
                <a:spcPts val="0"/>
              </a:spcAft>
              <a:buNone/>
            </a:pPr>
            <a:r>
              <a:rPr lang="en-US" sz="1900" b="1" i="1" dirty="0">
                <a:latin typeface="Times New Roman"/>
                <a:ea typeface="Calibri"/>
                <a:cs typeface="Arial"/>
              </a:rPr>
              <a:t>1) Leucocratic Rocks</a:t>
            </a:r>
            <a:r>
              <a:rPr lang="en-US" sz="1900" dirty="0">
                <a:latin typeface="Times New Roman"/>
                <a:ea typeface="Calibri"/>
                <a:cs typeface="Arial"/>
              </a:rPr>
              <a:t> : rocks where felsic minerals% is very high. e.g. acidic rocks, granite.</a:t>
            </a:r>
            <a:endParaRPr lang="en-US" sz="1900" dirty="0">
              <a:latin typeface="Calibri"/>
              <a:ea typeface="Calibri"/>
              <a:cs typeface="Arial"/>
            </a:endParaRPr>
          </a:p>
          <a:p>
            <a:pPr marL="109728" indent="0" algn="just" rtl="0">
              <a:lnSpc>
                <a:spcPct val="115000"/>
              </a:lnSpc>
              <a:spcBef>
                <a:spcPts val="1200"/>
              </a:spcBef>
              <a:spcAft>
                <a:spcPts val="0"/>
              </a:spcAft>
              <a:buNone/>
            </a:pPr>
            <a:r>
              <a:rPr lang="en-US" sz="1900" b="1" i="1" dirty="0">
                <a:latin typeface="Times New Roman"/>
                <a:ea typeface="Calibri"/>
                <a:cs typeface="Arial"/>
              </a:rPr>
              <a:t>2) Mesocratic Rocks</a:t>
            </a:r>
            <a:r>
              <a:rPr lang="en-US" sz="1900" dirty="0">
                <a:latin typeface="Times New Roman"/>
                <a:ea typeface="Calibri"/>
                <a:cs typeface="Arial"/>
              </a:rPr>
              <a:t> : rocks where % of felsic minerals is almost equal to that of mafic minerals. e.g. intermediate rocks, diorite.</a:t>
            </a:r>
            <a:endParaRPr lang="en-US" sz="1900" dirty="0">
              <a:latin typeface="Calibri"/>
              <a:ea typeface="Calibri"/>
              <a:cs typeface="Arial"/>
            </a:endParaRPr>
          </a:p>
          <a:p>
            <a:pPr marL="109728" indent="0" algn="just" rtl="0">
              <a:lnSpc>
                <a:spcPct val="115000"/>
              </a:lnSpc>
              <a:spcBef>
                <a:spcPts val="1200"/>
              </a:spcBef>
              <a:spcAft>
                <a:spcPts val="0"/>
              </a:spcAft>
              <a:buNone/>
            </a:pPr>
            <a:r>
              <a:rPr lang="en-US" sz="1900" b="1" i="1" dirty="0">
                <a:latin typeface="Times New Roman"/>
                <a:ea typeface="Calibri"/>
                <a:cs typeface="Arial"/>
              </a:rPr>
              <a:t>3) Melanocratic Rocks</a:t>
            </a:r>
            <a:r>
              <a:rPr lang="en-US" sz="1900" dirty="0">
                <a:latin typeface="Times New Roman"/>
                <a:ea typeface="Calibri"/>
                <a:cs typeface="Arial"/>
              </a:rPr>
              <a:t> : rocks where % of mafic minerals is higher than of felsic minerals. e.g. basic rocks, gabbro.</a:t>
            </a:r>
            <a:endParaRPr lang="en-US" sz="1900" dirty="0">
              <a:latin typeface="Calibri"/>
              <a:ea typeface="Calibri"/>
              <a:cs typeface="Arial"/>
            </a:endParaRPr>
          </a:p>
          <a:p>
            <a:pPr marL="109728" indent="0" algn="just" rtl="0">
              <a:lnSpc>
                <a:spcPct val="115000"/>
              </a:lnSpc>
              <a:spcBef>
                <a:spcPts val="1200"/>
              </a:spcBef>
              <a:spcAft>
                <a:spcPts val="0"/>
              </a:spcAft>
              <a:buNone/>
            </a:pPr>
            <a:r>
              <a:rPr lang="en-US" sz="1900" b="1" i="1" dirty="0">
                <a:latin typeface="Times New Roman"/>
                <a:ea typeface="Calibri"/>
                <a:cs typeface="Arial"/>
              </a:rPr>
              <a:t>4) Ultramafic Rocks</a:t>
            </a:r>
            <a:r>
              <a:rPr lang="en-US" sz="1900" dirty="0">
                <a:latin typeface="Times New Roman"/>
                <a:ea typeface="Calibri"/>
                <a:cs typeface="Arial"/>
              </a:rPr>
              <a:t> : rocks where % of mafic minerals is almost 100%. e.g. ultrabasic rocks, dunite.</a:t>
            </a:r>
            <a:endParaRPr lang="en-US" sz="1900" dirty="0">
              <a:latin typeface="Calibri"/>
              <a:ea typeface="Calibri"/>
              <a:cs typeface="Arial"/>
            </a:endParaRPr>
          </a:p>
          <a:p>
            <a:pPr marL="0" indent="0" algn="justLow" rtl="0">
              <a:spcAft>
                <a:spcPts val="1000"/>
              </a:spcAft>
              <a:buNone/>
            </a:pPr>
            <a:endParaRPr lang="ar-IQ" sz="1900" dirty="0"/>
          </a:p>
        </p:txBody>
      </p:sp>
    </p:spTree>
    <p:extLst>
      <p:ext uri="{BB962C8B-B14F-4D97-AF65-F5344CB8AC3E}">
        <p14:creationId xmlns:p14="http://schemas.microsoft.com/office/powerpoint/2010/main" val="551279335"/>
      </p:ext>
    </p:extLst>
  </p:cSld>
  <p:clrMapOvr>
    <a:masterClrMapping/>
  </p:clrMapOvr>
  <p:transition spd="slow">
    <p:wheel spokes="1"/>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252</TotalTime>
  <Words>1024</Words>
  <Application>Microsoft Office PowerPoint</Application>
  <PresentationFormat>عرض على الشاشة (3:4)‏</PresentationFormat>
  <Paragraphs>60</Paragraphs>
  <Slides>8</Slides>
  <Notes>0</Notes>
  <HiddenSlides>0</HiddenSlides>
  <MMClips>0</MMClips>
  <ScaleCrop>false</ScaleCrop>
  <HeadingPairs>
    <vt:vector size="4" baseType="variant">
      <vt:variant>
        <vt:lpstr>نسق</vt:lpstr>
      </vt:variant>
      <vt:variant>
        <vt:i4>2</vt:i4>
      </vt:variant>
      <vt:variant>
        <vt:lpstr>عناوين الشرائح</vt:lpstr>
      </vt:variant>
      <vt:variant>
        <vt:i4>8</vt:i4>
      </vt:variant>
    </vt:vector>
  </HeadingPairs>
  <TitlesOfParts>
    <vt:vector size="10" baseType="lpstr">
      <vt:lpstr>1_Thatch</vt:lpstr>
      <vt:lpstr>Urban</vt:lpstr>
      <vt:lpstr>Petrology</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dc:creator>
  <cp:lastModifiedBy>3d</cp:lastModifiedBy>
  <cp:revision>47</cp:revision>
  <dcterms:created xsi:type="dcterms:W3CDTF">2006-08-16T00:00:00Z</dcterms:created>
  <dcterms:modified xsi:type="dcterms:W3CDTF">2022-03-04T16:46:06Z</dcterms:modified>
</cp:coreProperties>
</file>