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84" r:id="rId4"/>
    <p:sldId id="289" r:id="rId5"/>
    <p:sldId id="290" r:id="rId6"/>
    <p:sldId id="291" r:id="rId7"/>
    <p:sldId id="286" r:id="rId8"/>
    <p:sldId id="287" r:id="rId9"/>
    <p:sldId id="288" r:id="rId10"/>
    <p:sldId id="293" r:id="rId11"/>
    <p:sldId id="294" r:id="rId12"/>
    <p:sldId id="295" r:id="rId13"/>
    <p:sldId id="296" r:id="rId14"/>
    <p:sldId id="29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3/23/2022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3/23/2022</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3/23/2022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3/23/2022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3/23/2022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3/23/2022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38400"/>
            <a:ext cx="4419600" cy="838200"/>
          </a:xfrm>
        </p:spPr>
        <p:txBody>
          <a:bodyPr/>
          <a:lstStyle/>
          <a:p>
            <a:r>
              <a:rPr lang="en-US" sz="4000" dirty="0" smtClean="0"/>
              <a:t>Petrology</a:t>
            </a:r>
            <a:endParaRPr lang="ar-IQ" dirty="0"/>
          </a:p>
        </p:txBody>
      </p:sp>
      <p:sp>
        <p:nvSpPr>
          <p:cNvPr id="3" name="Subtitle 2"/>
          <p:cNvSpPr>
            <a:spLocks noGrp="1"/>
          </p:cNvSpPr>
          <p:nvPr>
            <p:ph type="subTitle" idx="1"/>
          </p:nvPr>
        </p:nvSpPr>
        <p:spPr/>
        <p:txBody>
          <a:bodyPr>
            <a:normAutofit/>
          </a:bodyPr>
          <a:lstStyle/>
          <a:p>
            <a:r>
              <a:rPr lang="en-US" sz="3600" dirty="0" smtClean="0"/>
              <a:t>(3)</a:t>
            </a:r>
            <a:endParaRPr lang="ar-IQ" sz="3600" dirty="0"/>
          </a:p>
        </p:txBody>
      </p:sp>
    </p:spTree>
    <p:extLst>
      <p:ext uri="{BB962C8B-B14F-4D97-AF65-F5344CB8AC3E}">
        <p14:creationId xmlns:p14="http://schemas.microsoft.com/office/powerpoint/2010/main" val="658935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400" b="1" i="1" dirty="0" smtClean="0">
                <a:latin typeface="Times New Roman"/>
                <a:ea typeface="Calibri"/>
                <a:cs typeface="Arial"/>
              </a:rPr>
              <a:t>Syenite</a:t>
            </a:r>
            <a:endParaRPr lang="en-US" sz="2400" dirty="0" smtClean="0">
              <a:latin typeface="Calibri"/>
              <a:ea typeface="Calibri"/>
              <a:cs typeface="Arial"/>
            </a:endParaRPr>
          </a:p>
          <a:p>
            <a:pPr marL="109728" indent="0" algn="just" rtl="0">
              <a:lnSpc>
                <a:spcPct val="115000"/>
              </a:lnSpc>
              <a:spcBef>
                <a:spcPts val="1200"/>
              </a:spcBef>
              <a:spcAft>
                <a:spcPts val="0"/>
              </a:spcAft>
              <a:buNone/>
            </a:pPr>
            <a:r>
              <a:rPr lang="en-US" sz="2400" dirty="0">
                <a:latin typeface="Calibri"/>
                <a:ea typeface="Calibri"/>
                <a:cs typeface="Arial"/>
              </a:rPr>
              <a:t> </a:t>
            </a:r>
            <a:r>
              <a:rPr lang="en-US" sz="2400" dirty="0" smtClean="0">
                <a:latin typeface="Calibri"/>
                <a:ea typeface="Calibri"/>
                <a:cs typeface="Arial"/>
              </a:rPr>
              <a:t>  </a:t>
            </a:r>
            <a:r>
              <a:rPr lang="en-US" sz="2400" dirty="0" smtClean="0">
                <a:latin typeface="Times New Roman"/>
                <a:ea typeface="Calibri"/>
                <a:cs typeface="Arial"/>
              </a:rPr>
              <a:t>A </a:t>
            </a:r>
            <a:r>
              <a:rPr lang="en-US" sz="2400" dirty="0">
                <a:latin typeface="Times New Roman"/>
                <a:ea typeface="Calibri"/>
                <a:cs typeface="Arial"/>
              </a:rPr>
              <a:t>coarse-grained intermediate igneous rock with a granular texture. Syenite consists of k-feldspar (orthoclase or microcline), </a:t>
            </a:r>
            <a:r>
              <a:rPr lang="en-US" sz="2400" dirty="0" err="1">
                <a:latin typeface="Times New Roman"/>
                <a:ea typeface="Calibri"/>
                <a:cs typeface="Arial"/>
              </a:rPr>
              <a:t>oligoclase</a:t>
            </a:r>
            <a:r>
              <a:rPr lang="en-US" sz="2400" dirty="0">
                <a:latin typeface="Times New Roman"/>
                <a:ea typeface="Calibri"/>
                <a:cs typeface="Arial"/>
              </a:rPr>
              <a:t>, and mafic minerals such as hornblende and less abundant biotite. Syenite is the plutonic equivalent of trachyte</a:t>
            </a:r>
            <a:r>
              <a:rPr lang="en-US" sz="2400" dirty="0" smtClean="0">
                <a:latin typeface="Times New Roman"/>
                <a:ea typeface="Calibri"/>
                <a:cs typeface="Arial"/>
              </a:rPr>
              <a:t>.</a:t>
            </a:r>
          </a:p>
          <a:p>
            <a:pPr marL="109728" indent="0" algn="just" rtl="0">
              <a:lnSpc>
                <a:spcPct val="115000"/>
              </a:lnSpc>
              <a:spcBef>
                <a:spcPts val="1200"/>
              </a:spcBef>
              <a:spcAft>
                <a:spcPts val="0"/>
              </a:spcAft>
              <a:buNone/>
            </a:pP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smtClean="0">
                <a:latin typeface="Times New Roman"/>
                <a:ea typeface="Calibri"/>
                <a:cs typeface="Arial"/>
              </a:rPr>
              <a:t>Diorite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Calibri"/>
                <a:ea typeface="Calibri"/>
                <a:cs typeface="Arial"/>
              </a:rPr>
              <a:t>   </a:t>
            </a:r>
            <a:r>
              <a:rPr lang="en-US" sz="2400" dirty="0" smtClean="0">
                <a:latin typeface="Times New Roman"/>
                <a:ea typeface="Calibri"/>
                <a:cs typeface="Arial"/>
              </a:rPr>
              <a:t>A </a:t>
            </a:r>
            <a:r>
              <a:rPr lang="en-US" sz="2400" dirty="0">
                <a:latin typeface="Times New Roman"/>
                <a:ea typeface="Calibri"/>
                <a:cs typeface="Arial"/>
              </a:rPr>
              <a:t>coarse-grained intermediate igneous rock with a granular texture. It essentially consists of andesine, common hornblende, and biotite, augite, and k-feldspar may be present. Diorite is the plutonic equivalent of andesite.</a:t>
            </a:r>
            <a:endParaRPr lang="en-US" sz="2400" dirty="0">
              <a:latin typeface="Calibri"/>
              <a:ea typeface="Calibri"/>
              <a:cs typeface="Arial"/>
            </a:endParaRPr>
          </a:p>
          <a:p>
            <a:pPr marL="0" indent="0" algn="justLow" rtl="0">
              <a:spcAft>
                <a:spcPts val="1000"/>
              </a:spcAft>
              <a:buNone/>
            </a:pPr>
            <a:endParaRPr lang="ar-IQ" sz="2400" dirty="0"/>
          </a:p>
        </p:txBody>
      </p:sp>
    </p:spTree>
    <p:extLst>
      <p:ext uri="{BB962C8B-B14F-4D97-AF65-F5344CB8AC3E}">
        <p14:creationId xmlns:p14="http://schemas.microsoft.com/office/powerpoint/2010/main" val="16366885"/>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200" b="1" i="1" dirty="0">
                <a:latin typeface="Times New Roman"/>
                <a:ea typeface="Calibri"/>
                <a:cs typeface="Arial"/>
              </a:rPr>
              <a:t>Gabbro</a:t>
            </a:r>
            <a:endParaRPr lang="en-US" sz="2200" dirty="0">
              <a:latin typeface="Calibri"/>
              <a:ea typeface="Calibri"/>
              <a:cs typeface="Arial"/>
            </a:endParaRPr>
          </a:p>
          <a:p>
            <a:pPr marL="109728" indent="0" algn="just" rtl="0">
              <a:lnSpc>
                <a:spcPct val="115000"/>
              </a:lnSpc>
              <a:spcBef>
                <a:spcPts val="1200"/>
              </a:spcBef>
              <a:spcAft>
                <a:spcPts val="0"/>
              </a:spcAft>
              <a:buNone/>
            </a:pPr>
            <a:r>
              <a:rPr lang="en-US" sz="2200" dirty="0" smtClean="0">
                <a:latin typeface="Times New Roman"/>
                <a:ea typeface="Calibri"/>
                <a:cs typeface="Arial"/>
              </a:rPr>
              <a:t>   A </a:t>
            </a:r>
            <a:r>
              <a:rPr lang="en-US" sz="2200" dirty="0">
                <a:latin typeface="Times New Roman"/>
                <a:ea typeface="Calibri"/>
                <a:cs typeface="Arial"/>
              </a:rPr>
              <a:t>coarse-grained basic igneous rock with a granular texture. It is composed of Ca-plagioclase (labradorite to bytownite), augite, with or without olivine, hornblende, hypersthene, biotite, and quartz may occur in accessory amounts. Gabbro is the plutonic equivalent of basalt</a:t>
            </a:r>
            <a:r>
              <a:rPr lang="en-US" sz="2200" dirty="0" smtClean="0">
                <a:latin typeface="Times New Roman"/>
                <a:ea typeface="Calibri"/>
                <a:cs typeface="Arial"/>
              </a:rPr>
              <a:t>.</a:t>
            </a:r>
          </a:p>
          <a:p>
            <a:pPr marL="109728" indent="0" algn="just" rtl="0">
              <a:lnSpc>
                <a:spcPct val="115000"/>
              </a:lnSpc>
              <a:spcBef>
                <a:spcPts val="1200"/>
              </a:spcBef>
              <a:spcAft>
                <a:spcPts val="0"/>
              </a:spcAft>
              <a:buNone/>
            </a:pPr>
            <a:endParaRPr lang="en-US" sz="2200" dirty="0">
              <a:latin typeface="Calibri"/>
              <a:ea typeface="Calibri"/>
              <a:cs typeface="Arial"/>
            </a:endParaRPr>
          </a:p>
          <a:p>
            <a:pPr marL="109728" indent="0" algn="just" rtl="0">
              <a:lnSpc>
                <a:spcPct val="115000"/>
              </a:lnSpc>
              <a:spcBef>
                <a:spcPts val="1200"/>
              </a:spcBef>
              <a:spcAft>
                <a:spcPts val="0"/>
              </a:spcAft>
              <a:buNone/>
            </a:pPr>
            <a:r>
              <a:rPr lang="en-US" sz="2200" b="1" i="1" dirty="0">
                <a:latin typeface="Times New Roman"/>
                <a:ea typeface="Calibri"/>
                <a:cs typeface="Arial"/>
              </a:rPr>
              <a:t>Peridotite</a:t>
            </a:r>
            <a:endParaRPr lang="en-US" sz="2200" dirty="0">
              <a:latin typeface="Calibri"/>
              <a:ea typeface="Calibri"/>
              <a:cs typeface="Arial"/>
            </a:endParaRPr>
          </a:p>
          <a:p>
            <a:pPr marL="109728" indent="0" algn="just" rtl="0">
              <a:lnSpc>
                <a:spcPct val="115000"/>
              </a:lnSpc>
              <a:spcBef>
                <a:spcPts val="1200"/>
              </a:spcBef>
              <a:spcAft>
                <a:spcPts val="0"/>
              </a:spcAft>
              <a:buNone/>
            </a:pPr>
            <a:r>
              <a:rPr lang="en-US" sz="2200" dirty="0" smtClean="0">
                <a:latin typeface="Times New Roman"/>
                <a:ea typeface="Calibri"/>
                <a:cs typeface="Arial"/>
              </a:rPr>
              <a:t>   A </a:t>
            </a:r>
            <a:r>
              <a:rPr lang="en-US" sz="2200" dirty="0">
                <a:latin typeface="Times New Roman"/>
                <a:ea typeface="Calibri"/>
                <a:cs typeface="Arial"/>
              </a:rPr>
              <a:t>coarse-grained ultramafic rock with a granular texture. The rock consists of olivine and pyroxene with accessory chromite-spinel. The peridotite is classified into dunite, harzburgite, lherzolite and pyroxenite.</a:t>
            </a:r>
            <a:endParaRPr lang="en-US" sz="2200" dirty="0">
              <a:latin typeface="Calibri"/>
              <a:ea typeface="Calibri"/>
              <a:cs typeface="Arial"/>
            </a:endParaRPr>
          </a:p>
          <a:p>
            <a:pPr marL="109728" indent="0" algn="just" rtl="0">
              <a:lnSpc>
                <a:spcPct val="115000"/>
              </a:lnSpc>
              <a:spcBef>
                <a:spcPts val="1200"/>
              </a:spcBef>
              <a:spcAft>
                <a:spcPts val="0"/>
              </a:spcAft>
              <a:buNone/>
            </a:pPr>
            <a:r>
              <a:rPr lang="en-US" sz="2200" dirty="0" smtClean="0">
                <a:latin typeface="Times New Roman"/>
                <a:ea typeface="Calibri"/>
                <a:cs typeface="Arial"/>
              </a:rPr>
              <a:t>   Pyroxenite </a:t>
            </a:r>
            <a:r>
              <a:rPr lang="en-US" sz="2200" dirty="0">
                <a:latin typeface="Times New Roman"/>
                <a:ea typeface="Calibri"/>
                <a:cs typeface="Arial"/>
              </a:rPr>
              <a:t>is a medium or coarse-grained basic or ultrabasic rock with a granular texture. It is essentially composed of pyroxene with minor olivine.</a:t>
            </a:r>
            <a:endParaRPr lang="en-US" sz="2200" dirty="0">
              <a:latin typeface="Calibri"/>
              <a:ea typeface="Calibri"/>
              <a:cs typeface="Arial"/>
            </a:endParaRPr>
          </a:p>
          <a:p>
            <a:pPr marL="0" indent="0" algn="justLow" rtl="0">
              <a:spcAft>
                <a:spcPts val="1000"/>
              </a:spcAft>
              <a:buNone/>
            </a:pPr>
            <a:endParaRPr lang="ar-IQ" sz="2200" dirty="0"/>
          </a:p>
        </p:txBody>
      </p:sp>
    </p:spTree>
    <p:extLst>
      <p:ext uri="{BB962C8B-B14F-4D97-AF65-F5344CB8AC3E}">
        <p14:creationId xmlns:p14="http://schemas.microsoft.com/office/powerpoint/2010/main" val="1708564904"/>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400" b="1" i="1" dirty="0">
                <a:latin typeface="Times New Roman"/>
                <a:ea typeface="Calibri"/>
                <a:cs typeface="Arial"/>
              </a:rPr>
              <a:t>Rhyolite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Arial"/>
              </a:rPr>
              <a:t>   A </a:t>
            </a:r>
            <a:r>
              <a:rPr lang="en-US" sz="2400" dirty="0">
                <a:latin typeface="Times New Roman"/>
                <a:ea typeface="Calibri"/>
                <a:cs typeface="Arial"/>
              </a:rPr>
              <a:t>fine-grained acid igneous rock with a porphyritic texture. The rock is composed of quartz, sanidine, albite and biotite. Rhyolite is the volcanic equivalent of granite</a:t>
            </a:r>
            <a:r>
              <a:rPr lang="en-US" sz="2400" dirty="0" smtClean="0">
                <a:latin typeface="Times New Roman"/>
                <a:ea typeface="Calibri"/>
                <a:cs typeface="Arial"/>
              </a:rPr>
              <a:t>.</a:t>
            </a:r>
          </a:p>
          <a:p>
            <a:pPr marL="109728" indent="0" algn="just" rtl="0">
              <a:lnSpc>
                <a:spcPct val="115000"/>
              </a:lnSpc>
              <a:spcBef>
                <a:spcPts val="1200"/>
              </a:spcBef>
              <a:spcAft>
                <a:spcPts val="0"/>
              </a:spcAft>
              <a:buNone/>
            </a:pP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Arial"/>
              </a:rPr>
              <a:t>Trachyte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Arial"/>
              </a:rPr>
              <a:t>   A </a:t>
            </a:r>
            <a:r>
              <a:rPr lang="en-US" sz="2400" dirty="0">
                <a:latin typeface="Times New Roman"/>
                <a:ea typeface="Calibri"/>
                <a:cs typeface="Arial"/>
              </a:rPr>
              <a:t>fine-grained intermediate igneous rock with a porphyritic texture. Trachyte is composed of sanidine, </a:t>
            </a:r>
            <a:r>
              <a:rPr lang="en-US" sz="2400" dirty="0" err="1">
                <a:latin typeface="Times New Roman"/>
                <a:ea typeface="Calibri"/>
                <a:cs typeface="Arial"/>
              </a:rPr>
              <a:t>oligoclase</a:t>
            </a:r>
            <a:r>
              <a:rPr lang="en-US" sz="2400" dirty="0">
                <a:latin typeface="Times New Roman"/>
                <a:ea typeface="Calibri"/>
                <a:cs typeface="Arial"/>
              </a:rPr>
              <a:t>, hornblende, biotite and </a:t>
            </a:r>
            <a:r>
              <a:rPr lang="en-US" sz="2400" dirty="0" err="1">
                <a:latin typeface="Times New Roman"/>
                <a:ea typeface="Calibri"/>
                <a:cs typeface="Arial"/>
              </a:rPr>
              <a:t>aegirine</a:t>
            </a:r>
            <a:r>
              <a:rPr lang="en-US" sz="2400" dirty="0">
                <a:latin typeface="Times New Roman"/>
                <a:ea typeface="Calibri"/>
                <a:cs typeface="Arial"/>
              </a:rPr>
              <a:t>-augite.</a:t>
            </a:r>
            <a:endParaRPr lang="en-US" sz="2400" dirty="0">
              <a:latin typeface="Calibri"/>
              <a:ea typeface="Calibri"/>
              <a:cs typeface="Arial"/>
            </a:endParaRPr>
          </a:p>
          <a:p>
            <a:pPr marL="0" indent="0" algn="justLow" rtl="0">
              <a:spcAft>
                <a:spcPts val="1000"/>
              </a:spcAft>
              <a:buNone/>
            </a:pPr>
            <a:endParaRPr lang="ar-IQ" sz="2400" dirty="0"/>
          </a:p>
        </p:txBody>
      </p:sp>
    </p:spTree>
    <p:extLst>
      <p:ext uri="{BB962C8B-B14F-4D97-AF65-F5344CB8AC3E}">
        <p14:creationId xmlns:p14="http://schemas.microsoft.com/office/powerpoint/2010/main" val="3433873407"/>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400" b="1" i="1" dirty="0">
                <a:latin typeface="Times New Roman"/>
                <a:ea typeface="Calibri"/>
                <a:cs typeface="Arial"/>
              </a:rPr>
              <a:t>Andesite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Arial"/>
              </a:rPr>
              <a:t>   A </a:t>
            </a:r>
            <a:r>
              <a:rPr lang="en-US" sz="2400" dirty="0">
                <a:latin typeface="Times New Roman"/>
                <a:ea typeface="Calibri"/>
                <a:cs typeface="Arial"/>
              </a:rPr>
              <a:t>fine-grained intermediate igneous rock with a porphyritic texture. It is composed of andesine, hornblende and pyroxene or biotite</a:t>
            </a:r>
            <a:r>
              <a:rPr lang="en-US" sz="2400" dirty="0" smtClean="0">
                <a:latin typeface="Times New Roman"/>
                <a:ea typeface="Calibri"/>
                <a:cs typeface="Arial"/>
              </a:rPr>
              <a:t>.</a:t>
            </a:r>
          </a:p>
          <a:p>
            <a:pPr marL="109728" indent="0" algn="just" rtl="0">
              <a:lnSpc>
                <a:spcPct val="115000"/>
              </a:lnSpc>
              <a:spcBef>
                <a:spcPts val="1200"/>
              </a:spcBef>
              <a:spcAft>
                <a:spcPts val="0"/>
              </a:spcAft>
              <a:buNone/>
            </a:pP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Arial"/>
              </a:rPr>
              <a:t>Basalt</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Arial"/>
              </a:rPr>
              <a:t>   A </a:t>
            </a:r>
            <a:r>
              <a:rPr lang="en-US" sz="2400" dirty="0">
                <a:latin typeface="Times New Roman"/>
                <a:ea typeface="Calibri"/>
                <a:cs typeface="Arial"/>
              </a:rPr>
              <a:t>fine-grained basic igneous rock with a porphyritic texture. Some basalt may contain vesicular and amygdaloidal texture. The rock is composed of Ca-plagioclase (labradorite-bytownite), augite, with or without olivine. Basalt is the volcanic equivalent of gabbro.</a:t>
            </a:r>
            <a:endParaRPr lang="en-US" sz="2400" dirty="0">
              <a:latin typeface="Calibri"/>
              <a:ea typeface="Calibri"/>
              <a:cs typeface="Arial"/>
            </a:endParaRPr>
          </a:p>
          <a:p>
            <a:pPr marL="0" indent="0" algn="justLow" rtl="0">
              <a:spcAft>
                <a:spcPts val="1000"/>
              </a:spcAft>
              <a:buNone/>
            </a:pPr>
            <a:endParaRPr lang="ar-IQ" sz="2400" dirty="0"/>
          </a:p>
        </p:txBody>
      </p:sp>
    </p:spTree>
    <p:extLst>
      <p:ext uri="{BB962C8B-B14F-4D97-AF65-F5344CB8AC3E}">
        <p14:creationId xmlns:p14="http://schemas.microsoft.com/office/powerpoint/2010/main" val="3882949047"/>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000" b="1" i="1" dirty="0">
                <a:latin typeface="Times New Roman"/>
                <a:ea typeface="Calibri"/>
                <a:cs typeface="Simplified Arabic"/>
              </a:rPr>
              <a:t>b) Feldspar proportion</a:t>
            </a:r>
            <a:endParaRPr lang="en-US" sz="1600" dirty="0">
              <a:latin typeface="Calibri"/>
              <a:ea typeface="Calibri"/>
              <a:cs typeface="Arial"/>
            </a:endParaRPr>
          </a:p>
          <a:p>
            <a:pPr marL="109728" indent="0" algn="just" rtl="0">
              <a:lnSpc>
                <a:spcPct val="115000"/>
              </a:lnSpc>
              <a:spcBef>
                <a:spcPts val="1200"/>
              </a:spcBef>
              <a:spcAft>
                <a:spcPts val="1000"/>
              </a:spcAft>
              <a:buNone/>
            </a:pPr>
            <a:r>
              <a:rPr lang="en-US" sz="2000" dirty="0" smtClean="0">
                <a:latin typeface="Times New Roman"/>
                <a:ea typeface="Calibri"/>
                <a:cs typeface="Simplified Arabic"/>
              </a:rPr>
              <a:t>   Feldspars </a:t>
            </a:r>
            <a:r>
              <a:rPr lang="en-US" sz="2000" dirty="0">
                <a:latin typeface="Times New Roman"/>
                <a:ea typeface="Calibri"/>
                <a:cs typeface="Simplified Arabic"/>
              </a:rPr>
              <a:t>are the commonest minerals in igneous rocks, in which they constitute, on the average, over 50 vol.%. The feldspars of igneous rocks fall into two distinct mineralogical grouping, plagioclase and alkali feldspar. </a:t>
            </a:r>
            <a:endParaRPr lang="en-US" sz="1600" dirty="0">
              <a:latin typeface="Calibri"/>
              <a:ea typeface="Calibri"/>
              <a:cs typeface="Arial"/>
            </a:endParaRPr>
          </a:p>
          <a:p>
            <a:pPr marL="109728" indent="0" algn="l" rtl="0">
              <a:lnSpc>
                <a:spcPct val="115000"/>
              </a:lnSpc>
              <a:spcAft>
                <a:spcPts val="0"/>
              </a:spcAft>
              <a:buNone/>
            </a:pPr>
            <a:r>
              <a:rPr lang="en-US" sz="2000" b="1" i="1" dirty="0" smtClean="0">
                <a:latin typeface="Times New Roman"/>
                <a:ea typeface="Calibri"/>
                <a:cs typeface="Simplified Arabic"/>
              </a:rPr>
              <a:t> Plagioclase </a:t>
            </a:r>
            <a:r>
              <a:rPr lang="en-US" sz="2000" dirty="0">
                <a:latin typeface="Times New Roman"/>
                <a:ea typeface="Calibri"/>
                <a:cs typeface="Simplified Arabic"/>
              </a:rPr>
              <a:t>: Albite - Oligoclase - Andesine - Labradorite - Bytownite – Anorthite.</a:t>
            </a:r>
            <a:endParaRPr lang="en-US" sz="1600" dirty="0">
              <a:latin typeface="Calibri"/>
              <a:ea typeface="Calibri"/>
              <a:cs typeface="Arial"/>
            </a:endParaRPr>
          </a:p>
          <a:p>
            <a:pPr marL="109728" indent="0" algn="l" rtl="0">
              <a:lnSpc>
                <a:spcPct val="115000"/>
              </a:lnSpc>
              <a:spcAft>
                <a:spcPts val="1000"/>
              </a:spcAft>
              <a:buNone/>
            </a:pPr>
            <a:r>
              <a:rPr lang="en-US" sz="2000" b="1" i="1" dirty="0" smtClean="0">
                <a:latin typeface="Times New Roman"/>
                <a:ea typeface="Calibri"/>
                <a:cs typeface="Simplified Arabic"/>
              </a:rPr>
              <a:t> Alkali </a:t>
            </a:r>
            <a:r>
              <a:rPr lang="en-US" sz="2000" b="1" i="1" dirty="0">
                <a:latin typeface="Times New Roman"/>
                <a:ea typeface="Calibri"/>
                <a:cs typeface="Simplified Arabic"/>
              </a:rPr>
              <a:t>feldspar</a:t>
            </a:r>
            <a:r>
              <a:rPr lang="en-US" sz="2000" dirty="0">
                <a:latin typeface="Times New Roman"/>
                <a:ea typeface="Calibri"/>
                <a:cs typeface="Simplified Arabic"/>
              </a:rPr>
              <a:t> : Orthoclase, Microcline, Sanidine, Anorthoclase.</a:t>
            </a:r>
            <a:endParaRPr lang="en-US" sz="1600" dirty="0">
              <a:latin typeface="Calibri"/>
              <a:ea typeface="Calibri"/>
              <a:cs typeface="Arial"/>
            </a:endParaRPr>
          </a:p>
          <a:p>
            <a:pPr marL="0" indent="0" algn="justLow" rtl="0">
              <a:spcAft>
                <a:spcPts val="1000"/>
              </a:spcAft>
              <a:buNone/>
            </a:pPr>
            <a:endParaRPr lang="ar-IQ" sz="1900" dirty="0"/>
          </a:p>
        </p:txBody>
      </p:sp>
      <p:graphicFrame>
        <p:nvGraphicFramePr>
          <p:cNvPr id="5" name="جدول 4"/>
          <p:cNvGraphicFramePr>
            <a:graphicFrameLocks noGrp="1"/>
          </p:cNvGraphicFramePr>
          <p:nvPr>
            <p:extLst>
              <p:ext uri="{D42A27DB-BD31-4B8C-83A1-F6EECF244321}">
                <p14:modId xmlns:p14="http://schemas.microsoft.com/office/powerpoint/2010/main" val="1808155319"/>
              </p:ext>
            </p:extLst>
          </p:nvPr>
        </p:nvGraphicFramePr>
        <p:xfrm>
          <a:off x="685801" y="3581400"/>
          <a:ext cx="7543799" cy="1143000"/>
        </p:xfrm>
        <a:graphic>
          <a:graphicData uri="http://schemas.openxmlformats.org/drawingml/2006/table">
            <a:tbl>
              <a:tblPr firstRow="1" firstCol="1" bandRow="1"/>
              <a:tblGrid>
                <a:gridCol w="1662490"/>
                <a:gridCol w="1662490"/>
                <a:gridCol w="1662490"/>
                <a:gridCol w="2556329"/>
              </a:tblGrid>
              <a:tr h="381000">
                <a:tc>
                  <a:txBody>
                    <a:bodyPr/>
                    <a:lstStyle/>
                    <a:p>
                      <a:pPr algn="ctr" rtl="0">
                        <a:lnSpc>
                          <a:spcPct val="115000"/>
                        </a:lnSpc>
                        <a:spcAft>
                          <a:spcPts val="0"/>
                        </a:spcAft>
                      </a:pPr>
                      <a:r>
                        <a:rPr lang="en-US" sz="1800" b="1" dirty="0">
                          <a:solidFill>
                            <a:srgbClr val="FFFFFF"/>
                          </a:solidFill>
                          <a:effectLst/>
                          <a:latin typeface="Times New Roman"/>
                          <a:ea typeface="Calibri"/>
                          <a:cs typeface="Simplified Arabic"/>
                        </a:rPr>
                        <a:t>Granite</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rtl="0">
                        <a:lnSpc>
                          <a:spcPct val="115000"/>
                        </a:lnSpc>
                        <a:spcAft>
                          <a:spcPts val="0"/>
                        </a:spcAft>
                      </a:pPr>
                      <a:r>
                        <a:rPr lang="en-US" sz="1800" b="1">
                          <a:solidFill>
                            <a:srgbClr val="FFFFFF"/>
                          </a:solidFill>
                          <a:effectLst/>
                          <a:latin typeface="Times New Roman"/>
                          <a:ea typeface="Calibri"/>
                          <a:cs typeface="Simplified Arabic"/>
                        </a:rPr>
                        <a:t>Granodiorite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rtl="0">
                        <a:lnSpc>
                          <a:spcPct val="115000"/>
                        </a:lnSpc>
                        <a:spcAft>
                          <a:spcPts val="0"/>
                        </a:spcAft>
                      </a:pPr>
                      <a:r>
                        <a:rPr lang="en-US" sz="1800" b="1" dirty="0">
                          <a:solidFill>
                            <a:srgbClr val="FFFFFF"/>
                          </a:solidFill>
                          <a:effectLst/>
                          <a:latin typeface="Times New Roman"/>
                          <a:ea typeface="Calibri"/>
                          <a:cs typeface="Simplified Arabic"/>
                        </a:rPr>
                        <a:t>Diorite</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rtl="0">
                        <a:lnSpc>
                          <a:spcPct val="115000"/>
                        </a:lnSpc>
                        <a:spcAft>
                          <a:spcPts val="0"/>
                        </a:spcAft>
                      </a:pPr>
                      <a:r>
                        <a:rPr lang="en-US" sz="1800" b="1" dirty="0">
                          <a:solidFill>
                            <a:srgbClr val="FFFFFF"/>
                          </a:solidFill>
                          <a:effectLst/>
                          <a:latin typeface="Times New Roman"/>
                          <a:ea typeface="Calibri"/>
                          <a:cs typeface="Simplified Arabic"/>
                        </a:rPr>
                        <a:t>Gabbro</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81000">
                <a:tc>
                  <a:txBody>
                    <a:bodyPr/>
                    <a:lstStyle/>
                    <a:p>
                      <a:pPr algn="ctr" rtl="0">
                        <a:lnSpc>
                          <a:spcPct val="115000"/>
                        </a:lnSpc>
                        <a:spcAft>
                          <a:spcPts val="0"/>
                        </a:spcAft>
                      </a:pPr>
                      <a:r>
                        <a:rPr lang="en-US" sz="1800">
                          <a:effectLst/>
                          <a:latin typeface="Times New Roman"/>
                          <a:ea typeface="Calibri"/>
                          <a:cs typeface="Simplified Arabic"/>
                        </a:rPr>
                        <a:t>A.K &gt; Plag.</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A.K </a:t>
                      </a:r>
                      <a:r>
                        <a:rPr lang="en-US" sz="1800">
                          <a:effectLst/>
                          <a:latin typeface="Times New Roman"/>
                          <a:ea typeface="Calibri"/>
                          <a:cs typeface="Arial"/>
                        </a:rPr>
                        <a:t>&lt;</a:t>
                      </a:r>
                      <a:r>
                        <a:rPr lang="en-US" sz="1800">
                          <a:effectLst/>
                          <a:latin typeface="Times New Roman"/>
                          <a:ea typeface="Calibri"/>
                          <a:cs typeface="Simplified Arabic"/>
                        </a:rPr>
                        <a:t> Plag.</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A.k &lt; Plag.</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dirty="0">
                          <a:effectLst/>
                          <a:latin typeface="Times New Roman"/>
                          <a:ea typeface="Calibri"/>
                          <a:cs typeface="Simplified Arabic"/>
                        </a:rPr>
                        <a:t>A.k &lt; Plag.</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lgn="ctr" rtl="0">
                        <a:lnSpc>
                          <a:spcPct val="115000"/>
                        </a:lnSpc>
                        <a:spcAft>
                          <a:spcPts val="0"/>
                        </a:spcAft>
                      </a:pPr>
                      <a:r>
                        <a:rPr lang="en-US" sz="1800" b="1">
                          <a:effectLst/>
                          <a:latin typeface="Times New Roman"/>
                          <a:ea typeface="Calibri"/>
                          <a:cs typeface="Simplified Arabic"/>
                        </a:rPr>
                        <a:t>Albite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Oligoclase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Andesine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dirty="0">
                          <a:effectLst/>
                          <a:latin typeface="Times New Roman"/>
                          <a:ea typeface="Calibri"/>
                          <a:cs typeface="Simplified Arabic"/>
                        </a:rPr>
                        <a:t>Labradorite-Bytownite</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46795978"/>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1676400"/>
          </a:xfrm>
        </p:spPr>
        <p:txBody>
          <a:bodyPr>
            <a:noAutofit/>
          </a:bodyPr>
          <a:lstStyle/>
          <a:p>
            <a:pPr marL="109728" indent="0" algn="just" rtl="0">
              <a:lnSpc>
                <a:spcPct val="115000"/>
              </a:lnSpc>
              <a:spcBef>
                <a:spcPts val="1200"/>
              </a:spcBef>
              <a:spcAft>
                <a:spcPts val="0"/>
              </a:spcAft>
              <a:buNone/>
            </a:pPr>
            <a:r>
              <a:rPr lang="en-US" sz="2000" b="1" dirty="0">
                <a:latin typeface="Times New Roman"/>
                <a:ea typeface="Calibri"/>
                <a:cs typeface="Simplified Arabic"/>
              </a:rPr>
              <a:t>4) Grain Size and Occurrence (textural </a:t>
            </a:r>
            <a:r>
              <a:rPr lang="en-US" sz="2000" b="1" dirty="0" smtClean="0">
                <a:latin typeface="Times New Roman"/>
                <a:ea typeface="Calibri"/>
                <a:cs typeface="Simplified Arabic"/>
              </a:rPr>
              <a:t>classification)</a:t>
            </a:r>
            <a:endParaRPr lang="en-US" sz="1600" dirty="0" smtClean="0">
              <a:latin typeface="Calibri"/>
              <a:ea typeface="Calibri"/>
              <a:cs typeface="Arial"/>
            </a:endParaRPr>
          </a:p>
          <a:p>
            <a:pPr marL="109728" indent="0" algn="just" rtl="0">
              <a:lnSpc>
                <a:spcPct val="115000"/>
              </a:lnSpc>
              <a:spcBef>
                <a:spcPts val="1200"/>
              </a:spcBef>
              <a:spcAft>
                <a:spcPts val="0"/>
              </a:spcAft>
              <a:buNone/>
            </a:pPr>
            <a:r>
              <a:rPr lang="en-US" sz="1600" dirty="0">
                <a:latin typeface="Calibri"/>
                <a:ea typeface="Calibri"/>
                <a:cs typeface="Arial"/>
              </a:rPr>
              <a:t> </a:t>
            </a:r>
            <a:r>
              <a:rPr lang="en-US" sz="1600" dirty="0" smtClean="0">
                <a:latin typeface="Calibri"/>
                <a:ea typeface="Calibri"/>
                <a:cs typeface="Arial"/>
              </a:rPr>
              <a:t>  </a:t>
            </a:r>
            <a:r>
              <a:rPr lang="en-US" sz="2000" dirty="0" smtClean="0">
                <a:latin typeface="Times New Roman"/>
                <a:ea typeface="Calibri"/>
                <a:cs typeface="Simplified Arabic"/>
              </a:rPr>
              <a:t>The </a:t>
            </a:r>
            <a:r>
              <a:rPr lang="en-US" sz="2000" dirty="0">
                <a:latin typeface="Times New Roman"/>
                <a:ea typeface="Calibri"/>
                <a:cs typeface="Simplified Arabic"/>
              </a:rPr>
              <a:t>texture of a rock is its appearance resulting from size, shape and arrangement of the mineral grains or crystals in it</a:t>
            </a:r>
            <a:r>
              <a:rPr lang="ar-SA" sz="2000" dirty="0">
                <a:latin typeface="Times New Roman"/>
                <a:ea typeface="Calibri"/>
                <a:cs typeface="Simplified Arabic"/>
              </a:rPr>
              <a:t>.</a:t>
            </a:r>
            <a:r>
              <a:rPr lang="ar-SA" sz="2000" dirty="0">
                <a:latin typeface="Calibri"/>
                <a:ea typeface="Calibri"/>
                <a:cs typeface="Times New Roman"/>
              </a:rPr>
              <a:t> </a:t>
            </a:r>
            <a:r>
              <a:rPr lang="en-US" sz="2000" dirty="0">
                <a:latin typeface="Times New Roman"/>
                <a:ea typeface="Calibri"/>
                <a:cs typeface="Simplified Arabic"/>
              </a:rPr>
              <a:t>The texture of the igneous rocks can be described in terms of</a:t>
            </a:r>
            <a:r>
              <a:rPr lang="en-US" sz="2000" dirty="0">
                <a:latin typeface="Simplified Arabic"/>
                <a:ea typeface="Calibri"/>
                <a:cs typeface="Arial"/>
              </a:rPr>
              <a:t> </a:t>
            </a:r>
            <a:r>
              <a:rPr lang="en-US" sz="2000" dirty="0">
                <a:latin typeface="Times New Roman"/>
                <a:ea typeface="Calibri"/>
                <a:cs typeface="Simplified Arabic"/>
              </a:rPr>
              <a:t>one of the following famous five types</a:t>
            </a:r>
            <a:r>
              <a:rPr lang="ar-SA" sz="2000" dirty="0">
                <a:latin typeface="Times New Roman"/>
                <a:ea typeface="Calibri"/>
                <a:cs typeface="Simplified Arabic"/>
              </a:rPr>
              <a:t>:</a:t>
            </a:r>
            <a:endParaRPr lang="en-US" sz="1600" dirty="0">
              <a:latin typeface="Calibri"/>
              <a:ea typeface="Calibri"/>
              <a:cs typeface="Arial"/>
            </a:endParaRPr>
          </a:p>
          <a:p>
            <a:pPr marL="0" indent="0" algn="justLow" rtl="0">
              <a:spcAft>
                <a:spcPts val="1000"/>
              </a:spcAft>
              <a:buNone/>
            </a:pPr>
            <a:endParaRPr lang="ar-IQ" sz="1900" dirty="0"/>
          </a:p>
        </p:txBody>
      </p:sp>
      <p:sp>
        <p:nvSpPr>
          <p:cNvPr id="3" name="مستطيل 2"/>
          <p:cNvSpPr/>
          <p:nvPr/>
        </p:nvSpPr>
        <p:spPr>
          <a:xfrm>
            <a:off x="228600" y="2427188"/>
            <a:ext cx="6629400" cy="1862048"/>
          </a:xfrm>
          <a:prstGeom prst="rect">
            <a:avLst/>
          </a:prstGeom>
        </p:spPr>
        <p:txBody>
          <a:bodyPr wrap="square">
            <a:spAutoFit/>
          </a:bodyPr>
          <a:lstStyle/>
          <a:p>
            <a:pPr algn="just">
              <a:lnSpc>
                <a:spcPct val="115000"/>
              </a:lnSpc>
              <a:spcBef>
                <a:spcPts val="1200"/>
              </a:spcBef>
            </a:pPr>
            <a:r>
              <a:rPr lang="en-US" sz="2000" b="1" i="1" dirty="0">
                <a:latin typeface="Times New Roman"/>
                <a:ea typeface="Calibri"/>
                <a:cs typeface="Simplified Arabic"/>
              </a:rPr>
              <a:t>(1) Phaneritic or Coarse-grained Texture</a:t>
            </a:r>
            <a:r>
              <a:rPr lang="ar-SA" sz="2000" b="1" i="1" dirty="0">
                <a:latin typeface="Times New Roman"/>
                <a:ea typeface="Calibri"/>
                <a:cs typeface="Simplified Arabic"/>
              </a:rPr>
              <a:t>:</a:t>
            </a:r>
            <a:r>
              <a:rPr lang="ar-SA" sz="2000" dirty="0">
                <a:latin typeface="Calibri"/>
                <a:ea typeface="Calibri"/>
                <a:cs typeface="Times New Roman"/>
              </a:rPr>
              <a:t> </a:t>
            </a:r>
            <a:r>
              <a:rPr lang="en-US" sz="2000" dirty="0">
                <a:latin typeface="Times New Roman"/>
                <a:ea typeface="Calibri"/>
                <a:cs typeface="Simplified Arabic"/>
              </a:rPr>
              <a:t>This term is applied to an igneous rock in which the minerals are macroscopic in size (i.e. coarse-grained) that can be seen and identified by naked eye. The diameter of individual grain ranges between 1 to 5 mm or more</a:t>
            </a:r>
            <a:r>
              <a:rPr lang="ar-SA" sz="2000" dirty="0">
                <a:latin typeface="Times New Roman"/>
                <a:ea typeface="Calibri"/>
                <a:cs typeface="Simplified Arabic"/>
              </a:rPr>
              <a:t>.</a:t>
            </a:r>
            <a:endParaRPr lang="en-US" sz="2000" dirty="0">
              <a:effectLst/>
              <a:latin typeface="Calibri"/>
              <a:ea typeface="Calibri"/>
              <a:cs typeface="Arial"/>
            </a:endParaRPr>
          </a:p>
        </p:txBody>
      </p:sp>
      <p:sp>
        <p:nvSpPr>
          <p:cNvPr id="4" name="مستطيل 3"/>
          <p:cNvSpPr/>
          <p:nvPr/>
        </p:nvSpPr>
        <p:spPr>
          <a:xfrm>
            <a:off x="152400" y="4386352"/>
            <a:ext cx="6705600" cy="1862048"/>
          </a:xfrm>
          <a:prstGeom prst="rect">
            <a:avLst/>
          </a:prstGeom>
        </p:spPr>
        <p:txBody>
          <a:bodyPr wrap="square">
            <a:spAutoFit/>
          </a:bodyPr>
          <a:lstStyle/>
          <a:p>
            <a:pPr algn="just">
              <a:lnSpc>
                <a:spcPct val="115000"/>
              </a:lnSpc>
              <a:spcBef>
                <a:spcPts val="1200"/>
              </a:spcBef>
            </a:pPr>
            <a:r>
              <a:rPr lang="en-US" sz="2000" b="1" i="1" dirty="0">
                <a:latin typeface="Times New Roman"/>
                <a:ea typeface="Calibri"/>
                <a:cs typeface="Simplified Arabic"/>
              </a:rPr>
              <a:t>(2) Aphanitic or Fine-grained Texture</a:t>
            </a:r>
            <a:r>
              <a:rPr lang="ar-SA" sz="2000" b="1" i="1" dirty="0">
                <a:latin typeface="Times New Roman"/>
                <a:ea typeface="Calibri"/>
                <a:cs typeface="Simplified Arabic"/>
              </a:rPr>
              <a:t>:</a:t>
            </a:r>
            <a:r>
              <a:rPr lang="ar-SA" sz="2000" dirty="0">
                <a:latin typeface="Calibri"/>
                <a:ea typeface="Calibri"/>
                <a:cs typeface="Times New Roman"/>
              </a:rPr>
              <a:t> </a:t>
            </a:r>
            <a:r>
              <a:rPr lang="en-US" sz="2000" dirty="0">
                <a:latin typeface="Times New Roman"/>
                <a:ea typeface="Calibri"/>
                <a:cs typeface="Simplified Arabic"/>
              </a:rPr>
              <a:t>This term is applied to an igneous rock in which the minerals are microscopic in size (i.e. fine-grained) that cannot be seen and identified by naked eye, only under microscope. The diameter of individual grain is less than 1 mm</a:t>
            </a:r>
            <a:r>
              <a:rPr lang="ar-SA" sz="2000" dirty="0">
                <a:latin typeface="Times New Roman"/>
                <a:ea typeface="Calibri"/>
                <a:cs typeface="Simplified Arabic"/>
              </a:rPr>
              <a:t>.</a:t>
            </a:r>
            <a:endParaRPr lang="en-US" sz="2000" dirty="0">
              <a:effectLst/>
              <a:latin typeface="Calibri"/>
              <a:ea typeface="Calibri"/>
              <a:cs typeface="Arial"/>
            </a:endParaRPr>
          </a:p>
        </p:txBody>
      </p:sp>
      <p:pic>
        <p:nvPicPr>
          <p:cNvPr id="5" name="صورة 4"/>
          <p:cNvPicPr/>
          <p:nvPr/>
        </p:nvPicPr>
        <p:blipFill>
          <a:blip r:embed="rId2">
            <a:extLst>
              <a:ext uri="{28A0092B-C50C-407E-A947-70E740481C1C}">
                <a14:useLocalDpi xmlns:a14="http://schemas.microsoft.com/office/drawing/2010/main" val="0"/>
              </a:ext>
            </a:extLst>
          </a:blip>
          <a:srcRect/>
          <a:stretch>
            <a:fillRect/>
          </a:stretch>
        </p:blipFill>
        <p:spPr bwMode="auto">
          <a:xfrm>
            <a:off x="7162799" y="2427188"/>
            <a:ext cx="1495425" cy="1535212"/>
          </a:xfrm>
          <a:prstGeom prst="rect">
            <a:avLst/>
          </a:prstGeom>
          <a:noFill/>
          <a:ln>
            <a:noFill/>
          </a:ln>
        </p:spPr>
      </p:pic>
      <p:pic>
        <p:nvPicPr>
          <p:cNvPr id="6" name="صورة 5"/>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419600"/>
            <a:ext cx="1495426" cy="1524000"/>
          </a:xfrm>
          <a:prstGeom prst="rect">
            <a:avLst/>
          </a:prstGeom>
          <a:noFill/>
          <a:ln>
            <a:noFill/>
          </a:ln>
        </p:spPr>
      </p:pic>
    </p:spTree>
    <p:extLst>
      <p:ext uri="{BB962C8B-B14F-4D97-AF65-F5344CB8AC3E}">
        <p14:creationId xmlns:p14="http://schemas.microsoft.com/office/powerpoint/2010/main" val="3747642351"/>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762000"/>
            <a:ext cx="6400800" cy="1981200"/>
          </a:xfrm>
        </p:spPr>
        <p:txBody>
          <a:bodyPr>
            <a:noAutofit/>
          </a:bodyPr>
          <a:lstStyle/>
          <a:p>
            <a:pPr marL="0" indent="0" algn="justLow" rtl="0">
              <a:spcAft>
                <a:spcPts val="1000"/>
              </a:spcAft>
              <a:buNone/>
            </a:pPr>
            <a:r>
              <a:rPr lang="en-US" sz="2000" b="1" i="1" dirty="0">
                <a:latin typeface="Times New Roman"/>
                <a:ea typeface="Calibri"/>
                <a:cs typeface="Simplified Arabic"/>
              </a:rPr>
              <a:t>(3)</a:t>
            </a:r>
            <a:r>
              <a:rPr lang="en-US" sz="2000" b="1" i="1" dirty="0">
                <a:latin typeface="Simplified Arabic"/>
                <a:ea typeface="Calibri"/>
              </a:rPr>
              <a:t> </a:t>
            </a:r>
            <a:r>
              <a:rPr lang="en-US" sz="2000" b="1" i="1" dirty="0">
                <a:latin typeface="Times New Roman"/>
                <a:ea typeface="Calibri"/>
                <a:cs typeface="Simplified Arabic"/>
              </a:rPr>
              <a:t>Porphyritic Texture</a:t>
            </a:r>
            <a:r>
              <a:rPr lang="ar-SA" sz="2000" b="1" i="1" dirty="0">
                <a:latin typeface="Times New Roman"/>
                <a:ea typeface="Calibri"/>
                <a:cs typeface="Simplified Arabic"/>
              </a:rPr>
              <a:t>:</a:t>
            </a:r>
            <a:r>
              <a:rPr lang="ar-SA" sz="2000" dirty="0">
                <a:ea typeface="Calibri"/>
                <a:cs typeface="Times New Roman"/>
              </a:rPr>
              <a:t> </a:t>
            </a:r>
            <a:r>
              <a:rPr lang="en-US" sz="2000" dirty="0">
                <a:latin typeface="Times New Roman"/>
                <a:ea typeface="Calibri"/>
                <a:cs typeface="Simplified Arabic"/>
              </a:rPr>
              <a:t>This term is used to describe an igneous rock that have two different grain sizes. One macroscopic or large called </a:t>
            </a:r>
            <a:r>
              <a:rPr lang="en-US" sz="2000" dirty="0" err="1">
                <a:latin typeface="Times New Roman"/>
                <a:ea typeface="Calibri"/>
                <a:cs typeface="Simplified Arabic"/>
              </a:rPr>
              <a:t>phenocryst</a:t>
            </a:r>
            <a:r>
              <a:rPr lang="en-US" sz="2000" dirty="0">
                <a:latin typeface="Times New Roman"/>
                <a:ea typeface="Calibri"/>
                <a:cs typeface="Simplified Arabic"/>
              </a:rPr>
              <a:t>, and the other smaller (macroscopic or microscopic called groundmass in which phenocrysts are embedded.</a:t>
            </a:r>
            <a:endParaRPr lang="ar-IQ" sz="1900" dirty="0"/>
          </a:p>
        </p:txBody>
      </p:sp>
      <p:sp>
        <p:nvSpPr>
          <p:cNvPr id="3" name="مستطيل 2"/>
          <p:cNvSpPr/>
          <p:nvPr/>
        </p:nvSpPr>
        <p:spPr>
          <a:xfrm>
            <a:off x="152400" y="2743200"/>
            <a:ext cx="6400800" cy="707886"/>
          </a:xfrm>
          <a:prstGeom prst="rect">
            <a:avLst/>
          </a:prstGeom>
        </p:spPr>
        <p:txBody>
          <a:bodyPr wrap="square">
            <a:spAutoFit/>
          </a:bodyPr>
          <a:lstStyle/>
          <a:p>
            <a:pPr algn="just"/>
            <a:r>
              <a:rPr lang="en-US" sz="2000" b="1" i="1" dirty="0">
                <a:latin typeface="Times New Roman"/>
                <a:ea typeface="Calibri"/>
                <a:cs typeface="Simplified Arabic"/>
              </a:rPr>
              <a:t>(4)</a:t>
            </a:r>
            <a:r>
              <a:rPr lang="en-US" sz="2000" b="1" i="1" dirty="0">
                <a:latin typeface="Simplified Arabic"/>
                <a:ea typeface="Calibri"/>
              </a:rPr>
              <a:t> </a:t>
            </a:r>
            <a:r>
              <a:rPr lang="en-US" sz="2000" b="1" i="1" dirty="0">
                <a:latin typeface="Times New Roman"/>
                <a:ea typeface="Calibri"/>
                <a:cs typeface="Simplified Arabic"/>
              </a:rPr>
              <a:t>Glassy Texture</a:t>
            </a:r>
            <a:r>
              <a:rPr lang="ar-SA" sz="2000" b="1" dirty="0">
                <a:latin typeface="Times New Roman"/>
                <a:ea typeface="Calibri"/>
                <a:cs typeface="Simplified Arabic"/>
              </a:rPr>
              <a:t>:</a:t>
            </a:r>
            <a:r>
              <a:rPr lang="ar-SA" sz="2000" dirty="0">
                <a:ea typeface="Calibri"/>
                <a:cs typeface="Times New Roman"/>
              </a:rPr>
              <a:t> </a:t>
            </a:r>
            <a:r>
              <a:rPr lang="en-US" sz="2000" dirty="0">
                <a:latin typeface="Times New Roman"/>
                <a:ea typeface="Calibri"/>
                <a:cs typeface="Simplified Arabic"/>
              </a:rPr>
              <a:t>This texture looks like glass, that the rocks contain no grains at all</a:t>
            </a:r>
            <a:r>
              <a:rPr lang="ar-SA" sz="2000" dirty="0">
                <a:latin typeface="Times New Roman"/>
                <a:ea typeface="Calibri"/>
                <a:cs typeface="Simplified Arabic"/>
              </a:rPr>
              <a:t>.</a:t>
            </a:r>
            <a:endParaRPr lang="ar-IQ" sz="2000" dirty="0"/>
          </a:p>
        </p:txBody>
      </p:sp>
      <p:sp>
        <p:nvSpPr>
          <p:cNvPr id="4" name="مستطيل 3"/>
          <p:cNvSpPr/>
          <p:nvPr/>
        </p:nvSpPr>
        <p:spPr>
          <a:xfrm>
            <a:off x="152400" y="4074855"/>
            <a:ext cx="6553200" cy="2554545"/>
          </a:xfrm>
          <a:prstGeom prst="rect">
            <a:avLst/>
          </a:prstGeom>
        </p:spPr>
        <p:txBody>
          <a:bodyPr wrap="square">
            <a:spAutoFit/>
          </a:bodyPr>
          <a:lstStyle/>
          <a:p>
            <a:pPr algn="just"/>
            <a:r>
              <a:rPr lang="en-US" sz="2000" b="1" i="1" dirty="0">
                <a:latin typeface="Times New Roman"/>
                <a:ea typeface="Calibri"/>
                <a:cs typeface="Simplified Arabic"/>
              </a:rPr>
              <a:t>(5) Vesicular</a:t>
            </a:r>
            <a:r>
              <a:rPr lang="en-US" sz="2000" b="1" i="1" dirty="0">
                <a:latin typeface="Simplified Arabic"/>
                <a:ea typeface="Calibri"/>
              </a:rPr>
              <a:t> </a:t>
            </a:r>
            <a:r>
              <a:rPr lang="en-US" sz="2000" b="1" i="1" dirty="0">
                <a:latin typeface="Times New Roman"/>
                <a:ea typeface="Calibri"/>
                <a:cs typeface="Simplified Arabic"/>
              </a:rPr>
              <a:t>and Amygdaloidal</a:t>
            </a:r>
            <a:r>
              <a:rPr lang="en-US" sz="2000" b="1" i="1" dirty="0">
                <a:latin typeface="Simplified Arabic"/>
                <a:ea typeface="Calibri"/>
              </a:rPr>
              <a:t> </a:t>
            </a:r>
            <a:r>
              <a:rPr lang="en-US" sz="2000" b="1" i="1" dirty="0">
                <a:latin typeface="Times New Roman"/>
                <a:ea typeface="Calibri"/>
                <a:cs typeface="Simplified Arabic"/>
              </a:rPr>
              <a:t>Texture</a:t>
            </a:r>
            <a:r>
              <a:rPr lang="ar-SA" sz="2000" b="1" i="1" dirty="0">
                <a:latin typeface="Times New Roman"/>
                <a:ea typeface="Calibri"/>
                <a:cs typeface="Simplified Arabic"/>
              </a:rPr>
              <a:t>:</a:t>
            </a:r>
            <a:r>
              <a:rPr lang="ar-SA" sz="2000" dirty="0">
                <a:ea typeface="Calibri"/>
                <a:cs typeface="Times New Roman"/>
              </a:rPr>
              <a:t> </a:t>
            </a:r>
            <a:r>
              <a:rPr lang="en-US" sz="2000" dirty="0">
                <a:latin typeface="Times New Roman"/>
                <a:ea typeface="Calibri"/>
                <a:cs typeface="Simplified Arabic"/>
              </a:rPr>
              <a:t>This vesicular texture is characterized by presence of vesicles or cavities or holes of different shapes (spherical, ovoid, or tabular) in the rock. The vesicles are formed after escape of the trapped gas in them after exposure to the Earth's surface, so that the vesicles are empty, but if they are filled of sediments after exposure to the Earth's surface, the texture will be called amygdaloidal.</a:t>
            </a:r>
            <a:endParaRPr lang="ar-IQ" sz="2000" dirty="0"/>
          </a:p>
        </p:txBody>
      </p:sp>
      <p:pic>
        <p:nvPicPr>
          <p:cNvPr id="5" name="صورة 4"/>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20643"/>
            <a:ext cx="2502535" cy="1676400"/>
          </a:xfrm>
          <a:prstGeom prst="rect">
            <a:avLst/>
          </a:prstGeom>
          <a:noFill/>
          <a:ln>
            <a:noFill/>
          </a:ln>
        </p:spPr>
      </p:pic>
      <p:pic>
        <p:nvPicPr>
          <p:cNvPr id="6" name="صورة 5"/>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297043"/>
            <a:ext cx="1588135" cy="1600200"/>
          </a:xfrm>
          <a:prstGeom prst="rect">
            <a:avLst/>
          </a:prstGeom>
          <a:noFill/>
          <a:ln>
            <a:noFill/>
          </a:ln>
        </p:spPr>
      </p:pic>
      <p:pic>
        <p:nvPicPr>
          <p:cNvPr id="7" name="صورة 6"/>
          <p:cNvPicPr/>
          <p:nvPr/>
        </p:nvPicPr>
        <p:blipFill>
          <a:blip r:embed="rId4">
            <a:extLst>
              <a:ext uri="{28A0092B-C50C-407E-A947-70E740481C1C}">
                <a14:useLocalDpi xmlns:a14="http://schemas.microsoft.com/office/drawing/2010/main" val="0"/>
              </a:ext>
            </a:extLst>
          </a:blip>
          <a:srcRect/>
          <a:stretch>
            <a:fillRect/>
          </a:stretch>
        </p:blipFill>
        <p:spPr bwMode="auto">
          <a:xfrm>
            <a:off x="7272655" y="4343400"/>
            <a:ext cx="1706880" cy="1752600"/>
          </a:xfrm>
          <a:prstGeom prst="rect">
            <a:avLst/>
          </a:prstGeom>
          <a:noFill/>
          <a:ln>
            <a:noFill/>
          </a:ln>
        </p:spPr>
      </p:pic>
    </p:spTree>
    <p:extLst>
      <p:ext uri="{BB962C8B-B14F-4D97-AF65-F5344CB8AC3E}">
        <p14:creationId xmlns:p14="http://schemas.microsoft.com/office/powerpoint/2010/main" val="1165487090"/>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indent="0" algn="just" rtl="0">
              <a:lnSpc>
                <a:spcPct val="115000"/>
              </a:lnSpc>
              <a:spcBef>
                <a:spcPts val="1200"/>
              </a:spcBef>
              <a:spcAft>
                <a:spcPts val="0"/>
              </a:spcAft>
              <a:buNone/>
            </a:pPr>
            <a:r>
              <a:rPr lang="en-US" sz="2000" b="1" dirty="0">
                <a:latin typeface="Times New Roman"/>
                <a:ea typeface="Calibri"/>
                <a:cs typeface="Simplified Arabic"/>
              </a:rPr>
              <a:t> </a:t>
            </a:r>
            <a:r>
              <a:rPr lang="en-US" sz="2000" b="1" dirty="0" smtClean="0">
                <a:latin typeface="Times New Roman"/>
                <a:ea typeface="Calibri"/>
                <a:cs typeface="Simplified Arabic"/>
              </a:rPr>
              <a:t>  The </a:t>
            </a:r>
            <a:r>
              <a:rPr lang="en-US" sz="2000" b="1" dirty="0">
                <a:latin typeface="Times New Roman"/>
                <a:ea typeface="Calibri"/>
                <a:cs typeface="Simplified Arabic"/>
              </a:rPr>
              <a:t>textural classification depending on grain-size displays the three types of igneous rocks:</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a:latin typeface="Times New Roman"/>
                <a:ea typeface="Calibri"/>
                <a:cs typeface="Simplified Arabic"/>
              </a:rPr>
              <a:t>1) Plutonic or Intrusive Rocks</a:t>
            </a:r>
            <a:r>
              <a:rPr lang="en-US" sz="2000" b="1" dirty="0">
                <a:latin typeface="Times New Roman"/>
                <a:ea typeface="Calibri"/>
                <a:cs typeface="Simplified Arabic"/>
              </a:rPr>
              <a:t>:</a:t>
            </a:r>
            <a:r>
              <a:rPr lang="en-US" sz="2000" dirty="0">
                <a:latin typeface="Times New Roman"/>
                <a:ea typeface="Calibri"/>
                <a:cs typeface="Simplified Arabic"/>
              </a:rPr>
              <a:t> That rocks which are formed at relatively deep regions. They contain crystals formed at slow cooling enough to give sufficient time for crystallization (phaneritic).</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a:latin typeface="Times New Roman"/>
                <a:ea typeface="Calibri"/>
                <a:cs typeface="Simplified Arabic"/>
              </a:rPr>
              <a:t>2) Hypabyssal Rocks:</a:t>
            </a:r>
            <a:r>
              <a:rPr lang="en-US" sz="2000" dirty="0">
                <a:latin typeface="Times New Roman"/>
                <a:ea typeface="Calibri"/>
                <a:cs typeface="Simplified Arabic"/>
              </a:rPr>
              <a:t> Those of intermediate depth. They have mixed texture of both phaneritic (plutonic) and aphanitic (volcanic) rocks and they are characterized by porphyriyic texture indicating two stages of cooling first slow then followed by rapid cooling.</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smtClean="0">
                <a:latin typeface="Times New Roman"/>
                <a:ea typeface="Calibri"/>
                <a:cs typeface="Simplified Arabic"/>
              </a:rPr>
              <a:t>3</a:t>
            </a:r>
            <a:r>
              <a:rPr lang="en-US" sz="2000" b="1" i="1" dirty="0">
                <a:latin typeface="Times New Roman"/>
                <a:ea typeface="Calibri"/>
                <a:cs typeface="Simplified Arabic"/>
              </a:rPr>
              <a:t>) Volcanic or Extrusive Rocks:</a:t>
            </a:r>
            <a:r>
              <a:rPr lang="en-US" sz="2000" dirty="0">
                <a:latin typeface="Times New Roman"/>
                <a:ea typeface="Calibri"/>
                <a:cs typeface="Simplified Arabic"/>
              </a:rPr>
              <a:t> Those rocks that are formed after ejection of the magma over the Earth's surface. Texturally, they have either fine grain due to rapid cooling, or glass </a:t>
            </a:r>
            <a:r>
              <a:rPr lang="en-US" sz="2000" dirty="0">
                <a:latin typeface="Simplified Arabic"/>
                <a:ea typeface="Calibri"/>
                <a:cs typeface="Arial"/>
              </a:rPr>
              <a:t>"</a:t>
            </a:r>
            <a:r>
              <a:rPr lang="en-US" sz="2000" dirty="0">
                <a:latin typeface="Times New Roman"/>
                <a:ea typeface="Calibri"/>
                <a:cs typeface="Simplified Arabic"/>
              </a:rPr>
              <a:t>hyaline</a:t>
            </a:r>
            <a:r>
              <a:rPr lang="en-US" sz="2000" dirty="0">
                <a:latin typeface="Simplified Arabic"/>
                <a:ea typeface="Calibri"/>
                <a:cs typeface="Arial"/>
              </a:rPr>
              <a:t>"</a:t>
            </a:r>
            <a:r>
              <a:rPr lang="en-US" sz="2000" dirty="0">
                <a:latin typeface="Times New Roman"/>
                <a:ea typeface="Calibri"/>
                <a:cs typeface="Simplified Arabic"/>
              </a:rPr>
              <a:t> due to sudden cooling that gives no time at all even to form nuclei of grain, cryptocrystalline (aphanitic). </a:t>
            </a:r>
            <a:endParaRPr lang="en-US" sz="16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551279335"/>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5410200" cy="5029200"/>
          </a:xfrm>
        </p:spPr>
        <p:txBody>
          <a:bodyPr>
            <a:noAutofit/>
          </a:bodyPr>
          <a:lstStyle/>
          <a:p>
            <a:pPr marL="109728" indent="0" algn="ctr" rtl="0">
              <a:lnSpc>
                <a:spcPct val="115000"/>
              </a:lnSpc>
              <a:spcBef>
                <a:spcPts val="1200"/>
              </a:spcBef>
              <a:spcAft>
                <a:spcPts val="0"/>
              </a:spcAft>
              <a:buNone/>
            </a:pPr>
            <a:r>
              <a:rPr lang="en-US" sz="1800" b="1" dirty="0">
                <a:latin typeface="Times New Roman"/>
                <a:ea typeface="Calibri"/>
                <a:cs typeface="Arial"/>
              </a:rPr>
              <a:t>BOWEN 'S REACTION SERIES</a:t>
            </a:r>
            <a:endParaRPr lang="en-US" sz="1800" dirty="0">
              <a:latin typeface="Calibri"/>
              <a:ea typeface="Calibri"/>
              <a:cs typeface="Arial"/>
            </a:endParaRPr>
          </a:p>
          <a:p>
            <a:pPr marL="109728" indent="0" algn="just" rtl="0">
              <a:lnSpc>
                <a:spcPct val="115000"/>
              </a:lnSpc>
              <a:spcBef>
                <a:spcPts val="1200"/>
              </a:spcBef>
              <a:spcAft>
                <a:spcPts val="0"/>
              </a:spcAft>
              <a:buNone/>
            </a:pPr>
            <a:r>
              <a:rPr lang="en-US" sz="1800" dirty="0" smtClean="0">
                <a:latin typeface="Times New Roman"/>
                <a:ea typeface="Calibri"/>
                <a:cs typeface="Arial"/>
              </a:rPr>
              <a:t>   Since </a:t>
            </a:r>
            <a:r>
              <a:rPr lang="en-US" sz="1800" dirty="0">
                <a:latin typeface="Times New Roman"/>
                <a:ea typeface="Calibri"/>
                <a:cs typeface="Arial"/>
              </a:rPr>
              <a:t>the pioneer researches of Bowen, much </a:t>
            </a:r>
            <a:r>
              <a:rPr lang="en-US" sz="1800" dirty="0" smtClean="0">
                <a:latin typeface="Times New Roman"/>
                <a:ea typeface="Calibri"/>
                <a:cs typeface="Arial"/>
              </a:rPr>
              <a:t>emphasis </a:t>
            </a:r>
            <a:r>
              <a:rPr lang="en-US" sz="1800" dirty="0">
                <a:latin typeface="Times New Roman"/>
                <a:ea typeface="Calibri"/>
                <a:cs typeface="Arial"/>
              </a:rPr>
              <a:t>has been placed upon the reaction principle in rock-building, that is on the mutual interaction which takes place in a cooling magma between the solid and liquid phases. This reaction may be continuous, giving homogeneous solid solution, as in plagioclase, or it may be discontinuous, taking place only at definite temperature intervals. The latter type is illustrated by the replacement, completely or in part, of olivine by pyroxene, and the pyroxene by primary hornblende. Such a series of minerals, when arranged in the order in which the transformations occur, constitutes a discontinuous reaction series. Bowen has drawn attention on the following series :</a:t>
            </a:r>
            <a:endParaRPr lang="en-US" sz="1800" dirty="0">
              <a:latin typeface="Calibri"/>
              <a:ea typeface="Calibri"/>
              <a:cs typeface="Arial"/>
            </a:endParaRPr>
          </a:p>
          <a:p>
            <a:pPr marL="0" indent="0" algn="justLow" rtl="0">
              <a:spcAft>
                <a:spcPts val="1000"/>
              </a:spcAft>
              <a:buNone/>
            </a:pPr>
            <a:endParaRPr lang="ar-IQ" sz="1900" dirty="0"/>
          </a:p>
        </p:txBody>
      </p:sp>
      <p:pic>
        <p:nvPicPr>
          <p:cNvPr id="3" name="صورة 2" descr="F:\نارية نظري\محاضرات النارية كاملة\نارية\mmmm.png"/>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143000"/>
            <a:ext cx="3435621" cy="4267200"/>
          </a:xfrm>
          <a:prstGeom prst="rect">
            <a:avLst/>
          </a:prstGeom>
          <a:noFill/>
          <a:ln>
            <a:noFill/>
          </a:ln>
        </p:spPr>
      </p:pic>
      <p:sp>
        <p:nvSpPr>
          <p:cNvPr id="4" name="مستطيل 3"/>
          <p:cNvSpPr/>
          <p:nvPr/>
        </p:nvSpPr>
        <p:spPr>
          <a:xfrm>
            <a:off x="152400" y="5669881"/>
            <a:ext cx="8763000" cy="883319"/>
          </a:xfrm>
          <a:prstGeom prst="rect">
            <a:avLst/>
          </a:prstGeom>
        </p:spPr>
        <p:txBody>
          <a:bodyPr wrap="square">
            <a:spAutoFit/>
          </a:bodyPr>
          <a:lstStyle/>
          <a:p>
            <a:pPr marL="109728" lvl="0" algn="just">
              <a:lnSpc>
                <a:spcPct val="115000"/>
              </a:lnSpc>
              <a:spcBef>
                <a:spcPts val="1200"/>
              </a:spcBef>
              <a:buClr>
                <a:srgbClr val="A04DA3"/>
              </a:buClr>
            </a:pPr>
            <a:r>
              <a:rPr lang="en-US" dirty="0">
                <a:solidFill>
                  <a:prstClr val="black"/>
                </a:solidFill>
                <a:latin typeface="Times New Roman"/>
                <a:ea typeface="Calibri"/>
                <a:cs typeface="Arial"/>
              </a:rPr>
              <a:t>Olivine &gt;&gt;&gt; Orthopyroxene  &gt;&gt;&gt; Clinopyroxene &gt;&gt;&gt; Amphibole &gt;&gt;&gt; Biotite,</a:t>
            </a:r>
            <a:endParaRPr lang="en-US" dirty="0">
              <a:solidFill>
                <a:prstClr val="black"/>
              </a:solidFill>
              <a:latin typeface="Calibri"/>
              <a:ea typeface="Calibri"/>
              <a:cs typeface="Arial"/>
            </a:endParaRPr>
          </a:p>
          <a:p>
            <a:pPr marL="109728" lvl="0" algn="just">
              <a:lnSpc>
                <a:spcPct val="115000"/>
              </a:lnSpc>
              <a:spcBef>
                <a:spcPts val="1200"/>
              </a:spcBef>
              <a:buClr>
                <a:srgbClr val="A04DA3"/>
              </a:buClr>
            </a:pPr>
            <a:r>
              <a:rPr lang="en-US" dirty="0">
                <a:solidFill>
                  <a:prstClr val="black"/>
                </a:solidFill>
                <a:latin typeface="Times New Roman"/>
                <a:ea typeface="Calibri"/>
                <a:cs typeface="Arial"/>
              </a:rPr>
              <a:t>Anorthite &gt;&gt;&gt; albite</a:t>
            </a:r>
            <a:endParaRPr lang="en-US" dirty="0">
              <a:solidFill>
                <a:prstClr val="black"/>
              </a:solidFill>
              <a:latin typeface="Calibri"/>
              <a:ea typeface="Calibri"/>
              <a:cs typeface="Arial"/>
            </a:endParaRPr>
          </a:p>
        </p:txBody>
      </p:sp>
    </p:spTree>
    <p:extLst>
      <p:ext uri="{BB962C8B-B14F-4D97-AF65-F5344CB8AC3E}">
        <p14:creationId xmlns:p14="http://schemas.microsoft.com/office/powerpoint/2010/main" val="3747642351"/>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6200" y="533400"/>
            <a:ext cx="5410200" cy="6172200"/>
          </a:xfrm>
        </p:spPr>
        <p:txBody>
          <a:bodyPr>
            <a:noAutofit/>
          </a:bodyPr>
          <a:lstStyle/>
          <a:p>
            <a:pPr marL="109728" indent="0" algn="just" rtl="0">
              <a:lnSpc>
                <a:spcPct val="115000"/>
              </a:lnSpc>
              <a:spcBef>
                <a:spcPts val="1200"/>
              </a:spcBef>
              <a:spcAft>
                <a:spcPts val="0"/>
              </a:spcAft>
              <a:buNone/>
            </a:pPr>
            <a:r>
              <a:rPr lang="en-US" sz="1800" dirty="0" smtClean="0">
                <a:latin typeface="Times New Roman"/>
                <a:ea typeface="Calibri"/>
                <a:cs typeface="Arial"/>
              </a:rPr>
              <a:t>   Further</a:t>
            </a:r>
            <a:r>
              <a:rPr lang="en-US" sz="1800" dirty="0">
                <a:latin typeface="Times New Roman"/>
                <a:ea typeface="Calibri"/>
                <a:cs typeface="Arial"/>
              </a:rPr>
              <a:t>, taking the simplest possible view of the course of crystallization in a natural magma, it has been established that there are at least two series of changes taking place concurrently, and to some extent overlapping and interdependent. The one involves the mafic minerals and the other the felsic components. Bowen represents them as in the table.</a:t>
            </a:r>
            <a:endParaRPr lang="en-US" sz="1400" dirty="0">
              <a:latin typeface="Calibri"/>
              <a:ea typeface="Calibri"/>
              <a:cs typeface="Arial"/>
            </a:endParaRPr>
          </a:p>
          <a:p>
            <a:pPr marL="109728" indent="0" algn="just" rtl="0">
              <a:lnSpc>
                <a:spcPct val="115000"/>
              </a:lnSpc>
              <a:spcBef>
                <a:spcPts val="1200"/>
              </a:spcBef>
              <a:spcAft>
                <a:spcPts val="0"/>
              </a:spcAft>
              <a:buNone/>
            </a:pPr>
            <a:r>
              <a:rPr lang="en-US" sz="1800" dirty="0" smtClean="0">
                <a:latin typeface="Times New Roman"/>
                <a:ea typeface="Calibri"/>
                <a:cs typeface="Arial"/>
              </a:rPr>
              <a:t>   In </a:t>
            </a:r>
            <a:r>
              <a:rPr lang="en-US" sz="1800" dirty="0">
                <a:latin typeface="Times New Roman"/>
                <a:ea typeface="Calibri"/>
                <a:cs typeface="Arial"/>
              </a:rPr>
              <a:t>the discontinuous series represented on the left-hand side and the first silicate minerals to appear are the </a:t>
            </a:r>
            <a:r>
              <a:rPr lang="en-US" sz="1800" dirty="0" err="1">
                <a:latin typeface="Times New Roman"/>
                <a:ea typeface="Calibri"/>
                <a:cs typeface="Arial"/>
              </a:rPr>
              <a:t>olivines</a:t>
            </a:r>
            <a:r>
              <a:rPr lang="en-US" sz="1800" dirty="0">
                <a:latin typeface="Times New Roman"/>
                <a:ea typeface="Calibri"/>
                <a:cs typeface="Arial"/>
              </a:rPr>
              <a:t> (Mg-rich). At certain lower temperature these react with the magma and tend to be made over into Mg-rich pyroxenes (orthopyroxene). Actually the sequence of crystallization of minerals is dependent on the total composition of the magma fraction involved. Although Mg-Ca clinopyroxene follows orthopyroxene, in many basic rocks both pyroxenes may crystallize together simultaneously.</a:t>
            </a:r>
            <a:endParaRPr lang="en-US" sz="1400" dirty="0">
              <a:latin typeface="Calibri"/>
              <a:ea typeface="Calibri"/>
              <a:cs typeface="Arial"/>
            </a:endParaRPr>
          </a:p>
          <a:p>
            <a:pPr marL="0" indent="0" algn="justLow" rtl="0">
              <a:spcAft>
                <a:spcPts val="1000"/>
              </a:spcAft>
              <a:buNone/>
            </a:pPr>
            <a:endParaRPr lang="ar-IQ" sz="1900" dirty="0"/>
          </a:p>
        </p:txBody>
      </p:sp>
      <p:pic>
        <p:nvPicPr>
          <p:cNvPr id="5" name="صورة 4" descr="F:\نارية نظري\محاضرات النارية كاملة\نارية\mmmm.png"/>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143000"/>
            <a:ext cx="3435621" cy="4267200"/>
          </a:xfrm>
          <a:prstGeom prst="rect">
            <a:avLst/>
          </a:prstGeom>
          <a:noFill/>
          <a:ln>
            <a:noFill/>
          </a:ln>
        </p:spPr>
      </p:pic>
    </p:spTree>
    <p:extLst>
      <p:ext uri="{BB962C8B-B14F-4D97-AF65-F5344CB8AC3E}">
        <p14:creationId xmlns:p14="http://schemas.microsoft.com/office/powerpoint/2010/main" val="1165487090"/>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5410200" cy="6172200"/>
          </a:xfrm>
        </p:spPr>
        <p:txBody>
          <a:bodyPr>
            <a:noAutofit/>
          </a:bodyPr>
          <a:lstStyle/>
          <a:p>
            <a:pPr marL="109728" indent="0" algn="just" rtl="0">
              <a:lnSpc>
                <a:spcPct val="115000"/>
              </a:lnSpc>
              <a:spcBef>
                <a:spcPts val="1200"/>
              </a:spcBef>
              <a:spcAft>
                <a:spcPts val="0"/>
              </a:spcAft>
              <a:buNone/>
            </a:pPr>
            <a:r>
              <a:rPr lang="en-US" sz="1800" dirty="0" smtClean="0">
                <a:latin typeface="Times New Roman"/>
                <a:ea typeface="Calibri"/>
                <a:cs typeface="Arial"/>
              </a:rPr>
              <a:t>   Meanwhile </a:t>
            </a:r>
            <a:r>
              <a:rPr lang="en-US" sz="1800" dirty="0">
                <a:latin typeface="Times New Roman"/>
                <a:ea typeface="Calibri"/>
                <a:cs typeface="Arial"/>
              </a:rPr>
              <a:t>at high temperatures calcic plagioclase will crystallize and with falling temperature will react with the magma, changing its composition steadily towards the </a:t>
            </a:r>
            <a:r>
              <a:rPr lang="en-US" sz="1800" dirty="0" err="1">
                <a:latin typeface="Times New Roman"/>
                <a:ea typeface="Calibri"/>
                <a:cs typeface="Arial"/>
              </a:rPr>
              <a:t>sodic</a:t>
            </a:r>
            <a:r>
              <a:rPr lang="en-US" sz="1800" dirty="0">
                <a:latin typeface="Times New Roman"/>
                <a:ea typeface="Calibri"/>
                <a:cs typeface="Arial"/>
              </a:rPr>
              <a:t> side - the albite end of the continuous series. The interrelation of the two series of changes is suggested by the conversion anorthite </a:t>
            </a:r>
            <a:r>
              <a:rPr lang="en-US" sz="1800" dirty="0" smtClean="0">
                <a:latin typeface="Times New Roman"/>
                <a:ea typeface="Calibri"/>
                <a:cs typeface="Arial"/>
              </a:rPr>
              <a:t>&gt;&gt;&gt; albite </a:t>
            </a:r>
            <a:r>
              <a:rPr lang="en-US" sz="1800" dirty="0">
                <a:latin typeface="Times New Roman"/>
                <a:ea typeface="Calibri"/>
                <a:cs typeface="Arial"/>
              </a:rPr>
              <a:t>releases Ca Al, while the change in the pyroxenes involve the addition of Ca Al.</a:t>
            </a:r>
            <a:endParaRPr lang="en-US" sz="1400" dirty="0">
              <a:latin typeface="Calibri"/>
              <a:ea typeface="Calibri"/>
              <a:cs typeface="Arial"/>
            </a:endParaRPr>
          </a:p>
          <a:p>
            <a:pPr marL="109728" indent="0" algn="just" rtl="0">
              <a:lnSpc>
                <a:spcPct val="115000"/>
              </a:lnSpc>
              <a:spcBef>
                <a:spcPts val="1200"/>
              </a:spcBef>
              <a:spcAft>
                <a:spcPts val="0"/>
              </a:spcAft>
              <a:buNone/>
            </a:pPr>
            <a:r>
              <a:rPr lang="en-US" sz="1800" dirty="0" smtClean="0">
                <a:latin typeface="Times New Roman"/>
                <a:ea typeface="Calibri"/>
                <a:cs typeface="Arial"/>
              </a:rPr>
              <a:t>   Early</a:t>
            </a:r>
            <a:r>
              <a:rPr lang="en-US" sz="1800" dirty="0">
                <a:latin typeface="Times New Roman"/>
                <a:ea typeface="Calibri"/>
                <a:cs typeface="Arial"/>
              </a:rPr>
              <a:t>, high-temperature minerals of both series generally crystallized together. This is why rocks like gabbro, contain olivine and pyroxene and contain Ca-plagioclase(labradorite-bytownite). Low-temperature minerals go together, so that mica, alkali feldspar (orthoclase, albite), and quartz are closely associated in such rocks as granite</a:t>
            </a:r>
            <a:r>
              <a:rPr lang="en-US" sz="1800">
                <a:latin typeface="Times New Roman"/>
                <a:ea typeface="Calibri"/>
                <a:cs typeface="Arial"/>
              </a:rPr>
              <a:t>. </a:t>
            </a:r>
            <a:endParaRPr lang="ar-IQ" sz="1900" dirty="0"/>
          </a:p>
        </p:txBody>
      </p:sp>
      <p:pic>
        <p:nvPicPr>
          <p:cNvPr id="4" name="صورة 3" descr="F:\نارية نظري\محاضرات النارية كاملة\نارية\mmmm.png"/>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143000"/>
            <a:ext cx="3435621" cy="4267200"/>
          </a:xfrm>
          <a:prstGeom prst="rect">
            <a:avLst/>
          </a:prstGeom>
          <a:noFill/>
          <a:ln>
            <a:noFill/>
          </a:ln>
        </p:spPr>
      </p:pic>
    </p:spTree>
    <p:extLst>
      <p:ext uri="{BB962C8B-B14F-4D97-AF65-F5344CB8AC3E}">
        <p14:creationId xmlns:p14="http://schemas.microsoft.com/office/powerpoint/2010/main" val="551279335"/>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ctr" rtl="0">
              <a:lnSpc>
                <a:spcPct val="115000"/>
              </a:lnSpc>
              <a:spcBef>
                <a:spcPts val="1200"/>
              </a:spcBef>
              <a:spcAft>
                <a:spcPts val="0"/>
              </a:spcAft>
              <a:buNone/>
            </a:pPr>
            <a:r>
              <a:rPr lang="en-US" sz="2400" b="1" dirty="0">
                <a:latin typeface="Times New Roman"/>
                <a:ea typeface="Calibri"/>
                <a:cs typeface="Arial"/>
              </a:rPr>
              <a:t>DESCRIPTION OF THE MOST COMMON IGNEOUS ROCKS</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Arial"/>
              </a:rPr>
              <a:t>Granite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Arial"/>
              </a:rPr>
              <a:t>   A </a:t>
            </a:r>
            <a:r>
              <a:rPr lang="en-US" sz="2400" dirty="0">
                <a:latin typeface="Times New Roman"/>
                <a:ea typeface="Calibri"/>
                <a:cs typeface="Arial"/>
              </a:rPr>
              <a:t>coarse-grained acid igneous rock with a granular texture. It essentially consists of quartz (&gt;20%), k-feldspar (orthoclase or microcline), albite and biotite and/or muscovite. Granite is the plutonic equivalent of rhyolite</a:t>
            </a:r>
            <a:r>
              <a:rPr lang="en-US" sz="2400" dirty="0" smtClean="0">
                <a:latin typeface="Times New Roman"/>
                <a:ea typeface="Calibri"/>
                <a:cs typeface="Arial"/>
              </a:rPr>
              <a:t>.</a:t>
            </a:r>
          </a:p>
          <a:p>
            <a:pPr marL="109728" indent="0" algn="just" rtl="0">
              <a:lnSpc>
                <a:spcPct val="115000"/>
              </a:lnSpc>
              <a:spcBef>
                <a:spcPts val="1200"/>
              </a:spcBef>
              <a:spcAft>
                <a:spcPts val="0"/>
              </a:spcAft>
              <a:buNone/>
            </a:pP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Arial"/>
              </a:rPr>
              <a:t>Granodiorite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Arial"/>
              </a:rPr>
              <a:t>   A </a:t>
            </a:r>
            <a:r>
              <a:rPr lang="en-US" sz="2400" dirty="0">
                <a:latin typeface="Times New Roman"/>
                <a:ea typeface="Calibri"/>
                <a:cs typeface="Arial"/>
              </a:rPr>
              <a:t>plutonic acid igneous rock with a granular texture. Granodiorite  is composed of quartz (&gt;20%), </a:t>
            </a:r>
            <a:r>
              <a:rPr lang="en-US" sz="2400" dirty="0" err="1">
                <a:latin typeface="Times New Roman"/>
                <a:ea typeface="Calibri"/>
                <a:cs typeface="Arial"/>
              </a:rPr>
              <a:t>oligoclase</a:t>
            </a:r>
            <a:r>
              <a:rPr lang="en-US" sz="2400" dirty="0">
                <a:latin typeface="Times New Roman"/>
                <a:ea typeface="Calibri"/>
                <a:cs typeface="Arial"/>
              </a:rPr>
              <a:t>, orthoclase, biotite and hornblende. Granodiorite is the plutonic equivalent of dacite.</a:t>
            </a:r>
            <a:endParaRPr lang="en-US" sz="24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3009605925"/>
      </p:ext>
    </p:extLst>
  </p:cSld>
  <p:clrMapOvr>
    <a:masterClrMapping/>
  </p:clrMapOvr>
  <p:transition spd="slow">
    <p:wheel spokes="1"/>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266</TotalTime>
  <Words>1381</Words>
  <Application>Microsoft Office PowerPoint</Application>
  <PresentationFormat>عرض على الشاشة (3:4)‏</PresentationFormat>
  <Paragraphs>64</Paragraphs>
  <Slides>13</Slides>
  <Notes>0</Notes>
  <HiddenSlides>0</HiddenSlides>
  <MMClips>0</MMClips>
  <ScaleCrop>false</ScaleCrop>
  <HeadingPairs>
    <vt:vector size="4" baseType="variant">
      <vt:variant>
        <vt:lpstr>نسق</vt:lpstr>
      </vt:variant>
      <vt:variant>
        <vt:i4>2</vt:i4>
      </vt:variant>
      <vt:variant>
        <vt:lpstr>عناوين الشرائح</vt:lpstr>
      </vt:variant>
      <vt:variant>
        <vt:i4>13</vt:i4>
      </vt:variant>
    </vt:vector>
  </HeadingPairs>
  <TitlesOfParts>
    <vt:vector size="15" baseType="lpstr">
      <vt:lpstr>1_Thatch</vt:lpstr>
      <vt:lpstr>Urban</vt:lpstr>
      <vt:lpstr>Petrology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dc:creator>
  <cp:lastModifiedBy>3d</cp:lastModifiedBy>
  <cp:revision>53</cp:revision>
  <dcterms:created xsi:type="dcterms:W3CDTF">2006-08-16T00:00:00Z</dcterms:created>
  <dcterms:modified xsi:type="dcterms:W3CDTF">2022-03-23T16:44:27Z</dcterms:modified>
</cp:coreProperties>
</file>